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emf" ContentType="image/x-emf"/>
  <Default Extension="rels" ContentType="application/vnd.openxmlformats-package.relationships+xml"/>
  <Default Extension="bin" ContentType="application/vnd.openxmlformats-officedocument.oleObject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docProps/custom.xml" ContentType="application/vnd.openxmlformats-officedocument.custom-properties+xml"/>
  <Override PartName="/ppt/slides/slide6.xml" ContentType="application/vnd.openxmlformats-officedocument.presentationml.slid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charts/chart1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 /><Relationship Id="rId14" Type="http://schemas.openxmlformats.org/officeDocument/2006/relationships/tableStyles" Target="tableStyles.xml" /><Relationship Id="rId15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07334"/>
          <c:y val="0.023723"/>
          <c:w val="0.985331"/>
          <c:h val="0.952555"/>
        </c:manualLayout>
      </c:layout>
      <c:barChart>
        <c:barDir val="col"/>
        <c:grouping val="stacked"/>
        <c:varyColors val="0"/>
        <c:ser>
          <c:idx val="0"/>
          <c:order val="0"/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</c:spPr>
          <c:invertIfNegative val="0"/>
          <c:dLbls>
            <c:dLbl>
              <c:idx val="0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n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val>
            <c:numRef>
              <c:f>Sheet1!$A$1:$F$1</c:f>
              <c:numCache>
                <c:formatCode>General</c:formatCode>
                <c:ptCount val="6"/>
                <c:pt idx="0">
                  <c:v>35.404527257239806</c:v>
                </c:pt>
                <c:pt idx="1">
                  <c:v>18.058314108590693</c:v>
                </c:pt>
                <c:pt idx="2">
                  <c:v>17.555686083318378</c:v>
                </c:pt>
                <c:pt idx="3">
                  <c:v>17.098405718006696</c:v>
                </c:pt>
                <c:pt idx="4">
                  <c:v>16.52612622362635</c:v>
                </c:pt>
                <c:pt idx="5">
                  <c:v>17.188595938625166</c:v>
                </c:pt>
              </c:numCache>
            </c:numRef>
          </c:val>
        </c:ser>
        <c:ser>
          <c:idx val="1"/>
          <c:order val="1"/>
          <c:spPr bwMode="auto">
            <a:prstGeom prst="rect">
              <a:avLst/>
            </a:prstGeom>
            <a:solidFill>
              <a:schemeClr val="accent4"/>
            </a:solidFill>
            <a:ln>
              <a:noFill/>
            </a:ln>
          </c:spPr>
          <c:invertIfNegative val="0"/>
          <c:dLbls>
            <c:dLbl>
              <c:idx val="0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1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2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3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4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5"/>
              <c:dLblPos val="ctr"/>
              <c:layout>
                <c:manualLayout>
                  <c:x val="0.000000"/>
                  <c:y val="-0.001825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val>
            <c:numRef>
              <c:f>Sheet1!$A$2:$F$2</c:f>
              <c:numCache>
                <c:formatCode>General</c:formatCode>
                <c:ptCount val="6"/>
                <c:pt idx="0">
                  <c:v>162.01892744479494</c:v>
                </c:pt>
                <c:pt idx="1">
                  <c:v>187.7946659019214</c:v>
                </c:pt>
                <c:pt idx="2">
                  <c:v>224.34711786636075</c:v>
                </c:pt>
                <c:pt idx="3">
                  <c:v>217.98910238026957</c:v>
                </c:pt>
                <c:pt idx="4">
                  <c:v>199.332377401778</c:v>
                </c:pt>
                <c:pt idx="5">
                  <c:v>207.32285632348723</c:v>
                </c:pt>
              </c:numCache>
            </c:numRef>
          </c:val>
        </c:ser>
        <c:ser>
          <c:idx val="2"/>
          <c:order val="2"/>
          <c:spPr bwMode="auto">
            <a:prstGeom prst="rect">
              <a:avLst/>
            </a:prstGeom>
            <a:solidFill>
              <a:schemeClr val="accent2"/>
            </a:solidFill>
            <a:ln>
              <a:noFill/>
            </a:ln>
          </c:spPr>
          <c:invertIfNegative val="0"/>
          <c:dLbls>
            <c:dLbl>
              <c:idx val="0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1"/>
              <c:dLblPos val="ctr"/>
              <c:layout>
                <c:manualLayout>
                  <c:x val="0.000000"/>
                  <c:y val="-0.001825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2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3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4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5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val>
            <c:numRef>
              <c:f>Sheet1!$A$3:$F$3</c:f>
              <c:numCache>
                <c:formatCode>General</c:formatCode>
                <c:ptCount val="6"/>
                <c:pt idx="0">
                  <c:v>63.72814906303165</c:v>
                </c:pt>
                <c:pt idx="1">
                  <c:v>78.25269447055967</c:v>
                </c:pt>
                <c:pt idx="2">
                  <c:v>93.63032577769803</c:v>
                </c:pt>
                <c:pt idx="3">
                  <c:v>136.78724574405356</c:v>
                </c:pt>
                <c:pt idx="4">
                  <c:v>137.71771853021954</c:v>
                </c:pt>
                <c:pt idx="5">
                  <c:v>143.23829948854305</c:v>
                </c:pt>
              </c:numCache>
            </c:numRef>
          </c:val>
        </c:ser>
        <c:ser>
          <c:idx val="3"/>
          <c:order val="3"/>
          <c:spPr bwMode="auto">
            <a:prstGeom prst="rect">
              <a:avLst/>
            </a:prstGeom>
            <a:solidFill>
              <a:srgbClr val="C0C0C0"/>
            </a:solidFill>
            <a:ln>
              <a:noFill/>
            </a:ln>
          </c:spPr>
          <c:invertIfNegative val="0"/>
          <c:dLbls>
            <c:dLbl>
              <c:idx val="0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rgbClr val="000000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1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rgbClr val="000000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2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rgbClr val="000000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3"/>
              <c:dLblPos val="ctr"/>
              <c:layout>
                <c:manualLayout>
                  <c:x val="0.000000"/>
                  <c:y val="-0.001825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rgbClr val="000000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4"/>
              <c:dLblPos val="ctr"/>
              <c:layout>
                <c:manualLayout>
                  <c:x val="0.000000"/>
                  <c:y val="-0.001825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rgbClr val="000000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5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rgbClr val="000000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val>
            <c:numRef>
              <c:f>Sheet1!$A$4:$F$4</c:f>
              <c:numCache>
                <c:formatCode>General</c:formatCode>
                <c:ptCount val="6"/>
                <c:pt idx="0">
                  <c:v>79.29474894595631</c:v>
                </c:pt>
                <c:pt idx="1">
                  <c:v>95.48409352242243</c:v>
                </c:pt>
                <c:pt idx="2">
                  <c:v>92.48851411779737</c:v>
                </c:pt>
                <c:pt idx="3">
                  <c:v>79.29474894595631</c:v>
                </c:pt>
                <c:pt idx="4">
                  <c:v>71.54148460457395</c:v>
                </c:pt>
                <c:pt idx="5">
                  <c:v>74.40931135811934</c:v>
                </c:pt>
              </c:numCache>
            </c:numRef>
          </c:val>
        </c:ser>
        <c:ser>
          <c:idx val="4"/>
          <c:order val="4"/>
          <c:spPr bwMode="auto">
            <a:prstGeom prst="rect">
              <a:avLst/>
            </a:prstGeom>
            <a:solidFill>
              <a:srgbClr val="808080"/>
            </a:solidFill>
            <a:ln>
              <a:noFill/>
            </a:ln>
          </c:spPr>
          <c:invertIfNegative val="0"/>
          <c:dLbls>
            <c:dLbl>
              <c:idx val="0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1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2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3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4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5"/>
              <c:dLblPos val="ctr"/>
              <c:layout>
                <c:manualLayout>
                  <c:x val="0.000000"/>
                  <c:y val="-0.001369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val>
            <c:numRef>
              <c:f>Sheet1!$A$5:$F$5</c:f>
              <c:numCache>
                <c:formatCode>General</c:formatCode>
                <c:ptCount val="6"/>
                <c:pt idx="0">
                  <c:v>367.6441924337734</c:v>
                </c:pt>
                <c:pt idx="1">
                  <c:v>222.35403561619557</c:v>
                </c:pt>
                <c:pt idx="2">
                  <c:v>157.16789226543807</c:v>
                </c:pt>
                <c:pt idx="3">
                  <c:v>118.77735447860374</c:v>
                </c:pt>
                <c:pt idx="4">
                  <c:v>125.75316736068044</c:v>
                </c:pt>
                <c:pt idx="5">
                  <c:v>130.7941348453973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80"/>
        <c:overlap val="100"/>
        <c:axId val="997881248"/>
        <c:axId val="1"/>
      </c:barChart>
      <c:catAx>
        <c:axId val="997881248"/>
        <c:scaling>
          <c:orientation val="minMax"/>
        </c:scaling>
        <c:delete val="0"/>
        <c:axPos val="b"/>
        <c:majorGridlines>
          <c:spPr bwMode="auto">
            <a:prstGeom prst="rect">
              <a:avLst/>
            </a:prstGeom>
            <a:ln>
              <a:noFill/>
            </a:ln>
          </c:spPr>
        </c:majorGridlines>
        <c:majorTickMark val="none"/>
        <c:minorTickMark val="none"/>
        <c:tickLblPos val="none"/>
        <c:spPr bwMode="auto">
          <a:prstGeom prst="rect">
            <a:avLst/>
          </a:prstGeom>
          <a:ln w="9525" algn="ctr">
            <a:solidFill>
              <a:schemeClr val="tx1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708.090545"/>
          <c:min val="0.000000"/>
        </c:scaling>
        <c:delete val="1"/>
        <c:axPos val="l"/>
        <c:numFmt formatCode="General" sourceLinked="1"/>
        <c:majorTickMark val="out"/>
        <c:minorTickMark val="none"/>
        <c:tickLblPos val="nextTo"/>
        <c:crossAx val="997881248"/>
        <c:crosses val="min"/>
        <c:crossBetween val="between"/>
      </c:valAx>
    </c:plotArea>
    <c:plotVisOnly val="0"/>
    <c:dispBlanksAs val="gap"/>
    <c:showDLblsOverMax val="1"/>
  </c:chart>
  <c:spPr bwMode="auto">
    <a:xfrm>
      <a:off x="468313" y="2370138"/>
      <a:ext cx="11255375" cy="3479800"/>
    </a:xfrm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14505"/>
          <c:y val="0.027455"/>
          <c:w val="0.970990"/>
          <c:h val="0.945090"/>
        </c:manualLayout>
      </c:layout>
      <c:barChart>
        <c:barDir val="col"/>
        <c:grouping val="stacked"/>
        <c:varyColors val="0"/>
        <c:ser>
          <c:idx val="0"/>
          <c:order val="0"/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</c:spPr>
          <c:invertIfNegative val="0"/>
          <c:dLbls>
            <c:dLbl>
              <c:idx val="0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chemeClr val="bg1"/>
                      </a:solidFill>
                      <a:latin typeface="+mn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val>
            <c:numRef>
              <c:f>Sheet1!$A$1:$F$1</c:f>
              <c:numCache>
                <c:formatCode>General</c:formatCode>
                <c:ptCount val="6"/>
                <c:pt idx="0">
                  <c:v>35.404527257239806</c:v>
                </c:pt>
                <c:pt idx="1">
                  <c:v>18.058314108590693</c:v>
                </c:pt>
                <c:pt idx="2">
                  <c:v>17.555686083318378</c:v>
                </c:pt>
                <c:pt idx="3">
                  <c:v>17.098405718006696</c:v>
                </c:pt>
                <c:pt idx="4">
                  <c:v>16.52612622362635</c:v>
                </c:pt>
                <c:pt idx="5">
                  <c:v>17.188595938625166</c:v>
                </c:pt>
              </c:numCache>
            </c:numRef>
          </c:val>
        </c:ser>
        <c:ser>
          <c:idx val="1"/>
          <c:order val="1"/>
          <c:spPr bwMode="auto">
            <a:prstGeom prst="rect">
              <a:avLst/>
            </a:prstGeom>
            <a:solidFill>
              <a:schemeClr val="accent4"/>
            </a:solidFill>
            <a:ln>
              <a:noFill/>
            </a:ln>
          </c:spPr>
          <c:invertIfNegative val="0"/>
          <c:dLbls>
            <c:dLbl>
              <c:idx val="0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chemeClr val="bg1"/>
                      </a:solidFill>
                      <a:latin typeface="+mn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1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chemeClr val="bg1"/>
                      </a:solidFill>
                      <a:latin typeface="+mn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2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chemeClr val="bg1"/>
                      </a:solidFill>
                      <a:latin typeface="+mn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3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chemeClr val="bg1"/>
                      </a:solidFill>
                      <a:latin typeface="+mn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4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chemeClr val="bg1"/>
                      </a:solidFill>
                      <a:latin typeface="+mn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val>
            <c:numRef>
              <c:f>Sheet1!$A$2:$F$2</c:f>
              <c:numCache>
                <c:formatCode>General</c:formatCode>
                <c:ptCount val="6"/>
                <c:pt idx="0">
                  <c:v>162.01892744479494</c:v>
                </c:pt>
                <c:pt idx="1">
                  <c:v>187.7946659019214</c:v>
                </c:pt>
                <c:pt idx="2">
                  <c:v>224.34711786636075</c:v>
                </c:pt>
                <c:pt idx="3">
                  <c:v>217.98910238026957</c:v>
                </c:pt>
                <c:pt idx="4">
                  <c:v>199.332377401778</c:v>
                </c:pt>
                <c:pt idx="5">
                  <c:v>207.32285632348723</c:v>
                </c:pt>
              </c:numCache>
            </c:numRef>
          </c:val>
        </c:ser>
        <c:ser>
          <c:idx val="2"/>
          <c:order val="2"/>
          <c:spPr bwMode="auto">
            <a:prstGeom prst="rect">
              <a:avLst/>
            </a:prstGeom>
            <a:solidFill>
              <a:schemeClr val="accent2"/>
            </a:solidFill>
            <a:ln>
              <a:noFill/>
            </a:ln>
          </c:spPr>
          <c:invertIfNegative val="0"/>
          <c:dLbls>
            <c:dLbl>
              <c:idx val="0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1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2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3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4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val>
            <c:numRef>
              <c:f>Sheet1!$A$3:$F$3</c:f>
              <c:numCache>
                <c:formatCode>General</c:formatCode>
                <c:ptCount val="6"/>
                <c:pt idx="0">
                  <c:v>63.72814906303165</c:v>
                </c:pt>
                <c:pt idx="1">
                  <c:v>78.25269447055967</c:v>
                </c:pt>
                <c:pt idx="2">
                  <c:v>93.63032577769803</c:v>
                </c:pt>
                <c:pt idx="3">
                  <c:v>136.78724574405356</c:v>
                </c:pt>
                <c:pt idx="4">
                  <c:v>137.71771853021954</c:v>
                </c:pt>
                <c:pt idx="5">
                  <c:v>143.23829948854305</c:v>
                </c:pt>
              </c:numCache>
            </c:numRef>
          </c:val>
        </c:ser>
        <c:ser>
          <c:idx val="3"/>
          <c:order val="3"/>
          <c:spPr bwMode="auto">
            <a:prstGeom prst="rect">
              <a:avLst/>
            </a:prstGeom>
            <a:solidFill>
              <a:srgbClr val="C0C0C0"/>
            </a:solidFill>
            <a:ln>
              <a:noFill/>
            </a:ln>
          </c:spPr>
          <c:invertIfNegative val="0"/>
          <c:dLbls>
            <c:dLbl>
              <c:idx val="0"/>
              <c:dLblPos val="ctr"/>
              <c:layout>
                <c:manualLayout>
                  <c:x val="0.000000"/>
                  <c:y val="-0.002112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rgbClr val="000000"/>
                      </a:solidFill>
                      <a:latin typeface="+mn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1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rgbClr val="000000"/>
                      </a:solidFill>
                      <a:latin typeface="+mn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2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rgbClr val="000000"/>
                      </a:solidFill>
                      <a:latin typeface="+mn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3"/>
              <c:dLblPos val="ctr"/>
              <c:layout>
                <c:manualLayout>
                  <c:x val="0.000000"/>
                  <c:y val="-0.002112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rgbClr val="000000"/>
                      </a:solidFill>
                      <a:latin typeface="+mn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4"/>
              <c:dLblPos val="ctr"/>
              <c:layout>
                <c:manualLayout>
                  <c:x val="0.000000"/>
                  <c:y val="-0.002112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miter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rgbClr val="000000"/>
                      </a:solidFill>
                      <a:latin typeface="+mn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val>
            <c:numRef>
              <c:f>Sheet1!$A$4:$F$4</c:f>
              <c:numCache>
                <c:formatCode>General</c:formatCode>
                <c:ptCount val="6"/>
                <c:pt idx="0">
                  <c:v>79.29474894595631</c:v>
                </c:pt>
                <c:pt idx="1">
                  <c:v>95.48409352242243</c:v>
                </c:pt>
                <c:pt idx="2">
                  <c:v>92.48851411779737</c:v>
                </c:pt>
                <c:pt idx="3">
                  <c:v>79.29474894595631</c:v>
                </c:pt>
                <c:pt idx="4">
                  <c:v>71.54148460457395</c:v>
                </c:pt>
                <c:pt idx="5">
                  <c:v>74.40931135811934</c:v>
                </c:pt>
              </c:numCache>
            </c:numRef>
          </c:val>
        </c:ser>
        <c:ser>
          <c:idx val="4"/>
          <c:order val="4"/>
          <c:spPr bwMode="auto">
            <a:prstGeom prst="rect">
              <a:avLst/>
            </a:prstGeom>
            <a:solidFill>
              <a:srgbClr val="808080"/>
            </a:solidFill>
            <a:ln>
              <a:noFill/>
            </a:ln>
          </c:spPr>
          <c:invertIfNegative val="0"/>
          <c:dLbls>
            <c:dLbl>
              <c:idx val="0"/>
              <c:dLblPos val="ctr"/>
              <c:layout>
                <c:manualLayout>
                  <c:x val="0.000000"/>
                  <c:y val="-0.002112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1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2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3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dLbl>
              <c:idx val="4"/>
              <c:dLblPos val="ctr"/>
              <c:layout>
                <c:manualLayout>
                  <c:x val="0.000000"/>
                  <c:y val="-0.001584"/>
                </c:manualLayout>
              </c:layout>
              <c:numFmt formatCode="0;&quot;-&quot;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Pr>
                <a:bodyPr wrap="none"/>
                <a:lstStyle/>
                <a:p>
                  <a:pPr>
                    <a:defRPr sz="1200">
                      <a:solidFill>
                        <a:schemeClr val="bg1"/>
                      </a:solidFill>
                      <a:latin typeface="+mj-lt"/>
                      <a:ea typeface="+mj-ea"/>
                      <a:cs typeface="+mj-cs"/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val>
            <c:numRef>
              <c:f>Sheet1!$A$5:$F$5</c:f>
              <c:numCache>
                <c:formatCode>General</c:formatCode>
                <c:ptCount val="6"/>
                <c:pt idx="0">
                  <c:v>367.6441924337734</c:v>
                </c:pt>
                <c:pt idx="1">
                  <c:v>222.35403561619557</c:v>
                </c:pt>
                <c:pt idx="2">
                  <c:v>157.16789226543807</c:v>
                </c:pt>
                <c:pt idx="3">
                  <c:v>118.77735447860374</c:v>
                </c:pt>
                <c:pt idx="4">
                  <c:v>125.75316736068044</c:v>
                </c:pt>
                <c:pt idx="5">
                  <c:v>130.7941348453973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80"/>
        <c:overlap val="100"/>
        <c:axId val="350376431"/>
        <c:axId val="1"/>
      </c:barChart>
      <c:catAx>
        <c:axId val="350376431"/>
        <c:scaling>
          <c:orientation val="minMax"/>
        </c:scaling>
        <c:delete val="0"/>
        <c:axPos val="b"/>
        <c:majorGridlines>
          <c:spPr bwMode="auto">
            <a:prstGeom prst="rect">
              <a:avLst/>
            </a:prstGeom>
            <a:ln>
              <a:noFill/>
            </a:ln>
          </c:spPr>
        </c:majorGridlines>
        <c:majorTickMark val="none"/>
        <c:minorTickMark val="none"/>
        <c:tickLblPos val="none"/>
        <c:spPr bwMode="auto">
          <a:prstGeom prst="rect">
            <a:avLst/>
          </a:prstGeom>
          <a:ln w="9525" algn="ctr">
            <a:solidFill>
              <a:schemeClr val="tx1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708.090545"/>
          <c:min val="0.000000"/>
        </c:scaling>
        <c:delete val="1"/>
        <c:axPos val="l"/>
        <c:numFmt formatCode="General" sourceLinked="1"/>
        <c:majorTickMark val="out"/>
        <c:minorTickMark val="none"/>
        <c:tickLblPos val="nextTo"/>
        <c:crossAx val="350376431"/>
        <c:crosses val="min"/>
        <c:crossBetween val="between"/>
      </c:valAx>
    </c:plotArea>
    <c:plotVisOnly val="0"/>
    <c:dispBlanksAs val="gap"/>
    <c:showDLblsOverMax val="1"/>
  </c:chart>
  <c:spPr bwMode="auto">
    <a:xfrm>
      <a:off x="468313" y="2843213"/>
      <a:ext cx="5691187" cy="3006725"/>
    </a:xfrm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07334"/>
          <c:y val="0.070690"/>
          <c:w val="0.985331"/>
          <c:h val="0.906897"/>
        </c:manualLayout>
      </c:layout>
      <c:barChart>
        <c:barDir val="col"/>
        <c:grouping val="stacked"/>
        <c:varyColors val="0"/>
        <c:ser>
          <c:idx val="0"/>
          <c:order val="0"/>
          <c:spPr bwMode="auto">
            <a:prstGeom prst="rect">
              <a:avLst/>
            </a:prstGeom>
            <a:noFill/>
            <a:ln>
              <a:noFill/>
            </a:ln>
          </c:spPr>
          <c:invertIfNegative val="0"/>
          <c:dPt>
            <c:idx val="0"/>
            <c:invertIfNegative val="0"/>
            <c:bubble3D val="0"/>
            <c:spPr bwMode="auto"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c:spPr>
          </c:dPt>
          <c:dPt>
            <c:idx val="9"/>
            <c:invertIfNegative val="0"/>
            <c:bubble3D val="0"/>
            <c:spPr bwMode="auto"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c:spPr>
          </c:dPt>
          <c:dLbls>
            <c:dLbl>
              <c:idx val="0"/>
              <c:dLblPos val="ctr"/>
              <c:layout>
                <c:manualLayout>
                  <c:x val="0.000000"/>
                  <c:y val="-0.489224"/>
                </c:manualLayout>
              </c:layout>
              <c:numFmt formatCode="#,##0;&quot;-&quot;#,##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rgbClr val="000000"/>
                      </a:solidFill>
                      <a:latin typeface="+mn-lt"/>
                      <a:ea typeface="Tahoma"/>
                      <a:cs typeface="Tahoma"/>
                    </a:defRPr>
                  </a:pPr>
                  <a:endParaRPr lang="ru-RU"/>
                </a:p>
              </c:txPr>
            </c:dLbl>
            <c:dLbl>
              <c:idx val="9"/>
              <c:dLblPos val="ctr"/>
              <c:layout>
                <c:manualLayout>
                  <c:x val="0.000000"/>
                  <c:y val="-0.065948"/>
                </c:manualLayout>
              </c:layout>
              <c:numFmt formatCode="#,##0;&quot;-&quot;#,##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rgbClr val="000000"/>
                      </a:solidFill>
                      <a:latin typeface="+mn-lt"/>
                      <a:ea typeface="Tahoma"/>
                      <a:cs typeface="Tahoma"/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val>
            <c:numRef>
              <c:f>Sheet1!$A$1:$J$1</c:f>
              <c:numCache>
                <c:formatCode>General</c:formatCode>
                <c:ptCount val="10"/>
                <c:pt idx="0">
                  <c:v>3506.7599999999998</c:v>
                </c:pt>
                <c:pt idx="1">
                  <c:v>2630.0699999999997</c:v>
                </c:pt>
                <c:pt idx="2">
                  <c:v>1823.5151999999998</c:v>
                </c:pt>
                <c:pt idx="3">
                  <c:v>1367.6363999999999</c:v>
                </c:pt>
                <c:pt idx="4">
                  <c:v>967.6364</c:v>
                </c:pt>
                <c:pt idx="5">
                  <c:v>755.4764</c:v>
                </c:pt>
                <c:pt idx="6">
                  <c:v>551.4764</c:v>
                </c:pt>
                <c:pt idx="7">
                  <c:v>251.4764</c:v>
                </c:pt>
                <c:pt idx="8">
                  <c:v>231.4764</c:v>
                </c:pt>
                <c:pt idx="9">
                  <c:v>231.4764</c:v>
                </c:pt>
              </c:numCache>
            </c:numRef>
          </c:val>
        </c:ser>
        <c:ser>
          <c:idx val="1"/>
          <c:order val="1"/>
          <c:spPr bwMode="auto">
            <a:prstGeom prst="rect">
              <a:avLst/>
            </a:prstGeom>
            <a:solidFill>
              <a:schemeClr val="accent3"/>
            </a:solidFill>
            <a:ln>
              <a:noFill/>
            </a:ln>
          </c:spPr>
          <c:invertIfNegative val="0"/>
          <c:dLbls>
            <c:dLbl>
              <c:idx val="1"/>
              <c:dLblPos val="ctr"/>
              <c:layout>
                <c:manualLayout>
                  <c:x val="0.000000"/>
                  <c:y val="0.000000"/>
                </c:manualLayout>
              </c:layout>
              <c:numFmt formatCode="#,##0;#,##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rgbClr val="000000"/>
                      </a:solidFill>
                      <a:latin typeface="+mn-lt"/>
                      <a:ea typeface="Tahoma"/>
                      <a:cs typeface="Tahoma"/>
                    </a:defRPr>
                  </a:pPr>
                  <a:endParaRPr lang="ru-RU"/>
                </a:p>
              </c:txPr>
            </c:dLbl>
            <c:dLbl>
              <c:idx val="2"/>
              <c:dLblPos val="ctr"/>
              <c:layout>
                <c:manualLayout>
                  <c:x val="0.000000"/>
                  <c:y val="0.000000"/>
                </c:manualLayout>
              </c:layout>
              <c:numFmt formatCode="#,##0;#,##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rgbClr val="000000"/>
                      </a:solidFill>
                      <a:latin typeface="+mn-lt"/>
                      <a:ea typeface="Tahoma"/>
                      <a:cs typeface="Tahoma"/>
                    </a:defRPr>
                  </a:pPr>
                  <a:endParaRPr lang="ru-RU"/>
                </a:p>
              </c:txPr>
            </c:dLbl>
            <c:dLbl>
              <c:idx val="3"/>
              <c:dLblPos val="ctr"/>
              <c:layout>
                <c:manualLayout>
                  <c:x val="0.000000"/>
                  <c:y val="-0.000431"/>
                </c:manualLayout>
              </c:layout>
              <c:numFmt formatCode="#,##0;#,##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rgbClr val="000000"/>
                      </a:solidFill>
                      <a:latin typeface="+mn-lt"/>
                      <a:ea typeface="Tahoma"/>
                      <a:cs typeface="Tahoma"/>
                    </a:defRPr>
                  </a:pPr>
                  <a:endParaRPr lang="ru-RU"/>
                </a:p>
              </c:txPr>
            </c:dLbl>
            <c:dLbl>
              <c:idx val="4"/>
              <c:dLblPos val="ctr"/>
              <c:layout>
                <c:manualLayout>
                  <c:x val="0.000000"/>
                  <c:y val="0.000000"/>
                </c:manualLayout>
              </c:layout>
              <c:numFmt formatCode="#,##0;#,##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rgbClr val="000000"/>
                      </a:solidFill>
                      <a:latin typeface="+mn-lt"/>
                      <a:ea typeface="Tahoma"/>
                      <a:cs typeface="Tahoma"/>
                    </a:defRPr>
                  </a:pPr>
                  <a:endParaRPr lang="ru-RU"/>
                </a:p>
              </c:txPr>
            </c:dLbl>
            <c:dLbl>
              <c:idx val="5"/>
              <c:dLblPos val="ctr"/>
              <c:layout>
                <c:manualLayout>
                  <c:x val="0.000000"/>
                  <c:y val="0.000000"/>
                </c:manualLayout>
              </c:layout>
              <c:numFmt formatCode="#,##0;#,##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rgbClr val="000000"/>
                      </a:solidFill>
                      <a:latin typeface="+mn-lt"/>
                      <a:ea typeface="Tahoma"/>
                      <a:cs typeface="Tahoma"/>
                    </a:defRPr>
                  </a:pPr>
                  <a:endParaRPr lang="ru-RU"/>
                </a:p>
              </c:txPr>
            </c:dLbl>
            <c:dLbl>
              <c:idx val="6"/>
              <c:dLblPos val="ctr"/>
              <c:layout>
                <c:manualLayout>
                  <c:x val="0.000000"/>
                  <c:y val="0.000000"/>
                </c:manualLayout>
              </c:layout>
              <c:numFmt formatCode="#,##0;#,##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rgbClr val="000000"/>
                      </a:solidFill>
                      <a:latin typeface="+mn-lt"/>
                      <a:ea typeface="Tahoma"/>
                      <a:cs typeface="Tahoma"/>
                    </a:defRPr>
                  </a:pPr>
                  <a:endParaRPr lang="ru-RU"/>
                </a:p>
              </c:txPr>
            </c:dLbl>
            <c:dLbl>
              <c:idx val="7"/>
              <c:dLblPos val="ctr"/>
              <c:layout>
                <c:manualLayout>
                  <c:x val="0.000000"/>
                  <c:y val="0.000000"/>
                </c:manualLayout>
              </c:layout>
              <c:numFmt formatCode="#,##0;#,##0" sourceLinked="0"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rgbClr val="000000"/>
                      </a:solidFill>
                      <a:latin typeface="+mn-lt"/>
                      <a:ea typeface="Tahoma"/>
                      <a:cs typeface="Tahoma"/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val>
            <c:numRef>
              <c:f>Sheet1!$A$2:$J$2</c:f>
              <c:numCache>
                <c:formatCode>General</c:formatCode>
                <c:ptCount val="10"/>
                <c:pt idx="1">
                  <c:v>876.69</c:v>
                </c:pt>
                <c:pt idx="2">
                  <c:v>806.5547999999999</c:v>
                </c:pt>
                <c:pt idx="3">
                  <c:v>455.87879999999996</c:v>
                </c:pt>
                <c:pt idx="4">
                  <c:v>399.9999999999999</c:v>
                </c:pt>
                <c:pt idx="5">
                  <c:v>212.15999999999997</c:v>
                </c:pt>
                <c:pt idx="6">
                  <c:v>204</c:v>
                </c:pt>
                <c:pt idx="7">
                  <c:v>300</c:v>
                </c:pt>
                <c:pt idx="8">
                  <c:v>20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80"/>
        <c:overlap val="100"/>
        <c:axId val="1579165055"/>
        <c:axId val="1"/>
      </c:barChart>
      <c:catAx>
        <c:axId val="1579165055"/>
        <c:scaling>
          <c:orientation val="minMax"/>
        </c:scaling>
        <c:delete val="0"/>
        <c:axPos val="b"/>
        <c:majorGridlines>
          <c:spPr bwMode="auto">
            <a:prstGeom prst="rect">
              <a:avLst/>
            </a:prstGeom>
            <a:ln>
              <a:noFill/>
            </a:ln>
          </c:spPr>
        </c:majorGridlines>
        <c:majorTickMark val="none"/>
        <c:minorTickMark val="none"/>
        <c:tickLblPos val="none"/>
        <c:spPr bwMode="auto">
          <a:prstGeom prst="rect">
            <a:avLst/>
          </a:prstGeom>
          <a:ln w="9525" algn="ctr">
            <a:solidFill>
              <a:schemeClr val="tx1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3506.760000"/>
          <c:min val="0.000000"/>
        </c:scaling>
        <c:delete val="1"/>
        <c:axPos val="l"/>
        <c:numFmt formatCode="General" sourceLinked="1"/>
        <c:majorTickMark val="out"/>
        <c:minorTickMark val="none"/>
        <c:tickLblPos val="nextTo"/>
        <c:crossAx val="1579165055"/>
        <c:crosses val="min"/>
        <c:crossBetween val="between"/>
      </c:valAx>
    </c:plotArea>
    <c:plotVisOnly val="0"/>
    <c:dispBlanksAs val="gap"/>
    <c:showDLblsOverMax val="1"/>
  </c:chart>
  <c:spPr bwMode="auto">
    <a:xfrm>
      <a:off x="468313" y="1873250"/>
      <a:ext cx="11255375" cy="3683000"/>
    </a:xfrm>
  </c:spPr>
  <c:externalData r:id="rId1">
    <c:autoUpdate val="0"/>
  </c:externalData>
</c:chartSpace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oleObject" Target="../embeddings/oleObject2.bin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jpg"/><Relationship Id="rId3" Type="http://schemas.openxmlformats.org/officeDocument/2006/relationships/oleObject" Target="../embeddings/oleObject11.bin"/><Relationship Id="rId4" Type="http://schemas.openxmlformats.org/officeDocument/2006/relationships/image" Target="../media/image5.png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jpg"/><Relationship Id="rId3" Type="http://schemas.openxmlformats.org/officeDocument/2006/relationships/oleObject" Target="../embeddings/oleObject12.bin"/><Relationship Id="rId4" Type="http://schemas.openxmlformats.org/officeDocument/2006/relationships/image" Target="../media/image5.png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jpg"/><Relationship Id="rId3" Type="http://schemas.openxmlformats.org/officeDocument/2006/relationships/oleObject" Target="../embeddings/oleObject13.bin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jpg"/><Relationship Id="rId3" Type="http://schemas.openxmlformats.org/officeDocument/2006/relationships/oleObject" Target="../embeddings/oleObject14.bin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oleObject" Target="../embeddings/oleObject3.bin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Relationship Id="rId3" Type="http://schemas.openxmlformats.org/officeDocument/2006/relationships/oleObject" Target="../embeddings/oleObject4.bin"/><Relationship Id="rId4" Type="http://schemas.openxmlformats.org/officeDocument/2006/relationships/image" Target="../media/image5.png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Relationship Id="rId3" Type="http://schemas.openxmlformats.org/officeDocument/2006/relationships/oleObject" Target="../embeddings/oleObject5.bin"/><Relationship Id="rId4" Type="http://schemas.openxmlformats.org/officeDocument/2006/relationships/image" Target="../media/image5.png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Relationship Id="rId3" Type="http://schemas.openxmlformats.org/officeDocument/2006/relationships/oleObject" Target="../embeddings/oleObject6.bin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Relationship Id="rId3" Type="http://schemas.openxmlformats.org/officeDocument/2006/relationships/oleObject" Target="../embeddings/oleObject7.bin"/><Relationship Id="rId4" Type="http://schemas.openxmlformats.org/officeDocument/2006/relationships/image" Target="../media/image5.png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g"/><Relationship Id="rId3" Type="http://schemas.openxmlformats.org/officeDocument/2006/relationships/oleObject" Target="../embeddings/oleObject8.bin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g"/><Relationship Id="rId3" Type="http://schemas.openxmlformats.org/officeDocument/2006/relationships/oleObject" Target="../embeddings/oleObject9.bin"/><Relationship Id="rId4" Type="http://schemas.openxmlformats.org/officeDocument/2006/relationships/image" Target="../media/image5.png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g"/><Relationship Id="rId3" Type="http://schemas.openxmlformats.org/officeDocument/2006/relationships/oleObject" Target="../embeddings/oleObject10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Cover">
    <p:bg>
      <p:bgPr shadeToTitle="0">
        <a:gradFill>
          <a:gsLst>
            <a:gs pos="10000">
              <a:schemeClr val="accent1">
                <a:lumMod val="85000"/>
              </a:schemeClr>
            </a:gs>
            <a:gs pos="100000">
              <a:schemeClr val="accent4">
                <a:lumMod val="90000"/>
              </a:schemeClr>
            </a:gs>
          </a:gsLst>
          <a:lin ang="3600000" scaled="0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226" cy="1587"/>
        </p:xfrm>
        <a:graphic>
          <a:graphicData uri="http://schemas.openxmlformats.org/presentationml/2006/ole">
            <p:oleObj name="oleObj" r:id="rId3" imgW="7772400" imgH="10058400" progId="TCLayout.ActiveDocument.1">
              <p:embed/>
              <p:pic>
                <p:nvPicPr>
                  <p:cNvPr id="1030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226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grpSp>
        <p:nvGrpSpPr>
          <p:cNvPr id="126" name="Graphic 122"/>
          <p:cNvGrpSpPr/>
          <p:nvPr userDrawn="1"/>
        </p:nvGrpSpPr>
        <p:grpSpPr bwMode="auto">
          <a:xfrm>
            <a:off x="1563464" y="944854"/>
            <a:ext cx="291283" cy="296930"/>
            <a:chOff x="7812274" y="2926746"/>
            <a:chExt cx="3880360" cy="3955592"/>
          </a:xfrm>
          <a:solidFill>
            <a:schemeClr val="bg1">
              <a:alpha val="63999"/>
            </a:schemeClr>
          </a:solidFill>
        </p:grpSpPr>
        <p:sp>
          <p:nvSpPr>
            <p:cNvPr id="127" name="Freeform 126"/>
            <p:cNvSpPr/>
            <p:nvPr/>
          </p:nvSpPr>
          <p:spPr bwMode="auto">
            <a:xfrm>
              <a:off x="7812274" y="2926746"/>
              <a:ext cx="1145308" cy="1147294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 fill="norm" stroke="1" extrusionOk="0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Freeform 127"/>
            <p:cNvSpPr/>
            <p:nvPr/>
          </p:nvSpPr>
          <p:spPr bwMode="auto">
            <a:xfrm>
              <a:off x="9179800" y="2926746"/>
              <a:ext cx="1145308" cy="1147294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 fill="norm" stroke="1" extrusionOk="0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Freeform 128"/>
            <p:cNvSpPr/>
            <p:nvPr/>
          </p:nvSpPr>
          <p:spPr bwMode="auto">
            <a:xfrm>
              <a:off x="10547326" y="2926746"/>
              <a:ext cx="1145308" cy="1147294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 fill="norm" stroke="1" extrusionOk="0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Freeform 129"/>
            <p:cNvSpPr/>
            <p:nvPr/>
          </p:nvSpPr>
          <p:spPr bwMode="auto">
            <a:xfrm>
              <a:off x="7812274" y="4330894"/>
              <a:ext cx="1145308" cy="1147294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 fill="norm" stroke="1" extrusionOk="0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Freeform 130"/>
            <p:cNvSpPr/>
            <p:nvPr/>
          </p:nvSpPr>
          <p:spPr bwMode="auto">
            <a:xfrm>
              <a:off x="9179800" y="4330894"/>
              <a:ext cx="1145308" cy="1147294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 fill="norm" stroke="1" extrusionOk="0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Freeform 131"/>
            <p:cNvSpPr/>
            <p:nvPr/>
          </p:nvSpPr>
          <p:spPr bwMode="auto">
            <a:xfrm>
              <a:off x="10547326" y="4330894"/>
              <a:ext cx="1145308" cy="1147294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 fill="norm" stroke="1" extrusionOk="0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Freeform 132"/>
            <p:cNvSpPr/>
            <p:nvPr/>
          </p:nvSpPr>
          <p:spPr bwMode="auto">
            <a:xfrm>
              <a:off x="7812274" y="5735043"/>
              <a:ext cx="1145308" cy="1147294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 fill="norm" stroke="1" extrusionOk="0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Freeform 133"/>
            <p:cNvSpPr/>
            <p:nvPr/>
          </p:nvSpPr>
          <p:spPr bwMode="auto">
            <a:xfrm>
              <a:off x="9179800" y="5735043"/>
              <a:ext cx="1145308" cy="1147294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 fill="norm" stroke="1" extrusionOk="0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Freeform 134"/>
            <p:cNvSpPr/>
            <p:nvPr/>
          </p:nvSpPr>
          <p:spPr bwMode="auto">
            <a:xfrm>
              <a:off x="10547326" y="5735043"/>
              <a:ext cx="1145308" cy="1147294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 fill="norm" stroke="1" extrusionOk="0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7" name="Freeform 136"/>
          <p:cNvSpPr/>
          <p:nvPr/>
        </p:nvSpPr>
        <p:spPr bwMode="auto">
          <a:xfrm>
            <a:off x="1292711" y="1036632"/>
            <a:ext cx="99576" cy="99747"/>
          </a:xfrm>
          <a:custGeom>
            <a:avLst/>
            <a:gdLst>
              <a:gd name="connsiteX0" fmla="*/ 0 w 1326503"/>
              <a:gd name="connsiteY0" fmla="*/ 0 h 1328804"/>
              <a:gd name="connsiteX1" fmla="*/ 1326503 w 1326503"/>
              <a:gd name="connsiteY1" fmla="*/ 0 h 1328804"/>
              <a:gd name="connsiteX2" fmla="*/ 1326503 w 1326503"/>
              <a:gd name="connsiteY2" fmla="*/ 1328805 h 1328804"/>
              <a:gd name="connsiteX3" fmla="*/ 0 w 1326503"/>
              <a:gd name="connsiteY3" fmla="*/ 1328805 h 1328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6503" h="1328804" fill="norm" stroke="1" extrusionOk="0">
                <a:moveTo>
                  <a:pt x="0" y="0"/>
                </a:moveTo>
                <a:lnTo>
                  <a:pt x="1326503" y="0"/>
                </a:lnTo>
                <a:lnTo>
                  <a:pt x="1326503" y="1328805"/>
                </a:lnTo>
                <a:lnTo>
                  <a:pt x="0" y="1328805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>
              <a:defRPr/>
            </a:pPr>
            <a:endParaRPr lang="en-US"/>
          </a:p>
        </p:txBody>
      </p:sp>
      <p:sp>
        <p:nvSpPr>
          <p:cNvPr id="138" name="Freeform 137"/>
          <p:cNvSpPr/>
          <p:nvPr/>
        </p:nvSpPr>
        <p:spPr bwMode="auto">
          <a:xfrm>
            <a:off x="1397419" y="1136382"/>
            <a:ext cx="99576" cy="99747"/>
          </a:xfrm>
          <a:custGeom>
            <a:avLst/>
            <a:gdLst>
              <a:gd name="connsiteX0" fmla="*/ 0 w 1326503"/>
              <a:gd name="connsiteY0" fmla="*/ 0 h 1328804"/>
              <a:gd name="connsiteX1" fmla="*/ 1326503 w 1326503"/>
              <a:gd name="connsiteY1" fmla="*/ 0 h 1328804"/>
              <a:gd name="connsiteX2" fmla="*/ 1326503 w 1326503"/>
              <a:gd name="connsiteY2" fmla="*/ 1328805 h 1328804"/>
              <a:gd name="connsiteX3" fmla="*/ 0 w 1326503"/>
              <a:gd name="connsiteY3" fmla="*/ 1328805 h 1328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6503" h="1328804" fill="norm" stroke="1" extrusionOk="0">
                <a:moveTo>
                  <a:pt x="0" y="0"/>
                </a:moveTo>
                <a:lnTo>
                  <a:pt x="1326503" y="0"/>
                </a:lnTo>
                <a:lnTo>
                  <a:pt x="1326503" y="1328805"/>
                </a:lnTo>
                <a:lnTo>
                  <a:pt x="0" y="1328805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>
              <a:defRPr/>
            </a:pPr>
            <a:endParaRPr lang="en-US"/>
          </a:p>
        </p:txBody>
      </p:sp>
      <p:sp>
        <p:nvSpPr>
          <p:cNvPr id="139" name="Freeform 138"/>
          <p:cNvSpPr/>
          <p:nvPr/>
        </p:nvSpPr>
        <p:spPr bwMode="auto">
          <a:xfrm>
            <a:off x="1417437" y="947425"/>
            <a:ext cx="71858" cy="71982"/>
          </a:xfrm>
          <a:custGeom>
            <a:avLst/>
            <a:gdLst>
              <a:gd name="connsiteX0" fmla="*/ 0 w 957270"/>
              <a:gd name="connsiteY0" fmla="*/ 0 h 958931"/>
              <a:gd name="connsiteX1" fmla="*/ 957270 w 957270"/>
              <a:gd name="connsiteY1" fmla="*/ 0 h 958931"/>
              <a:gd name="connsiteX2" fmla="*/ 957270 w 957270"/>
              <a:gd name="connsiteY2" fmla="*/ 958931 h 958931"/>
              <a:gd name="connsiteX3" fmla="*/ 0 w 957270"/>
              <a:gd name="connsiteY3" fmla="*/ 958931 h 958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7270" h="958931" fill="norm" stroke="1" extrusionOk="0">
                <a:moveTo>
                  <a:pt x="0" y="0"/>
                </a:moveTo>
                <a:lnTo>
                  <a:pt x="957270" y="0"/>
                </a:lnTo>
                <a:lnTo>
                  <a:pt x="957270" y="958931"/>
                </a:lnTo>
                <a:lnTo>
                  <a:pt x="0" y="958931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>
              <a:defRPr/>
            </a:pPr>
            <a:endParaRPr lang="en-US"/>
          </a:p>
        </p:txBody>
      </p:sp>
      <p:sp>
        <p:nvSpPr>
          <p:cNvPr id="140" name="Freeform 139"/>
          <p:cNvSpPr/>
          <p:nvPr/>
        </p:nvSpPr>
        <p:spPr bwMode="auto">
          <a:xfrm>
            <a:off x="1203144" y="1162604"/>
            <a:ext cx="71858" cy="71982"/>
          </a:xfrm>
          <a:custGeom>
            <a:avLst/>
            <a:gdLst>
              <a:gd name="connsiteX0" fmla="*/ 0 w 957270"/>
              <a:gd name="connsiteY0" fmla="*/ 0 h 958931"/>
              <a:gd name="connsiteX1" fmla="*/ 957270 w 957270"/>
              <a:gd name="connsiteY1" fmla="*/ 0 h 958931"/>
              <a:gd name="connsiteX2" fmla="*/ 957270 w 957270"/>
              <a:gd name="connsiteY2" fmla="*/ 958931 h 958931"/>
              <a:gd name="connsiteX3" fmla="*/ 0 w 957270"/>
              <a:gd name="connsiteY3" fmla="*/ 958931 h 958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7270" h="958931" fill="norm" stroke="1" extrusionOk="0">
                <a:moveTo>
                  <a:pt x="0" y="0"/>
                </a:moveTo>
                <a:lnTo>
                  <a:pt x="957270" y="0"/>
                </a:lnTo>
                <a:lnTo>
                  <a:pt x="957270" y="958931"/>
                </a:lnTo>
                <a:lnTo>
                  <a:pt x="0" y="958931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>
              <a:defRPr/>
            </a:pPr>
            <a:endParaRPr lang="en-US"/>
          </a:p>
        </p:txBody>
      </p:sp>
      <p:sp>
        <p:nvSpPr>
          <p:cNvPr id="141" name="Freeform 140"/>
          <p:cNvSpPr/>
          <p:nvPr/>
        </p:nvSpPr>
        <p:spPr bwMode="auto">
          <a:xfrm>
            <a:off x="1203144" y="949996"/>
            <a:ext cx="53893" cy="53987"/>
          </a:xfrm>
          <a:custGeom>
            <a:avLst/>
            <a:gdLst>
              <a:gd name="connsiteX0" fmla="*/ 0 w 717952"/>
              <a:gd name="connsiteY0" fmla="*/ 0 h 719198"/>
              <a:gd name="connsiteX1" fmla="*/ 717953 w 717952"/>
              <a:gd name="connsiteY1" fmla="*/ 0 h 719198"/>
              <a:gd name="connsiteX2" fmla="*/ 717953 w 717952"/>
              <a:gd name="connsiteY2" fmla="*/ 719199 h 719198"/>
              <a:gd name="connsiteX3" fmla="*/ 0 w 717952"/>
              <a:gd name="connsiteY3" fmla="*/ 719199 h 719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7952" h="719198" fill="norm" stroke="1" extrusionOk="0">
                <a:moveTo>
                  <a:pt x="0" y="0"/>
                </a:moveTo>
                <a:lnTo>
                  <a:pt x="717953" y="0"/>
                </a:lnTo>
                <a:lnTo>
                  <a:pt x="717953" y="719199"/>
                </a:lnTo>
                <a:lnTo>
                  <a:pt x="0" y="719199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>
              <a:defRPr/>
            </a:pPr>
            <a:endParaRPr lang="en-US"/>
          </a:p>
        </p:txBody>
      </p:sp>
      <p:sp>
        <p:nvSpPr>
          <p:cNvPr id="142" name="Freeform 141"/>
          <p:cNvSpPr/>
          <p:nvPr/>
        </p:nvSpPr>
        <p:spPr bwMode="auto">
          <a:xfrm>
            <a:off x="1344295" y="957708"/>
            <a:ext cx="53893" cy="53987"/>
          </a:xfrm>
          <a:custGeom>
            <a:avLst/>
            <a:gdLst>
              <a:gd name="connsiteX0" fmla="*/ 0 w 717952"/>
              <a:gd name="connsiteY0" fmla="*/ 0 h 719198"/>
              <a:gd name="connsiteX1" fmla="*/ 717953 w 717952"/>
              <a:gd name="connsiteY1" fmla="*/ 0 h 719198"/>
              <a:gd name="connsiteX2" fmla="*/ 717953 w 717952"/>
              <a:gd name="connsiteY2" fmla="*/ 719199 h 719198"/>
              <a:gd name="connsiteX3" fmla="*/ 0 w 717952"/>
              <a:gd name="connsiteY3" fmla="*/ 719199 h 719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7952" h="719198" fill="norm" stroke="1" extrusionOk="0">
                <a:moveTo>
                  <a:pt x="0" y="0"/>
                </a:moveTo>
                <a:lnTo>
                  <a:pt x="717953" y="0"/>
                </a:lnTo>
                <a:lnTo>
                  <a:pt x="717953" y="719199"/>
                </a:lnTo>
                <a:lnTo>
                  <a:pt x="0" y="719199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>
              <a:defRPr/>
            </a:pPr>
            <a:endParaRPr lang="en-US"/>
          </a:p>
        </p:txBody>
      </p:sp>
      <p:sp>
        <p:nvSpPr>
          <p:cNvPr id="143" name="Freeform 142"/>
          <p:cNvSpPr/>
          <p:nvPr/>
        </p:nvSpPr>
        <p:spPr bwMode="auto">
          <a:xfrm>
            <a:off x="1409738" y="1059514"/>
            <a:ext cx="58513" cy="58614"/>
          </a:xfrm>
          <a:custGeom>
            <a:avLst/>
            <a:gdLst>
              <a:gd name="connsiteX0" fmla="*/ 0 w 779491"/>
              <a:gd name="connsiteY0" fmla="*/ 0 h 780844"/>
              <a:gd name="connsiteX1" fmla="*/ 779492 w 779491"/>
              <a:gd name="connsiteY1" fmla="*/ 0 h 780844"/>
              <a:gd name="connsiteX2" fmla="*/ 779492 w 779491"/>
              <a:gd name="connsiteY2" fmla="*/ 780844 h 780844"/>
              <a:gd name="connsiteX3" fmla="*/ 0 w 779491"/>
              <a:gd name="connsiteY3" fmla="*/ 780844 h 780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9491" h="780844" fill="norm" stroke="1" extrusionOk="0">
                <a:moveTo>
                  <a:pt x="0" y="0"/>
                </a:moveTo>
                <a:lnTo>
                  <a:pt x="779492" y="0"/>
                </a:lnTo>
                <a:lnTo>
                  <a:pt x="779492" y="780844"/>
                </a:lnTo>
                <a:lnTo>
                  <a:pt x="0" y="780844"/>
                </a:lnTo>
                <a:close/>
              </a:path>
            </a:pathLst>
          </a:custGeom>
          <a:solidFill>
            <a:srgbClr val="97AED1">
              <a:alpha val="29804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144" name="Freeform 143"/>
          <p:cNvSpPr/>
          <p:nvPr/>
        </p:nvSpPr>
        <p:spPr bwMode="auto">
          <a:xfrm>
            <a:off x="1297330" y="1152835"/>
            <a:ext cx="58513" cy="58614"/>
          </a:xfrm>
          <a:custGeom>
            <a:avLst/>
            <a:gdLst>
              <a:gd name="connsiteX0" fmla="*/ 0 w 779491"/>
              <a:gd name="connsiteY0" fmla="*/ 0 h 780844"/>
              <a:gd name="connsiteX1" fmla="*/ 779492 w 779491"/>
              <a:gd name="connsiteY1" fmla="*/ 0 h 780844"/>
              <a:gd name="connsiteX2" fmla="*/ 779492 w 779491"/>
              <a:gd name="connsiteY2" fmla="*/ 780844 h 780844"/>
              <a:gd name="connsiteX3" fmla="*/ 0 w 779491"/>
              <a:gd name="connsiteY3" fmla="*/ 780844 h 780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9491" h="780844" fill="norm" stroke="1" extrusionOk="0">
                <a:moveTo>
                  <a:pt x="0" y="0"/>
                </a:moveTo>
                <a:lnTo>
                  <a:pt x="779492" y="0"/>
                </a:lnTo>
                <a:lnTo>
                  <a:pt x="779492" y="780844"/>
                </a:lnTo>
                <a:lnTo>
                  <a:pt x="0" y="780844"/>
                </a:lnTo>
                <a:close/>
              </a:path>
            </a:pathLst>
          </a:custGeom>
          <a:solidFill>
            <a:srgbClr val="97AED1">
              <a:alpha val="29804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145" name="Freeform 144"/>
          <p:cNvSpPr/>
          <p:nvPr/>
        </p:nvSpPr>
        <p:spPr bwMode="auto">
          <a:xfrm>
            <a:off x="1225985" y="1064912"/>
            <a:ext cx="42857" cy="42932"/>
          </a:xfrm>
          <a:custGeom>
            <a:avLst/>
            <a:gdLst>
              <a:gd name="connsiteX0" fmla="*/ 0 w 570943"/>
              <a:gd name="connsiteY0" fmla="*/ 0 h 571934"/>
              <a:gd name="connsiteX1" fmla="*/ 570943 w 570943"/>
              <a:gd name="connsiteY1" fmla="*/ 0 h 571934"/>
              <a:gd name="connsiteX2" fmla="*/ 570943 w 570943"/>
              <a:gd name="connsiteY2" fmla="*/ 571934 h 571934"/>
              <a:gd name="connsiteX3" fmla="*/ 0 w 570943"/>
              <a:gd name="connsiteY3" fmla="*/ 571934 h 57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0943" h="571934" fill="norm" stroke="1" extrusionOk="0">
                <a:moveTo>
                  <a:pt x="0" y="0"/>
                </a:moveTo>
                <a:lnTo>
                  <a:pt x="570943" y="0"/>
                </a:lnTo>
                <a:lnTo>
                  <a:pt x="570943" y="571934"/>
                </a:lnTo>
                <a:lnTo>
                  <a:pt x="0" y="571934"/>
                </a:lnTo>
                <a:close/>
              </a:path>
            </a:pathLst>
          </a:custGeom>
          <a:solidFill>
            <a:srgbClr val="97AED1">
              <a:alpha val="29804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146" name="Freeform 145"/>
          <p:cNvSpPr/>
          <p:nvPr/>
        </p:nvSpPr>
        <p:spPr bwMode="auto">
          <a:xfrm>
            <a:off x="1276029" y="982388"/>
            <a:ext cx="42857" cy="42932"/>
          </a:xfrm>
          <a:custGeom>
            <a:avLst/>
            <a:gdLst>
              <a:gd name="connsiteX0" fmla="*/ 0 w 570943"/>
              <a:gd name="connsiteY0" fmla="*/ 0 h 571934"/>
              <a:gd name="connsiteX1" fmla="*/ 570943 w 570943"/>
              <a:gd name="connsiteY1" fmla="*/ 0 h 571934"/>
              <a:gd name="connsiteX2" fmla="*/ 570943 w 570943"/>
              <a:gd name="connsiteY2" fmla="*/ 571934 h 571934"/>
              <a:gd name="connsiteX3" fmla="*/ 0 w 570943"/>
              <a:gd name="connsiteY3" fmla="*/ 571934 h 57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0943" h="571934" fill="norm" stroke="1" extrusionOk="0">
                <a:moveTo>
                  <a:pt x="0" y="0"/>
                </a:moveTo>
                <a:lnTo>
                  <a:pt x="570943" y="0"/>
                </a:lnTo>
                <a:lnTo>
                  <a:pt x="570943" y="571934"/>
                </a:lnTo>
                <a:lnTo>
                  <a:pt x="0" y="571934"/>
                </a:lnTo>
                <a:close/>
              </a:path>
            </a:pathLst>
          </a:custGeom>
          <a:solidFill>
            <a:srgbClr val="97AED1">
              <a:alpha val="29804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147" name="Freeform 146"/>
          <p:cNvSpPr/>
          <p:nvPr/>
        </p:nvSpPr>
        <p:spPr bwMode="auto">
          <a:xfrm>
            <a:off x="1525482" y="903721"/>
            <a:ext cx="10264" cy="379197"/>
          </a:xfrm>
          <a:custGeom>
            <a:avLst/>
            <a:gdLst>
              <a:gd name="connsiteX0" fmla="*/ 0 w 136752"/>
              <a:gd name="connsiteY0" fmla="*/ 0 h 5051513"/>
              <a:gd name="connsiteX1" fmla="*/ 136753 w 136752"/>
              <a:gd name="connsiteY1" fmla="*/ 0 h 5051513"/>
              <a:gd name="connsiteX2" fmla="*/ 136753 w 136752"/>
              <a:gd name="connsiteY2" fmla="*/ 5051513 h 5051513"/>
              <a:gd name="connsiteX3" fmla="*/ 0 w 136752"/>
              <a:gd name="connsiteY3" fmla="*/ 5051513 h 5051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6752" h="5051513" fill="norm" stroke="1" extrusionOk="0">
                <a:moveTo>
                  <a:pt x="0" y="0"/>
                </a:moveTo>
                <a:lnTo>
                  <a:pt x="136753" y="0"/>
                </a:lnTo>
                <a:lnTo>
                  <a:pt x="136753" y="5051513"/>
                </a:lnTo>
                <a:lnTo>
                  <a:pt x="0" y="5051513"/>
                </a:lnTo>
                <a:close/>
              </a:path>
            </a:pathLst>
          </a:custGeom>
          <a:solidFill>
            <a:srgbClr val="6C8DBD">
              <a:alpha val="63999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endParaRPr lang="en-US"/>
          </a:p>
        </p:txBody>
      </p:sp>
      <p:grpSp>
        <p:nvGrpSpPr>
          <p:cNvPr id="148" name="Graphic 122"/>
          <p:cNvGrpSpPr/>
          <p:nvPr userDrawn="1"/>
        </p:nvGrpSpPr>
        <p:grpSpPr bwMode="auto">
          <a:xfrm>
            <a:off x="1937641" y="982903"/>
            <a:ext cx="746558" cy="219548"/>
            <a:chOff x="12796914" y="3433611"/>
            <a:chExt cx="9945354" cy="2924739"/>
          </a:xfrm>
          <a:solidFill>
            <a:schemeClr val="bg1">
              <a:alpha val="63999"/>
            </a:schemeClr>
          </a:solidFill>
        </p:grpSpPr>
        <p:sp>
          <p:nvSpPr>
            <p:cNvPr id="149" name="Freeform 148"/>
            <p:cNvSpPr/>
            <p:nvPr/>
          </p:nvSpPr>
          <p:spPr bwMode="auto">
            <a:xfrm>
              <a:off x="12796914" y="3433611"/>
              <a:ext cx="1996587" cy="2924739"/>
            </a:xfrm>
            <a:custGeom>
              <a:avLst/>
              <a:gdLst>
                <a:gd name="connsiteX0" fmla="*/ 588037 w 1996592"/>
                <a:gd name="connsiteY0" fmla="*/ 2554867 h 2924740"/>
                <a:gd name="connsiteX1" fmla="*/ 1005134 w 1996592"/>
                <a:gd name="connsiteY1" fmla="*/ 2681583 h 2924740"/>
                <a:gd name="connsiteX2" fmla="*/ 1408554 w 1996592"/>
                <a:gd name="connsiteY2" fmla="*/ 2328833 h 2924740"/>
                <a:gd name="connsiteX3" fmla="*/ 858124 w 1996592"/>
                <a:gd name="connsiteY3" fmla="*/ 1732926 h 2924740"/>
                <a:gd name="connsiteX4" fmla="*/ 136753 w 1996592"/>
                <a:gd name="connsiteY4" fmla="*/ 821941 h 2924740"/>
                <a:gd name="connsiteX5" fmla="*/ 1107698 w 1996592"/>
                <a:gd name="connsiteY5" fmla="*/ 0 h 2924740"/>
                <a:gd name="connsiteX6" fmla="*/ 1907703 w 1996592"/>
                <a:gd name="connsiteY6" fmla="*/ 85619 h 2924740"/>
                <a:gd name="connsiteX7" fmla="*/ 1832488 w 1996592"/>
                <a:gd name="connsiteY7" fmla="*/ 784269 h 2924740"/>
                <a:gd name="connsiteX8" fmla="*/ 1623941 w 1996592"/>
                <a:gd name="connsiteY8" fmla="*/ 787694 h 2924740"/>
                <a:gd name="connsiteX9" fmla="*/ 1422229 w 1996592"/>
                <a:gd name="connsiteY9" fmla="*/ 318502 h 2924740"/>
                <a:gd name="connsiteX10" fmla="*/ 1073510 w 1996592"/>
                <a:gd name="connsiteY10" fmla="*/ 215760 h 2924740"/>
                <a:gd name="connsiteX11" fmla="*/ 683765 w 1996592"/>
                <a:gd name="connsiteY11" fmla="*/ 599332 h 2924740"/>
                <a:gd name="connsiteX12" fmla="*/ 981201 w 1996592"/>
                <a:gd name="connsiteY12" fmla="*/ 1030851 h 2924740"/>
                <a:gd name="connsiteX13" fmla="*/ 1531632 w 1996592"/>
                <a:gd name="connsiteY13" fmla="*/ 1339079 h 2924740"/>
                <a:gd name="connsiteX14" fmla="*/ 1996592 w 1996592"/>
                <a:gd name="connsiteY14" fmla="*/ 2048003 h 2924740"/>
                <a:gd name="connsiteX15" fmla="*/ 899150 w 1996592"/>
                <a:gd name="connsiteY15" fmla="*/ 2924741 h 2924740"/>
                <a:gd name="connsiteX16" fmla="*/ 167522 w 1996592"/>
                <a:gd name="connsiteY16" fmla="*/ 2770627 h 2924740"/>
                <a:gd name="connsiteX17" fmla="*/ 0 w 1996592"/>
                <a:gd name="connsiteY17" fmla="*/ 2010331 h 2924740"/>
                <a:gd name="connsiteX18" fmla="*/ 211966 w 1996592"/>
                <a:gd name="connsiteY18" fmla="*/ 1941836 h 2924740"/>
                <a:gd name="connsiteX19" fmla="*/ 588037 w 1996592"/>
                <a:gd name="connsiteY19" fmla="*/ 2554867 h 2924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996592" h="2924740" fill="norm" stroke="1" extrusionOk="0">
                  <a:moveTo>
                    <a:pt x="588037" y="2554867"/>
                  </a:moveTo>
                  <a:cubicBezTo>
                    <a:pt x="704277" y="2640486"/>
                    <a:pt x="882056" y="2681583"/>
                    <a:pt x="1005134" y="2681583"/>
                  </a:cubicBezTo>
                  <a:cubicBezTo>
                    <a:pt x="1193169" y="2681583"/>
                    <a:pt x="1408554" y="2582265"/>
                    <a:pt x="1408554" y="2328833"/>
                  </a:cubicBezTo>
                  <a:cubicBezTo>
                    <a:pt x="1408554" y="2119923"/>
                    <a:pt x="1319665" y="2000057"/>
                    <a:pt x="858124" y="1732926"/>
                  </a:cubicBezTo>
                  <a:cubicBezTo>
                    <a:pt x="509404" y="1537715"/>
                    <a:pt x="136753" y="1328805"/>
                    <a:pt x="136753" y="821941"/>
                  </a:cubicBezTo>
                  <a:cubicBezTo>
                    <a:pt x="136753" y="287679"/>
                    <a:pt x="581200" y="0"/>
                    <a:pt x="1107698" y="0"/>
                  </a:cubicBezTo>
                  <a:cubicBezTo>
                    <a:pt x="1473512" y="0"/>
                    <a:pt x="1658129" y="65070"/>
                    <a:pt x="1907703" y="85619"/>
                  </a:cubicBezTo>
                  <a:cubicBezTo>
                    <a:pt x="1870095" y="253432"/>
                    <a:pt x="1846164" y="517138"/>
                    <a:pt x="1832488" y="784269"/>
                  </a:cubicBezTo>
                  <a:cubicBezTo>
                    <a:pt x="1805138" y="811667"/>
                    <a:pt x="1647872" y="811667"/>
                    <a:pt x="1623941" y="787694"/>
                  </a:cubicBezTo>
                  <a:cubicBezTo>
                    <a:pt x="1579495" y="523987"/>
                    <a:pt x="1514538" y="393847"/>
                    <a:pt x="1422229" y="318502"/>
                  </a:cubicBezTo>
                  <a:cubicBezTo>
                    <a:pt x="1333341" y="246582"/>
                    <a:pt x="1213682" y="215760"/>
                    <a:pt x="1073510" y="215760"/>
                  </a:cubicBezTo>
                  <a:cubicBezTo>
                    <a:pt x="830773" y="215760"/>
                    <a:pt x="683765" y="404121"/>
                    <a:pt x="683765" y="599332"/>
                  </a:cubicBezTo>
                  <a:cubicBezTo>
                    <a:pt x="683765" y="808242"/>
                    <a:pt x="786329" y="910985"/>
                    <a:pt x="981201" y="1030851"/>
                  </a:cubicBezTo>
                  <a:cubicBezTo>
                    <a:pt x="1179494" y="1143868"/>
                    <a:pt x="1336759" y="1226062"/>
                    <a:pt x="1531632" y="1339079"/>
                  </a:cubicBezTo>
                  <a:cubicBezTo>
                    <a:pt x="1842745" y="1520591"/>
                    <a:pt x="1996592" y="1708953"/>
                    <a:pt x="1996592" y="2048003"/>
                  </a:cubicBezTo>
                  <a:cubicBezTo>
                    <a:pt x="1996592" y="2510345"/>
                    <a:pt x="1617103" y="2924741"/>
                    <a:pt x="899150" y="2924741"/>
                  </a:cubicBezTo>
                  <a:cubicBezTo>
                    <a:pt x="574362" y="2924741"/>
                    <a:pt x="297437" y="2835697"/>
                    <a:pt x="167522" y="2770627"/>
                  </a:cubicBezTo>
                  <a:cubicBezTo>
                    <a:pt x="116240" y="2705556"/>
                    <a:pt x="3418" y="2181569"/>
                    <a:pt x="0" y="2010331"/>
                  </a:cubicBezTo>
                  <a:cubicBezTo>
                    <a:pt x="17094" y="1972659"/>
                    <a:pt x="177778" y="1928137"/>
                    <a:pt x="211966" y="1941836"/>
                  </a:cubicBezTo>
                  <a:cubicBezTo>
                    <a:pt x="307694" y="2226091"/>
                    <a:pt x="427353" y="2428151"/>
                    <a:pt x="588037" y="2554867"/>
                  </a:cubicBez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Freeform 149"/>
            <p:cNvSpPr/>
            <p:nvPr/>
          </p:nvSpPr>
          <p:spPr bwMode="auto">
            <a:xfrm>
              <a:off x="16378704" y="3498687"/>
              <a:ext cx="2640472" cy="2808295"/>
            </a:xfrm>
            <a:custGeom>
              <a:avLst/>
              <a:gdLst>
                <a:gd name="connsiteX0" fmla="*/ 83187 w 2640466"/>
                <a:gd name="connsiteY0" fmla="*/ 0 h 2808298"/>
                <a:gd name="connsiteX1" fmla="*/ 725926 w 2640466"/>
                <a:gd name="connsiteY1" fmla="*/ 13699 h 2808298"/>
                <a:gd name="connsiteX2" fmla="*/ 1536186 w 2640466"/>
                <a:gd name="connsiteY2" fmla="*/ 3425 h 2808298"/>
                <a:gd name="connsiteX3" fmla="*/ 2438755 w 2640466"/>
                <a:gd name="connsiteY3" fmla="*/ 626730 h 2808298"/>
                <a:gd name="connsiteX4" fmla="*/ 1990890 w 2640466"/>
                <a:gd name="connsiteY4" fmla="*/ 1188390 h 2808298"/>
                <a:gd name="connsiteX5" fmla="*/ 1990890 w 2640466"/>
                <a:gd name="connsiteY5" fmla="*/ 1215788 h 2808298"/>
                <a:gd name="connsiteX6" fmla="*/ 2640467 w 2640466"/>
                <a:gd name="connsiteY6" fmla="*/ 1890465 h 2808298"/>
                <a:gd name="connsiteX7" fmla="*/ 2059267 w 2640466"/>
                <a:gd name="connsiteY7" fmla="*/ 2678158 h 2808298"/>
                <a:gd name="connsiteX8" fmla="*/ 1272937 w 2640466"/>
                <a:gd name="connsiteY8" fmla="*/ 2808299 h 2808298"/>
                <a:gd name="connsiteX9" fmla="*/ 25067 w 2640466"/>
                <a:gd name="connsiteY9" fmla="*/ 2784326 h 2808298"/>
                <a:gd name="connsiteX10" fmla="*/ 21648 w 2640466"/>
                <a:gd name="connsiteY10" fmla="*/ 2582265 h 2808298"/>
                <a:gd name="connsiteX11" fmla="*/ 346436 w 2640466"/>
                <a:gd name="connsiteY11" fmla="*/ 2524044 h 2808298"/>
                <a:gd name="connsiteX12" fmla="*/ 469514 w 2640466"/>
                <a:gd name="connsiteY12" fmla="*/ 2308285 h 2808298"/>
                <a:gd name="connsiteX13" fmla="*/ 479770 w 2640466"/>
                <a:gd name="connsiteY13" fmla="*/ 1366477 h 2808298"/>
                <a:gd name="connsiteX14" fmla="*/ 469514 w 2640466"/>
                <a:gd name="connsiteY14" fmla="*/ 448643 h 2808298"/>
                <a:gd name="connsiteX15" fmla="*/ 343017 w 2640466"/>
                <a:gd name="connsiteY15" fmla="*/ 253432 h 2808298"/>
                <a:gd name="connsiteX16" fmla="*/ 79767 w 2640466"/>
                <a:gd name="connsiteY16" fmla="*/ 208910 h 2808298"/>
                <a:gd name="connsiteX17" fmla="*/ 83187 w 2640466"/>
                <a:gd name="connsiteY17" fmla="*/ 0 h 2808298"/>
                <a:gd name="connsiteX18" fmla="*/ 1990890 w 2640466"/>
                <a:gd name="connsiteY18" fmla="*/ 2003481 h 2808298"/>
                <a:gd name="connsiteX19" fmla="*/ 1269518 w 2640466"/>
                <a:gd name="connsiteY19" fmla="*/ 1407574 h 2808298"/>
                <a:gd name="connsiteX20" fmla="*/ 1101996 w 2640466"/>
                <a:gd name="connsiteY20" fmla="*/ 1410999 h 2808298"/>
                <a:gd name="connsiteX21" fmla="*/ 1078064 w 2640466"/>
                <a:gd name="connsiteY21" fmla="*/ 1438397 h 2808298"/>
                <a:gd name="connsiteX22" fmla="*/ 1088320 w 2640466"/>
                <a:gd name="connsiteY22" fmla="*/ 2325409 h 2808298"/>
                <a:gd name="connsiteX23" fmla="*/ 1184048 w 2640466"/>
                <a:gd name="connsiteY23" fmla="*/ 2496646 h 2808298"/>
                <a:gd name="connsiteX24" fmla="*/ 1491742 w 2640466"/>
                <a:gd name="connsiteY24" fmla="*/ 2578840 h 2808298"/>
                <a:gd name="connsiteX25" fmla="*/ 1990890 w 2640466"/>
                <a:gd name="connsiteY25" fmla="*/ 2003481 h 2808298"/>
                <a:gd name="connsiteX26" fmla="*/ 1122508 w 2640466"/>
                <a:gd name="connsiteY26" fmla="*/ 250007 h 2808298"/>
                <a:gd name="connsiteX27" fmla="*/ 1084902 w 2640466"/>
                <a:gd name="connsiteY27" fmla="*/ 315077 h 2808298"/>
                <a:gd name="connsiteX28" fmla="*/ 1074645 w 2640466"/>
                <a:gd name="connsiteY28" fmla="*/ 1137019 h 2808298"/>
                <a:gd name="connsiteX29" fmla="*/ 1101996 w 2640466"/>
                <a:gd name="connsiteY29" fmla="*/ 1164417 h 2808298"/>
                <a:gd name="connsiteX30" fmla="*/ 1331057 w 2640466"/>
                <a:gd name="connsiteY30" fmla="*/ 1167842 h 2808298"/>
                <a:gd name="connsiteX31" fmla="*/ 1679777 w 2640466"/>
                <a:gd name="connsiteY31" fmla="*/ 1126744 h 2808298"/>
                <a:gd name="connsiteX32" fmla="*/ 1850718 w 2640466"/>
                <a:gd name="connsiteY32" fmla="*/ 763720 h 2808298"/>
                <a:gd name="connsiteX33" fmla="*/ 1249005 w 2640466"/>
                <a:gd name="connsiteY33" fmla="*/ 232883 h 2808298"/>
                <a:gd name="connsiteX34" fmla="*/ 1122508 w 2640466"/>
                <a:gd name="connsiteY34" fmla="*/ 250007 h 280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640466" h="2808298" fill="norm" stroke="1" extrusionOk="0">
                  <a:moveTo>
                    <a:pt x="83187" y="0"/>
                  </a:moveTo>
                  <a:cubicBezTo>
                    <a:pt x="144726" y="0"/>
                    <a:pt x="339598" y="13699"/>
                    <a:pt x="725926" y="13699"/>
                  </a:cubicBezTo>
                  <a:cubicBezTo>
                    <a:pt x="1067808" y="13699"/>
                    <a:pt x="1361826" y="3425"/>
                    <a:pt x="1536186" y="3425"/>
                  </a:cubicBezTo>
                  <a:cubicBezTo>
                    <a:pt x="2001146" y="3425"/>
                    <a:pt x="2438755" y="116442"/>
                    <a:pt x="2438755" y="626730"/>
                  </a:cubicBezTo>
                  <a:cubicBezTo>
                    <a:pt x="2438755" y="883587"/>
                    <a:pt x="2250720" y="1095921"/>
                    <a:pt x="1990890" y="1188390"/>
                  </a:cubicBezTo>
                  <a:cubicBezTo>
                    <a:pt x="1980633" y="1191815"/>
                    <a:pt x="1980633" y="1212363"/>
                    <a:pt x="1990890" y="1215788"/>
                  </a:cubicBezTo>
                  <a:cubicBezTo>
                    <a:pt x="2343029" y="1311681"/>
                    <a:pt x="2640467" y="1493193"/>
                    <a:pt x="2640467" y="1890465"/>
                  </a:cubicBezTo>
                  <a:cubicBezTo>
                    <a:pt x="2640467" y="2260338"/>
                    <a:pt x="2431918" y="2513770"/>
                    <a:pt x="2059267" y="2678158"/>
                  </a:cubicBezTo>
                  <a:cubicBezTo>
                    <a:pt x="1850718" y="2767202"/>
                    <a:pt x="1543024" y="2808299"/>
                    <a:pt x="1272937" y="2808299"/>
                  </a:cubicBezTo>
                  <a:cubicBezTo>
                    <a:pt x="1071226" y="2808299"/>
                    <a:pt x="332761" y="2784326"/>
                    <a:pt x="25067" y="2784326"/>
                  </a:cubicBezTo>
                  <a:cubicBezTo>
                    <a:pt x="-2284" y="2756928"/>
                    <a:pt x="-12540" y="2602814"/>
                    <a:pt x="21648" y="2582265"/>
                  </a:cubicBezTo>
                  <a:cubicBezTo>
                    <a:pt x="151563" y="2565141"/>
                    <a:pt x="271222" y="2551442"/>
                    <a:pt x="346436" y="2524044"/>
                  </a:cubicBezTo>
                  <a:cubicBezTo>
                    <a:pt x="428488" y="2496646"/>
                    <a:pt x="455838" y="2448700"/>
                    <a:pt x="469514" y="2308285"/>
                  </a:cubicBezTo>
                  <a:cubicBezTo>
                    <a:pt x="479770" y="2184994"/>
                    <a:pt x="479770" y="1702103"/>
                    <a:pt x="479770" y="1366477"/>
                  </a:cubicBezTo>
                  <a:cubicBezTo>
                    <a:pt x="479770" y="887011"/>
                    <a:pt x="479770" y="674677"/>
                    <a:pt x="469514" y="448643"/>
                  </a:cubicBezTo>
                  <a:cubicBezTo>
                    <a:pt x="466095" y="335626"/>
                    <a:pt x="438744" y="280830"/>
                    <a:pt x="343017" y="253432"/>
                  </a:cubicBezTo>
                  <a:cubicBezTo>
                    <a:pt x="260966" y="229459"/>
                    <a:pt x="148144" y="212335"/>
                    <a:pt x="79767" y="208910"/>
                  </a:cubicBezTo>
                  <a:cubicBezTo>
                    <a:pt x="55836" y="178087"/>
                    <a:pt x="59255" y="20548"/>
                    <a:pt x="83187" y="0"/>
                  </a:cubicBezTo>
                  <a:close/>
                  <a:moveTo>
                    <a:pt x="1990890" y="2003481"/>
                  </a:moveTo>
                  <a:cubicBezTo>
                    <a:pt x="1990890" y="1623334"/>
                    <a:pt x="1741316" y="1407574"/>
                    <a:pt x="1269518" y="1407574"/>
                  </a:cubicBezTo>
                  <a:cubicBezTo>
                    <a:pt x="1255843" y="1407574"/>
                    <a:pt x="1146441" y="1407574"/>
                    <a:pt x="1101996" y="1410999"/>
                  </a:cubicBezTo>
                  <a:cubicBezTo>
                    <a:pt x="1091739" y="1410999"/>
                    <a:pt x="1078064" y="1421273"/>
                    <a:pt x="1078064" y="1438397"/>
                  </a:cubicBezTo>
                  <a:cubicBezTo>
                    <a:pt x="1078064" y="1753475"/>
                    <a:pt x="1074645" y="2147321"/>
                    <a:pt x="1088320" y="2325409"/>
                  </a:cubicBezTo>
                  <a:cubicBezTo>
                    <a:pt x="1091739" y="2390479"/>
                    <a:pt x="1139603" y="2465823"/>
                    <a:pt x="1184048" y="2496646"/>
                  </a:cubicBezTo>
                  <a:cubicBezTo>
                    <a:pt x="1255843" y="2561717"/>
                    <a:pt x="1413108" y="2578840"/>
                    <a:pt x="1491742" y="2578840"/>
                  </a:cubicBezTo>
                  <a:cubicBezTo>
                    <a:pt x="1768667" y="2575416"/>
                    <a:pt x="1990890" y="2390479"/>
                    <a:pt x="1990890" y="2003481"/>
                  </a:cubicBezTo>
                  <a:close/>
                  <a:moveTo>
                    <a:pt x="1122508" y="250007"/>
                  </a:moveTo>
                  <a:cubicBezTo>
                    <a:pt x="1108833" y="253432"/>
                    <a:pt x="1091739" y="291104"/>
                    <a:pt x="1084902" y="315077"/>
                  </a:cubicBezTo>
                  <a:cubicBezTo>
                    <a:pt x="1074645" y="397272"/>
                    <a:pt x="1074645" y="863038"/>
                    <a:pt x="1074645" y="1137019"/>
                  </a:cubicBezTo>
                  <a:cubicBezTo>
                    <a:pt x="1074645" y="1150718"/>
                    <a:pt x="1091739" y="1164417"/>
                    <a:pt x="1101996" y="1164417"/>
                  </a:cubicBezTo>
                  <a:cubicBezTo>
                    <a:pt x="1146441" y="1167842"/>
                    <a:pt x="1225073" y="1167842"/>
                    <a:pt x="1331057" y="1167842"/>
                  </a:cubicBezTo>
                  <a:cubicBezTo>
                    <a:pt x="1501998" y="1167842"/>
                    <a:pt x="1628495" y="1154142"/>
                    <a:pt x="1679777" y="1126744"/>
                  </a:cubicBezTo>
                  <a:cubicBezTo>
                    <a:pt x="1789179" y="1061674"/>
                    <a:pt x="1850718" y="928109"/>
                    <a:pt x="1850718" y="763720"/>
                  </a:cubicBezTo>
                  <a:cubicBezTo>
                    <a:pt x="1850718" y="434944"/>
                    <a:pt x="1652426" y="232883"/>
                    <a:pt x="1249005" y="232883"/>
                  </a:cubicBezTo>
                  <a:cubicBezTo>
                    <a:pt x="1225073" y="236308"/>
                    <a:pt x="1173791" y="239733"/>
                    <a:pt x="1122508" y="250007"/>
                  </a:cubicBez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Freeform 150"/>
            <p:cNvSpPr/>
            <p:nvPr/>
          </p:nvSpPr>
          <p:spPr bwMode="auto">
            <a:xfrm>
              <a:off x="20745682" y="3433611"/>
              <a:ext cx="1996587" cy="2924739"/>
            </a:xfrm>
            <a:custGeom>
              <a:avLst/>
              <a:gdLst>
                <a:gd name="connsiteX0" fmla="*/ 588038 w 1996591"/>
                <a:gd name="connsiteY0" fmla="*/ 2554867 h 2924740"/>
                <a:gd name="connsiteX1" fmla="*/ 1005133 w 1996591"/>
                <a:gd name="connsiteY1" fmla="*/ 2681583 h 2924740"/>
                <a:gd name="connsiteX2" fmla="*/ 1408555 w 1996591"/>
                <a:gd name="connsiteY2" fmla="*/ 2328833 h 2924740"/>
                <a:gd name="connsiteX3" fmla="*/ 858124 w 1996591"/>
                <a:gd name="connsiteY3" fmla="*/ 1732926 h 2924740"/>
                <a:gd name="connsiteX4" fmla="*/ 136753 w 1996591"/>
                <a:gd name="connsiteY4" fmla="*/ 821941 h 2924740"/>
                <a:gd name="connsiteX5" fmla="*/ 1107697 w 1996591"/>
                <a:gd name="connsiteY5" fmla="*/ 0 h 2924740"/>
                <a:gd name="connsiteX6" fmla="*/ 1907703 w 1996591"/>
                <a:gd name="connsiteY6" fmla="*/ 85619 h 2924740"/>
                <a:gd name="connsiteX7" fmla="*/ 1832488 w 1996591"/>
                <a:gd name="connsiteY7" fmla="*/ 784269 h 2924740"/>
                <a:gd name="connsiteX8" fmla="*/ 1623941 w 1996591"/>
                <a:gd name="connsiteY8" fmla="*/ 787694 h 2924740"/>
                <a:gd name="connsiteX9" fmla="*/ 1422229 w 1996591"/>
                <a:gd name="connsiteY9" fmla="*/ 318502 h 2924740"/>
                <a:gd name="connsiteX10" fmla="*/ 1073509 w 1996591"/>
                <a:gd name="connsiteY10" fmla="*/ 215760 h 2924740"/>
                <a:gd name="connsiteX11" fmla="*/ 683765 w 1996591"/>
                <a:gd name="connsiteY11" fmla="*/ 599332 h 2924740"/>
                <a:gd name="connsiteX12" fmla="*/ 981203 w 1996591"/>
                <a:gd name="connsiteY12" fmla="*/ 1030851 h 2924740"/>
                <a:gd name="connsiteX13" fmla="*/ 1531632 w 1996591"/>
                <a:gd name="connsiteY13" fmla="*/ 1339079 h 2924740"/>
                <a:gd name="connsiteX14" fmla="*/ 1996591 w 1996591"/>
                <a:gd name="connsiteY14" fmla="*/ 2048003 h 2924740"/>
                <a:gd name="connsiteX15" fmla="*/ 899150 w 1996591"/>
                <a:gd name="connsiteY15" fmla="*/ 2924741 h 2924740"/>
                <a:gd name="connsiteX16" fmla="*/ 167521 w 1996591"/>
                <a:gd name="connsiteY16" fmla="*/ 2770627 h 2924740"/>
                <a:gd name="connsiteX17" fmla="*/ 0 w 1996591"/>
                <a:gd name="connsiteY17" fmla="*/ 2010331 h 2924740"/>
                <a:gd name="connsiteX18" fmla="*/ 211967 w 1996591"/>
                <a:gd name="connsiteY18" fmla="*/ 1941836 h 2924740"/>
                <a:gd name="connsiteX19" fmla="*/ 588038 w 1996591"/>
                <a:gd name="connsiteY19" fmla="*/ 2554867 h 2924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996591" h="2924740" fill="norm" stroke="1" extrusionOk="0">
                  <a:moveTo>
                    <a:pt x="588038" y="2554867"/>
                  </a:moveTo>
                  <a:cubicBezTo>
                    <a:pt x="704277" y="2640486"/>
                    <a:pt x="882056" y="2681583"/>
                    <a:pt x="1005133" y="2681583"/>
                  </a:cubicBezTo>
                  <a:cubicBezTo>
                    <a:pt x="1196588" y="2681583"/>
                    <a:pt x="1408555" y="2582265"/>
                    <a:pt x="1408555" y="2328833"/>
                  </a:cubicBezTo>
                  <a:cubicBezTo>
                    <a:pt x="1408555" y="2119923"/>
                    <a:pt x="1319665" y="2000057"/>
                    <a:pt x="858124" y="1732926"/>
                  </a:cubicBezTo>
                  <a:cubicBezTo>
                    <a:pt x="509403" y="1537715"/>
                    <a:pt x="136753" y="1328805"/>
                    <a:pt x="136753" y="821941"/>
                  </a:cubicBezTo>
                  <a:cubicBezTo>
                    <a:pt x="136753" y="287679"/>
                    <a:pt x="581200" y="0"/>
                    <a:pt x="1107697" y="0"/>
                  </a:cubicBezTo>
                  <a:cubicBezTo>
                    <a:pt x="1473512" y="0"/>
                    <a:pt x="1658129" y="65070"/>
                    <a:pt x="1907703" y="85619"/>
                  </a:cubicBezTo>
                  <a:cubicBezTo>
                    <a:pt x="1870096" y="253432"/>
                    <a:pt x="1842744" y="517138"/>
                    <a:pt x="1832488" y="784269"/>
                  </a:cubicBezTo>
                  <a:cubicBezTo>
                    <a:pt x="1805138" y="811667"/>
                    <a:pt x="1647873" y="811667"/>
                    <a:pt x="1623941" y="787694"/>
                  </a:cubicBezTo>
                  <a:cubicBezTo>
                    <a:pt x="1579496" y="523987"/>
                    <a:pt x="1514538" y="393847"/>
                    <a:pt x="1422229" y="318502"/>
                  </a:cubicBezTo>
                  <a:cubicBezTo>
                    <a:pt x="1333341" y="246582"/>
                    <a:pt x="1213682" y="215760"/>
                    <a:pt x="1073509" y="215760"/>
                  </a:cubicBezTo>
                  <a:cubicBezTo>
                    <a:pt x="830773" y="215760"/>
                    <a:pt x="683765" y="404121"/>
                    <a:pt x="683765" y="599332"/>
                  </a:cubicBezTo>
                  <a:cubicBezTo>
                    <a:pt x="683765" y="808242"/>
                    <a:pt x="786329" y="910985"/>
                    <a:pt x="981203" y="1030851"/>
                  </a:cubicBezTo>
                  <a:cubicBezTo>
                    <a:pt x="1179494" y="1143868"/>
                    <a:pt x="1336759" y="1226062"/>
                    <a:pt x="1531632" y="1339079"/>
                  </a:cubicBezTo>
                  <a:cubicBezTo>
                    <a:pt x="1842744" y="1520591"/>
                    <a:pt x="1996591" y="1708953"/>
                    <a:pt x="1996591" y="2048003"/>
                  </a:cubicBezTo>
                  <a:cubicBezTo>
                    <a:pt x="1996591" y="2510345"/>
                    <a:pt x="1617103" y="2924741"/>
                    <a:pt x="899150" y="2924741"/>
                  </a:cubicBezTo>
                  <a:cubicBezTo>
                    <a:pt x="574362" y="2924741"/>
                    <a:pt x="297438" y="2835697"/>
                    <a:pt x="167521" y="2770627"/>
                  </a:cubicBezTo>
                  <a:cubicBezTo>
                    <a:pt x="116239" y="2705556"/>
                    <a:pt x="3418" y="2181569"/>
                    <a:pt x="0" y="2010331"/>
                  </a:cubicBezTo>
                  <a:cubicBezTo>
                    <a:pt x="17094" y="1972659"/>
                    <a:pt x="177779" y="1928137"/>
                    <a:pt x="211967" y="1941836"/>
                  </a:cubicBezTo>
                  <a:cubicBezTo>
                    <a:pt x="307694" y="2226091"/>
                    <a:pt x="423933" y="2428151"/>
                    <a:pt x="588038" y="2554867"/>
                  </a:cubicBez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48" name="Group 47"/>
          <p:cNvGrpSpPr/>
          <p:nvPr userDrawn="1"/>
        </p:nvGrpSpPr>
        <p:grpSpPr bwMode="auto">
          <a:xfrm>
            <a:off x="8312337" y="3046280"/>
            <a:ext cx="3879659" cy="3811719"/>
            <a:chOff x="8312337" y="3046280"/>
            <a:chExt cx="3879659" cy="3811719"/>
          </a:xfrm>
        </p:grpSpPr>
        <p:sp>
          <p:nvSpPr>
            <p:cNvPr id="32" name="Freeform 31"/>
            <p:cNvSpPr/>
            <p:nvPr/>
          </p:nvSpPr>
          <p:spPr bwMode="auto">
            <a:xfrm>
              <a:off x="9494871" y="4224079"/>
              <a:ext cx="1314676" cy="1316959"/>
            </a:xfrm>
            <a:custGeom>
              <a:avLst/>
              <a:gdLst>
                <a:gd name="connsiteX0" fmla="*/ 0 w 622776"/>
                <a:gd name="connsiteY0" fmla="*/ 0 h 623857"/>
                <a:gd name="connsiteX1" fmla="*/ 622777 w 622776"/>
                <a:gd name="connsiteY1" fmla="*/ 0 h 623857"/>
                <a:gd name="connsiteX2" fmla="*/ 622777 w 622776"/>
                <a:gd name="connsiteY2" fmla="*/ 623858 h 623857"/>
                <a:gd name="connsiteX3" fmla="*/ 0 w 622776"/>
                <a:gd name="connsiteY3" fmla="*/ 623858 h 62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776" h="623857" fill="norm" stroke="1" extrusionOk="0">
                  <a:moveTo>
                    <a:pt x="0" y="0"/>
                  </a:moveTo>
                  <a:lnTo>
                    <a:pt x="622777" y="0"/>
                  </a:lnTo>
                  <a:lnTo>
                    <a:pt x="622777" y="623858"/>
                  </a:lnTo>
                  <a:lnTo>
                    <a:pt x="0" y="623858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33" name="Freeform 32"/>
            <p:cNvSpPr/>
            <p:nvPr/>
          </p:nvSpPr>
          <p:spPr bwMode="auto">
            <a:xfrm>
              <a:off x="10877318" y="5541040"/>
              <a:ext cx="1314676" cy="1316959"/>
            </a:xfrm>
            <a:custGeom>
              <a:avLst/>
              <a:gdLst>
                <a:gd name="connsiteX0" fmla="*/ 0 w 622776"/>
                <a:gd name="connsiteY0" fmla="*/ 0 h 623857"/>
                <a:gd name="connsiteX1" fmla="*/ 622777 w 622776"/>
                <a:gd name="connsiteY1" fmla="*/ 0 h 623857"/>
                <a:gd name="connsiteX2" fmla="*/ 622777 w 622776"/>
                <a:gd name="connsiteY2" fmla="*/ 623858 h 623857"/>
                <a:gd name="connsiteX3" fmla="*/ 0 w 622776"/>
                <a:gd name="connsiteY3" fmla="*/ 623858 h 62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776" h="623857" fill="norm" stroke="1" extrusionOk="0">
                  <a:moveTo>
                    <a:pt x="0" y="0"/>
                  </a:moveTo>
                  <a:lnTo>
                    <a:pt x="622777" y="0"/>
                  </a:lnTo>
                  <a:lnTo>
                    <a:pt x="622777" y="623858"/>
                  </a:lnTo>
                  <a:lnTo>
                    <a:pt x="0" y="623858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34" name="Freeform 33"/>
            <p:cNvSpPr/>
            <p:nvPr/>
          </p:nvSpPr>
          <p:spPr bwMode="auto">
            <a:xfrm>
              <a:off x="11141609" y="3046280"/>
              <a:ext cx="948736" cy="950383"/>
            </a:xfrm>
            <a:custGeom>
              <a:avLst/>
              <a:gdLst>
                <a:gd name="connsiteX0" fmla="*/ 0 w 449426"/>
                <a:gd name="connsiteY0" fmla="*/ 0 h 450206"/>
                <a:gd name="connsiteX1" fmla="*/ 449427 w 449426"/>
                <a:gd name="connsiteY1" fmla="*/ 0 h 450206"/>
                <a:gd name="connsiteX2" fmla="*/ 449427 w 449426"/>
                <a:gd name="connsiteY2" fmla="*/ 450207 h 450206"/>
                <a:gd name="connsiteX3" fmla="*/ 0 w 449426"/>
                <a:gd name="connsiteY3" fmla="*/ 450207 h 450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426" h="450206" fill="norm" stroke="1" extrusionOk="0">
                  <a:moveTo>
                    <a:pt x="0" y="0"/>
                  </a:moveTo>
                  <a:lnTo>
                    <a:pt x="449427" y="0"/>
                  </a:lnTo>
                  <a:lnTo>
                    <a:pt x="449427" y="450207"/>
                  </a:lnTo>
                  <a:lnTo>
                    <a:pt x="0" y="450207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35" name="Freeform 34"/>
            <p:cNvSpPr/>
            <p:nvPr/>
          </p:nvSpPr>
          <p:spPr bwMode="auto">
            <a:xfrm>
              <a:off x="8312337" y="5887252"/>
              <a:ext cx="948736" cy="950383"/>
            </a:xfrm>
            <a:custGeom>
              <a:avLst/>
              <a:gdLst>
                <a:gd name="connsiteX0" fmla="*/ 0 w 449426"/>
                <a:gd name="connsiteY0" fmla="*/ 0 h 450206"/>
                <a:gd name="connsiteX1" fmla="*/ 449427 w 449426"/>
                <a:gd name="connsiteY1" fmla="*/ 0 h 450206"/>
                <a:gd name="connsiteX2" fmla="*/ 449427 w 449426"/>
                <a:gd name="connsiteY2" fmla="*/ 450206 h 450206"/>
                <a:gd name="connsiteX3" fmla="*/ 0 w 449426"/>
                <a:gd name="connsiteY3" fmla="*/ 450206 h 450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426" h="450206" fill="norm" stroke="1" extrusionOk="0">
                  <a:moveTo>
                    <a:pt x="0" y="0"/>
                  </a:moveTo>
                  <a:lnTo>
                    <a:pt x="449427" y="0"/>
                  </a:lnTo>
                  <a:lnTo>
                    <a:pt x="449427" y="450206"/>
                  </a:lnTo>
                  <a:lnTo>
                    <a:pt x="0" y="450206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36" name="Freeform 35"/>
            <p:cNvSpPr/>
            <p:nvPr/>
          </p:nvSpPr>
          <p:spPr bwMode="auto">
            <a:xfrm>
              <a:off x="8312337" y="3080223"/>
              <a:ext cx="711553" cy="712786"/>
            </a:xfrm>
            <a:custGeom>
              <a:avLst/>
              <a:gdLst>
                <a:gd name="connsiteX0" fmla="*/ 0 w 337070"/>
                <a:gd name="connsiteY0" fmla="*/ 0 h 337654"/>
                <a:gd name="connsiteX1" fmla="*/ 337070 w 337070"/>
                <a:gd name="connsiteY1" fmla="*/ 0 h 337654"/>
                <a:gd name="connsiteX2" fmla="*/ 337070 w 337070"/>
                <a:gd name="connsiteY2" fmla="*/ 337655 h 337654"/>
                <a:gd name="connsiteX3" fmla="*/ 0 w 337070"/>
                <a:gd name="connsiteY3" fmla="*/ 337655 h 33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70" h="337654" fill="norm" stroke="1" extrusionOk="0">
                  <a:moveTo>
                    <a:pt x="0" y="0"/>
                  </a:moveTo>
                  <a:lnTo>
                    <a:pt x="337070" y="0"/>
                  </a:lnTo>
                  <a:lnTo>
                    <a:pt x="337070" y="337655"/>
                  </a:lnTo>
                  <a:lnTo>
                    <a:pt x="0" y="33765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37" name="Freeform 36"/>
            <p:cNvSpPr/>
            <p:nvPr/>
          </p:nvSpPr>
          <p:spPr bwMode="auto">
            <a:xfrm>
              <a:off x="10175929" y="3182049"/>
              <a:ext cx="711553" cy="712786"/>
            </a:xfrm>
            <a:custGeom>
              <a:avLst/>
              <a:gdLst>
                <a:gd name="connsiteX0" fmla="*/ 0 w 337070"/>
                <a:gd name="connsiteY0" fmla="*/ 0 h 337654"/>
                <a:gd name="connsiteX1" fmla="*/ 337070 w 337070"/>
                <a:gd name="connsiteY1" fmla="*/ 0 h 337654"/>
                <a:gd name="connsiteX2" fmla="*/ 337070 w 337070"/>
                <a:gd name="connsiteY2" fmla="*/ 337655 h 337654"/>
                <a:gd name="connsiteX3" fmla="*/ 0 w 337070"/>
                <a:gd name="connsiteY3" fmla="*/ 337655 h 33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70" h="337654" fill="norm" stroke="1" extrusionOk="0">
                  <a:moveTo>
                    <a:pt x="0" y="0"/>
                  </a:moveTo>
                  <a:lnTo>
                    <a:pt x="337070" y="0"/>
                  </a:lnTo>
                  <a:lnTo>
                    <a:pt x="337070" y="337655"/>
                  </a:lnTo>
                  <a:lnTo>
                    <a:pt x="0" y="33765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38" name="Freeform 37"/>
            <p:cNvSpPr/>
            <p:nvPr/>
          </p:nvSpPr>
          <p:spPr bwMode="auto">
            <a:xfrm>
              <a:off x="11039958" y="4526165"/>
              <a:ext cx="772542" cy="773883"/>
            </a:xfrm>
            <a:custGeom>
              <a:avLst/>
              <a:gdLst>
                <a:gd name="connsiteX0" fmla="*/ 0 w 365961"/>
                <a:gd name="connsiteY0" fmla="*/ 0 h 366596"/>
                <a:gd name="connsiteX1" fmla="*/ 365962 w 365961"/>
                <a:gd name="connsiteY1" fmla="*/ 0 h 366596"/>
                <a:gd name="connsiteX2" fmla="*/ 365962 w 365961"/>
                <a:gd name="connsiteY2" fmla="*/ 366597 h 366596"/>
                <a:gd name="connsiteX3" fmla="*/ 0 w 365961"/>
                <a:gd name="connsiteY3" fmla="*/ 366597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961" h="366596" fill="norm" stroke="1" extrusionOk="0">
                  <a:moveTo>
                    <a:pt x="0" y="0"/>
                  </a:moveTo>
                  <a:lnTo>
                    <a:pt x="365962" y="0"/>
                  </a:lnTo>
                  <a:lnTo>
                    <a:pt x="365962" y="366597"/>
                  </a:lnTo>
                  <a:lnTo>
                    <a:pt x="0" y="366597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39" name="Freeform 38"/>
            <p:cNvSpPr/>
            <p:nvPr/>
          </p:nvSpPr>
          <p:spPr bwMode="auto">
            <a:xfrm>
              <a:off x="9555860" y="5758272"/>
              <a:ext cx="772542" cy="773883"/>
            </a:xfrm>
            <a:custGeom>
              <a:avLst/>
              <a:gdLst>
                <a:gd name="connsiteX0" fmla="*/ 0 w 365961"/>
                <a:gd name="connsiteY0" fmla="*/ 0 h 366596"/>
                <a:gd name="connsiteX1" fmla="*/ 365962 w 365961"/>
                <a:gd name="connsiteY1" fmla="*/ 0 h 366596"/>
                <a:gd name="connsiteX2" fmla="*/ 365962 w 365961"/>
                <a:gd name="connsiteY2" fmla="*/ 366597 h 366596"/>
                <a:gd name="connsiteX3" fmla="*/ 0 w 365961"/>
                <a:gd name="connsiteY3" fmla="*/ 366597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961" h="366596" fill="norm" stroke="1" extrusionOk="0">
                  <a:moveTo>
                    <a:pt x="0" y="0"/>
                  </a:moveTo>
                  <a:lnTo>
                    <a:pt x="365962" y="0"/>
                  </a:lnTo>
                  <a:lnTo>
                    <a:pt x="365962" y="366597"/>
                  </a:lnTo>
                  <a:lnTo>
                    <a:pt x="0" y="366597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40" name="Freeform 39"/>
            <p:cNvSpPr/>
            <p:nvPr/>
          </p:nvSpPr>
          <p:spPr bwMode="auto">
            <a:xfrm>
              <a:off x="8613900" y="4597445"/>
              <a:ext cx="565852" cy="566836"/>
            </a:xfrm>
            <a:custGeom>
              <a:avLst/>
              <a:gdLst>
                <a:gd name="connsiteX0" fmla="*/ 0 w 268050"/>
                <a:gd name="connsiteY0" fmla="*/ 0 h 268516"/>
                <a:gd name="connsiteX1" fmla="*/ 268051 w 268050"/>
                <a:gd name="connsiteY1" fmla="*/ 0 h 268516"/>
                <a:gd name="connsiteX2" fmla="*/ 268051 w 268050"/>
                <a:gd name="connsiteY2" fmla="*/ 268516 h 268516"/>
                <a:gd name="connsiteX3" fmla="*/ 0 w 268050"/>
                <a:gd name="connsiteY3" fmla="*/ 268516 h 268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8050" h="268516" fill="norm" stroke="1" extrusionOk="0">
                  <a:moveTo>
                    <a:pt x="0" y="0"/>
                  </a:moveTo>
                  <a:lnTo>
                    <a:pt x="268051" y="0"/>
                  </a:lnTo>
                  <a:lnTo>
                    <a:pt x="268051" y="268516"/>
                  </a:lnTo>
                  <a:lnTo>
                    <a:pt x="0" y="26851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41" name="Freeform 40"/>
            <p:cNvSpPr/>
            <p:nvPr/>
          </p:nvSpPr>
          <p:spPr bwMode="auto">
            <a:xfrm>
              <a:off x="9274629" y="3507896"/>
              <a:ext cx="565852" cy="566836"/>
            </a:xfrm>
            <a:custGeom>
              <a:avLst/>
              <a:gdLst>
                <a:gd name="connsiteX0" fmla="*/ 0 w 268050"/>
                <a:gd name="connsiteY0" fmla="*/ 0 h 268516"/>
                <a:gd name="connsiteX1" fmla="*/ 268051 w 268050"/>
                <a:gd name="connsiteY1" fmla="*/ 0 h 268516"/>
                <a:gd name="connsiteX2" fmla="*/ 268051 w 268050"/>
                <a:gd name="connsiteY2" fmla="*/ 268516 h 268516"/>
                <a:gd name="connsiteX3" fmla="*/ 0 w 268050"/>
                <a:gd name="connsiteY3" fmla="*/ 268516 h 268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8050" h="268516" fill="norm" stroke="1" extrusionOk="0">
                  <a:moveTo>
                    <a:pt x="0" y="0"/>
                  </a:moveTo>
                  <a:lnTo>
                    <a:pt x="268051" y="0"/>
                  </a:lnTo>
                  <a:lnTo>
                    <a:pt x="268051" y="268516"/>
                  </a:lnTo>
                  <a:lnTo>
                    <a:pt x="0" y="26851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 bwMode="auto">
          <a:xfrm>
            <a:off x="1203156" y="1813673"/>
            <a:ext cx="10437978" cy="1846658"/>
          </a:xfrm>
        </p:spPr>
        <p:txBody>
          <a:bodyPr vert="horz" anchor="t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Название</a:t>
            </a:r>
            <a:br>
              <a:rPr lang="en-US"/>
            </a:br>
            <a:r>
              <a:rPr lang="ru-RU"/>
              <a:t>в две строки</a:t>
            </a:r>
            <a:endParaRPr/>
          </a:p>
        </p:txBody>
      </p:sp>
      <p:cxnSp>
        <p:nvCxnSpPr>
          <p:cNvPr id="5" name="Straight Connector 4"/>
          <p:cNvCxnSpPr>
            <a:cxnSpLocks/>
          </p:cNvCxnSpPr>
          <p:nvPr userDrawn="1"/>
        </p:nvCxnSpPr>
        <p:spPr bwMode="auto">
          <a:xfrm>
            <a:off x="1203156" y="1490940"/>
            <a:ext cx="1491915" cy="0"/>
          </a:xfrm>
          <a:prstGeom prst="line">
            <a:avLst/>
          </a:prstGeom>
          <a:ln w="127000" cmpd="sng">
            <a:solidFill>
              <a:schemeClr val="accent6"/>
            </a:solidFill>
            <a:prstDash val="solid"/>
            <a:headEnd type="none" w="lg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23"/>
          <p:cNvSpPr>
            <a:spLocks noGrp="1"/>
          </p:cNvSpPr>
          <p:nvPr userDrawn="1">
            <p:ph type="body" sz="quarter" idx="10" hasCustomPrompt="1"/>
          </p:nvPr>
        </p:nvSpPr>
        <p:spPr bwMode="auto">
          <a:xfrm>
            <a:off x="1203156" y="5430461"/>
            <a:ext cx="10437978" cy="307776"/>
          </a:xfrm>
        </p:spPr>
        <p:txBody>
          <a:bodyPr anchor="b" anchorCtr="0">
            <a:sp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 lang="en-GB"/>
          </a:p>
        </p:txBody>
      </p:sp>
      <p:sp>
        <p:nvSpPr>
          <p:cNvPr id="26" name="Text Placeholder 25"/>
          <p:cNvSpPr>
            <a:spLocks noGrp="1"/>
          </p:cNvSpPr>
          <p:nvPr userDrawn="1">
            <p:ph type="body" sz="quarter" idx="11" hasCustomPrompt="1"/>
          </p:nvPr>
        </p:nvSpPr>
        <p:spPr bwMode="auto">
          <a:xfrm>
            <a:off x="1203144" y="5909681"/>
            <a:ext cx="2448000" cy="246220"/>
          </a:xfrm>
          <a:prstGeom prst="rect">
            <a:avLst/>
          </a:prstGeom>
          <a:noFill/>
        </p:spPr>
        <p:txBody>
          <a:bodyPr wrap="none" anchor="b" anchorCtr="0">
            <a:noAutofit/>
          </a:bodyPr>
          <a:lstStyle>
            <a:lvl1pPr>
              <a:defRPr sz="1800">
                <a:solidFill>
                  <a:srgbClr val="6C8DBD"/>
                </a:solidFill>
              </a:defRPr>
            </a:lvl1pPr>
          </a:lstStyle>
          <a:p>
            <a:pPr lvl="0">
              <a:defRPr/>
            </a:pPr>
            <a:r>
              <a:rPr lang="ru-RU"/>
              <a:t>Дата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CV-team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226" cy="1587"/>
        </p:xfrm>
        <a:graphic>
          <a:graphicData uri="http://schemas.openxmlformats.org/presentationml/2006/ole">
            <p:oleObj name="oleObj" r:id="rId3" imgW="7772400" imgH="10058400" progId="TCLayout.ActiveDocument.1">
              <p:embed/>
              <p:pic>
                <p:nvPicPr>
                  <p:cNvPr id="1039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226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32" name="Picture Placeholder 3"/>
          <p:cNvSpPr>
            <a:spLocks noGrp="1"/>
          </p:cNvSpPr>
          <p:nvPr>
            <p:ph type="pic" sz="quarter" idx="15"/>
          </p:nvPr>
        </p:nvSpPr>
        <p:spPr bwMode="auto">
          <a:xfrm>
            <a:off x="9664783" y="1131860"/>
            <a:ext cx="1713600" cy="17145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16"/>
          </p:nvPr>
        </p:nvSpPr>
        <p:spPr bwMode="auto">
          <a:xfrm>
            <a:off x="7386302" y="1131860"/>
            <a:ext cx="1713600" cy="17145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17"/>
          </p:nvPr>
        </p:nvSpPr>
        <p:spPr bwMode="auto">
          <a:xfrm>
            <a:off x="5107820" y="1131860"/>
            <a:ext cx="1713600" cy="17145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14"/>
          </p:nvPr>
        </p:nvSpPr>
        <p:spPr bwMode="auto">
          <a:xfrm>
            <a:off x="2829341" y="1131860"/>
            <a:ext cx="1713600" cy="17145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 bwMode="auto">
          <a:xfrm>
            <a:off x="550863" y="1131860"/>
            <a:ext cx="1713600" cy="17145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550863" y="388176"/>
            <a:ext cx="11090273" cy="437235"/>
          </a:xfrm>
        </p:spPr>
        <p:txBody>
          <a:bodyPr vert="horz"/>
          <a:lstStyle/>
          <a:p>
            <a:pPr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48" name="Rectangle 47"/>
          <p:cNvSpPr/>
          <p:nvPr userDrawn="1"/>
        </p:nvSpPr>
        <p:spPr bwMode="auto">
          <a:xfrm>
            <a:off x="11695558" y="6343650"/>
            <a:ext cx="496439" cy="192261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sz="1400" b="1"/>
          </a:p>
        </p:txBody>
      </p:sp>
      <p:sp>
        <p:nvSpPr>
          <p:cNvPr id="49" name="TextBox 1"/>
          <p:cNvSpPr>
            <a:spLocks noAdjustHandles="1"/>
          </p:cNvSpPr>
          <p:nvPr userDrawn="1"/>
        </p:nvSpPr>
        <p:spPr bwMode="auto">
          <a:xfrm>
            <a:off x="11580439" y="6315088"/>
            <a:ext cx="475121" cy="2446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>
                <a:solidFill>
                  <a:schemeClr val="bg1"/>
                </a:solidFill>
                <a:latin typeface="Trebuchet MS"/>
                <a:ea typeface="ＭＳ Ｐゴシック"/>
              </a:rPr>
              <a:t/>
            </a:fld>
            <a:endParaRPr lang="ru-RU" sz="1000" b="0" i="0">
              <a:solidFill>
                <a:schemeClr val="bg1"/>
              </a:solidFill>
              <a:latin typeface="Trebuchet MS"/>
              <a:ea typeface="ＭＳ Ｐゴシック"/>
            </a:endParaRPr>
          </a:p>
        </p:txBody>
      </p:sp>
      <p:pic>
        <p:nvPicPr>
          <p:cNvPr id="14" name="Graphic 13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10680250" y="6318747"/>
            <a:ext cx="959180" cy="2464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CV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226" cy="1587"/>
        </p:xfrm>
        <a:graphic>
          <a:graphicData uri="http://schemas.openxmlformats.org/presentationml/2006/ole">
            <p:oleObj name="oleObj" r:id="rId3" imgW="7772400" imgH="10058400" progId="TCLayout.ActiveDocument.1">
              <p:embed/>
              <p:pic>
                <p:nvPicPr>
                  <p:cNvPr id="1040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226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9" name="Rectangle 8"/>
          <p:cNvSpPr/>
          <p:nvPr userDrawn="1"/>
        </p:nvSpPr>
        <p:spPr bwMode="auto">
          <a:xfrm>
            <a:off x="0" y="1215188"/>
            <a:ext cx="3862136" cy="56428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 b="1"/>
          </a:p>
        </p:txBody>
      </p:sp>
      <p:cxnSp>
        <p:nvCxnSpPr>
          <p:cNvPr id="16" name="Straight Connector 15"/>
          <p:cNvCxnSpPr>
            <a:cxnSpLocks/>
          </p:cNvCxnSpPr>
          <p:nvPr userDrawn="1"/>
        </p:nvCxnSpPr>
        <p:spPr bwMode="auto">
          <a:xfrm>
            <a:off x="566938" y="3780808"/>
            <a:ext cx="792628" cy="0"/>
          </a:xfrm>
          <a:prstGeom prst="line">
            <a:avLst/>
          </a:prstGeom>
          <a:ln w="38100" cmpd="sng">
            <a:solidFill>
              <a:schemeClr val="bg1"/>
            </a:solidFill>
            <a:prstDash val="solid"/>
            <a:headEnd type="none" w="lg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544332" y="2582948"/>
            <a:ext cx="3078628" cy="738663"/>
          </a:xfrm>
        </p:spPr>
        <p:txBody>
          <a:bodyPr vert="horz"/>
          <a:lstStyle>
            <a:lvl1pPr>
              <a:defRPr sz="2400"/>
            </a:lvl1pPr>
          </a:lstStyle>
          <a:p>
            <a:pPr>
              <a:defRPr/>
            </a:pPr>
            <a:r>
              <a:rPr lang="ru-RU"/>
              <a:t>Имя</a:t>
            </a:r>
            <a:br>
              <a:rPr lang="ru-RU"/>
            </a:br>
            <a:r>
              <a:rPr lang="ru-RU"/>
              <a:t>Фамилия</a:t>
            </a:r>
            <a:endParaRPr/>
          </a:p>
        </p:txBody>
      </p:sp>
      <p:sp>
        <p:nvSpPr>
          <p:cNvPr id="48" name="Rectangle 47"/>
          <p:cNvSpPr/>
          <p:nvPr userDrawn="1"/>
        </p:nvSpPr>
        <p:spPr bwMode="auto">
          <a:xfrm>
            <a:off x="11695558" y="6343650"/>
            <a:ext cx="496439" cy="192261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sz="1400" b="1"/>
          </a:p>
        </p:txBody>
      </p:sp>
      <p:sp>
        <p:nvSpPr>
          <p:cNvPr id="49" name="TextBox 1"/>
          <p:cNvSpPr>
            <a:spLocks noAdjustHandles="1"/>
          </p:cNvSpPr>
          <p:nvPr userDrawn="1"/>
        </p:nvSpPr>
        <p:spPr bwMode="auto">
          <a:xfrm>
            <a:off x="11580439" y="6315088"/>
            <a:ext cx="475121" cy="2446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>
                <a:solidFill>
                  <a:schemeClr val="bg1"/>
                </a:solidFill>
                <a:latin typeface="Trebuchet MS"/>
                <a:ea typeface="ＭＳ Ｐゴシック"/>
              </a:rPr>
              <a:t/>
            </a:fld>
            <a:endParaRPr lang="ru-RU" sz="1000" b="0" i="0">
              <a:solidFill>
                <a:schemeClr val="bg1"/>
              </a:solidFill>
              <a:latin typeface="Trebuchet MS"/>
              <a:ea typeface="ＭＳ Ｐゴシック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 bwMode="auto">
          <a:xfrm>
            <a:off x="566938" y="0"/>
            <a:ext cx="2549239" cy="2549454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544332" y="3321612"/>
            <a:ext cx="3055936" cy="215443"/>
          </a:xfrm>
        </p:spPr>
        <p:txBody>
          <a:bodyPr>
            <a:spAutoFit/>
          </a:bodyPr>
          <a:lstStyle>
            <a:lvl1pPr>
              <a:defRPr sz="1400"/>
            </a:lvl1pPr>
          </a:lstStyle>
          <a:p>
            <a:pPr lvl="0">
              <a:defRPr/>
            </a:pPr>
            <a:r>
              <a:rPr lang="ru-RU"/>
              <a:t>Должность</a:t>
            </a:r>
            <a:endParaRPr lang="en-GB"/>
          </a:p>
        </p:txBody>
      </p:sp>
      <p:pic>
        <p:nvPicPr>
          <p:cNvPr id="13" name="Graphic 12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10680250" y="6318747"/>
            <a:ext cx="959180" cy="2464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Divider">
    <p:bg>
      <p:bgPr shadeToTitle="0">
        <a:gradFill>
          <a:gsLst>
            <a:gs pos="10000">
              <a:schemeClr val="accent1">
                <a:lumMod val="85000"/>
              </a:schemeClr>
            </a:gs>
            <a:gs pos="100000">
              <a:schemeClr val="accent4">
                <a:lumMod val="90000"/>
              </a:schemeClr>
            </a:gs>
          </a:gsLst>
          <a:lin ang="3600000" scaled="0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226" cy="1587"/>
        </p:xfrm>
        <a:graphic>
          <a:graphicData uri="http://schemas.openxmlformats.org/presentationml/2006/ole">
            <p:oleObj name="oleObj" r:id="rId3" imgW="7772400" imgH="10058400" progId="TCLayout.ActiveDocument.1">
              <p:embed/>
              <p:pic>
                <p:nvPicPr>
                  <p:cNvPr id="1041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226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1203156" y="3694065"/>
            <a:ext cx="10437978" cy="738663"/>
          </a:xfrm>
        </p:spPr>
        <p:txBody>
          <a:bodyPr vert="horz" anchor="b" anchorCtr="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Заголовок</a:t>
            </a:r>
            <a:endParaRPr/>
          </a:p>
        </p:txBody>
      </p:sp>
      <p:cxnSp>
        <p:nvCxnSpPr>
          <p:cNvPr id="5" name="Straight Connector 4"/>
          <p:cNvCxnSpPr>
            <a:cxnSpLocks/>
          </p:cNvCxnSpPr>
          <p:nvPr userDrawn="1"/>
        </p:nvCxnSpPr>
        <p:spPr bwMode="auto">
          <a:xfrm>
            <a:off x="1203156" y="4728411"/>
            <a:ext cx="1491915" cy="0"/>
          </a:xfrm>
          <a:prstGeom prst="line">
            <a:avLst/>
          </a:prstGeom>
          <a:ln w="127000" cmpd="sng">
            <a:solidFill>
              <a:schemeClr val="accent6"/>
            </a:solidFill>
            <a:prstDash val="solid"/>
            <a:headEnd type="none" w="lg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 userDrawn="1"/>
        </p:nvGrpSpPr>
        <p:grpSpPr bwMode="auto">
          <a:xfrm>
            <a:off x="8312337" y="3046280"/>
            <a:ext cx="3879659" cy="3811719"/>
            <a:chOff x="8312337" y="3046280"/>
            <a:chExt cx="3879659" cy="3811719"/>
          </a:xfrm>
        </p:grpSpPr>
        <p:sp>
          <p:nvSpPr>
            <p:cNvPr id="21" name="Freeform 20"/>
            <p:cNvSpPr/>
            <p:nvPr/>
          </p:nvSpPr>
          <p:spPr bwMode="auto">
            <a:xfrm>
              <a:off x="9494871" y="4224079"/>
              <a:ext cx="1314676" cy="1316959"/>
            </a:xfrm>
            <a:custGeom>
              <a:avLst/>
              <a:gdLst>
                <a:gd name="connsiteX0" fmla="*/ 0 w 622776"/>
                <a:gd name="connsiteY0" fmla="*/ 0 h 623857"/>
                <a:gd name="connsiteX1" fmla="*/ 622777 w 622776"/>
                <a:gd name="connsiteY1" fmla="*/ 0 h 623857"/>
                <a:gd name="connsiteX2" fmla="*/ 622777 w 622776"/>
                <a:gd name="connsiteY2" fmla="*/ 623858 h 623857"/>
                <a:gd name="connsiteX3" fmla="*/ 0 w 622776"/>
                <a:gd name="connsiteY3" fmla="*/ 623858 h 62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776" h="623857" fill="norm" stroke="1" extrusionOk="0">
                  <a:moveTo>
                    <a:pt x="0" y="0"/>
                  </a:moveTo>
                  <a:lnTo>
                    <a:pt x="622777" y="0"/>
                  </a:lnTo>
                  <a:lnTo>
                    <a:pt x="622777" y="623858"/>
                  </a:lnTo>
                  <a:lnTo>
                    <a:pt x="0" y="623858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22" name="Freeform 21"/>
            <p:cNvSpPr/>
            <p:nvPr/>
          </p:nvSpPr>
          <p:spPr bwMode="auto">
            <a:xfrm>
              <a:off x="10877318" y="5541040"/>
              <a:ext cx="1314676" cy="1316959"/>
            </a:xfrm>
            <a:custGeom>
              <a:avLst/>
              <a:gdLst>
                <a:gd name="connsiteX0" fmla="*/ 0 w 622776"/>
                <a:gd name="connsiteY0" fmla="*/ 0 h 623857"/>
                <a:gd name="connsiteX1" fmla="*/ 622777 w 622776"/>
                <a:gd name="connsiteY1" fmla="*/ 0 h 623857"/>
                <a:gd name="connsiteX2" fmla="*/ 622777 w 622776"/>
                <a:gd name="connsiteY2" fmla="*/ 623858 h 623857"/>
                <a:gd name="connsiteX3" fmla="*/ 0 w 622776"/>
                <a:gd name="connsiteY3" fmla="*/ 623858 h 62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776" h="623857" fill="norm" stroke="1" extrusionOk="0">
                  <a:moveTo>
                    <a:pt x="0" y="0"/>
                  </a:moveTo>
                  <a:lnTo>
                    <a:pt x="622777" y="0"/>
                  </a:lnTo>
                  <a:lnTo>
                    <a:pt x="622777" y="623858"/>
                  </a:lnTo>
                  <a:lnTo>
                    <a:pt x="0" y="623858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23" name="Freeform 22"/>
            <p:cNvSpPr/>
            <p:nvPr/>
          </p:nvSpPr>
          <p:spPr bwMode="auto">
            <a:xfrm>
              <a:off x="11141609" y="3046280"/>
              <a:ext cx="948736" cy="950383"/>
            </a:xfrm>
            <a:custGeom>
              <a:avLst/>
              <a:gdLst>
                <a:gd name="connsiteX0" fmla="*/ 0 w 449426"/>
                <a:gd name="connsiteY0" fmla="*/ 0 h 450206"/>
                <a:gd name="connsiteX1" fmla="*/ 449427 w 449426"/>
                <a:gd name="connsiteY1" fmla="*/ 0 h 450206"/>
                <a:gd name="connsiteX2" fmla="*/ 449427 w 449426"/>
                <a:gd name="connsiteY2" fmla="*/ 450207 h 450206"/>
                <a:gd name="connsiteX3" fmla="*/ 0 w 449426"/>
                <a:gd name="connsiteY3" fmla="*/ 450207 h 450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426" h="450206" fill="norm" stroke="1" extrusionOk="0">
                  <a:moveTo>
                    <a:pt x="0" y="0"/>
                  </a:moveTo>
                  <a:lnTo>
                    <a:pt x="449427" y="0"/>
                  </a:lnTo>
                  <a:lnTo>
                    <a:pt x="449427" y="450207"/>
                  </a:lnTo>
                  <a:lnTo>
                    <a:pt x="0" y="450207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24" name="Freeform 23"/>
            <p:cNvSpPr/>
            <p:nvPr/>
          </p:nvSpPr>
          <p:spPr bwMode="auto">
            <a:xfrm>
              <a:off x="8312337" y="5887252"/>
              <a:ext cx="948736" cy="950383"/>
            </a:xfrm>
            <a:custGeom>
              <a:avLst/>
              <a:gdLst>
                <a:gd name="connsiteX0" fmla="*/ 0 w 449426"/>
                <a:gd name="connsiteY0" fmla="*/ 0 h 450206"/>
                <a:gd name="connsiteX1" fmla="*/ 449427 w 449426"/>
                <a:gd name="connsiteY1" fmla="*/ 0 h 450206"/>
                <a:gd name="connsiteX2" fmla="*/ 449427 w 449426"/>
                <a:gd name="connsiteY2" fmla="*/ 450206 h 450206"/>
                <a:gd name="connsiteX3" fmla="*/ 0 w 449426"/>
                <a:gd name="connsiteY3" fmla="*/ 450206 h 450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426" h="450206" fill="norm" stroke="1" extrusionOk="0">
                  <a:moveTo>
                    <a:pt x="0" y="0"/>
                  </a:moveTo>
                  <a:lnTo>
                    <a:pt x="449427" y="0"/>
                  </a:lnTo>
                  <a:lnTo>
                    <a:pt x="449427" y="450206"/>
                  </a:lnTo>
                  <a:lnTo>
                    <a:pt x="0" y="450206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25" name="Freeform 24"/>
            <p:cNvSpPr/>
            <p:nvPr/>
          </p:nvSpPr>
          <p:spPr bwMode="auto">
            <a:xfrm>
              <a:off x="8312337" y="3080223"/>
              <a:ext cx="711553" cy="712786"/>
            </a:xfrm>
            <a:custGeom>
              <a:avLst/>
              <a:gdLst>
                <a:gd name="connsiteX0" fmla="*/ 0 w 337070"/>
                <a:gd name="connsiteY0" fmla="*/ 0 h 337654"/>
                <a:gd name="connsiteX1" fmla="*/ 337070 w 337070"/>
                <a:gd name="connsiteY1" fmla="*/ 0 h 337654"/>
                <a:gd name="connsiteX2" fmla="*/ 337070 w 337070"/>
                <a:gd name="connsiteY2" fmla="*/ 337655 h 337654"/>
                <a:gd name="connsiteX3" fmla="*/ 0 w 337070"/>
                <a:gd name="connsiteY3" fmla="*/ 337655 h 33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70" h="337654" fill="norm" stroke="1" extrusionOk="0">
                  <a:moveTo>
                    <a:pt x="0" y="0"/>
                  </a:moveTo>
                  <a:lnTo>
                    <a:pt x="337070" y="0"/>
                  </a:lnTo>
                  <a:lnTo>
                    <a:pt x="337070" y="337655"/>
                  </a:lnTo>
                  <a:lnTo>
                    <a:pt x="0" y="33765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26" name="Freeform 25"/>
            <p:cNvSpPr/>
            <p:nvPr/>
          </p:nvSpPr>
          <p:spPr bwMode="auto">
            <a:xfrm>
              <a:off x="10175929" y="3182049"/>
              <a:ext cx="711553" cy="712786"/>
            </a:xfrm>
            <a:custGeom>
              <a:avLst/>
              <a:gdLst>
                <a:gd name="connsiteX0" fmla="*/ 0 w 337070"/>
                <a:gd name="connsiteY0" fmla="*/ 0 h 337654"/>
                <a:gd name="connsiteX1" fmla="*/ 337070 w 337070"/>
                <a:gd name="connsiteY1" fmla="*/ 0 h 337654"/>
                <a:gd name="connsiteX2" fmla="*/ 337070 w 337070"/>
                <a:gd name="connsiteY2" fmla="*/ 337655 h 337654"/>
                <a:gd name="connsiteX3" fmla="*/ 0 w 337070"/>
                <a:gd name="connsiteY3" fmla="*/ 337655 h 33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70" h="337654" fill="norm" stroke="1" extrusionOk="0">
                  <a:moveTo>
                    <a:pt x="0" y="0"/>
                  </a:moveTo>
                  <a:lnTo>
                    <a:pt x="337070" y="0"/>
                  </a:lnTo>
                  <a:lnTo>
                    <a:pt x="337070" y="337655"/>
                  </a:lnTo>
                  <a:lnTo>
                    <a:pt x="0" y="33765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 bwMode="auto">
            <a:xfrm>
              <a:off x="11039958" y="4526165"/>
              <a:ext cx="772542" cy="773883"/>
            </a:xfrm>
            <a:custGeom>
              <a:avLst/>
              <a:gdLst>
                <a:gd name="connsiteX0" fmla="*/ 0 w 365961"/>
                <a:gd name="connsiteY0" fmla="*/ 0 h 366596"/>
                <a:gd name="connsiteX1" fmla="*/ 365962 w 365961"/>
                <a:gd name="connsiteY1" fmla="*/ 0 h 366596"/>
                <a:gd name="connsiteX2" fmla="*/ 365962 w 365961"/>
                <a:gd name="connsiteY2" fmla="*/ 366597 h 366596"/>
                <a:gd name="connsiteX3" fmla="*/ 0 w 365961"/>
                <a:gd name="connsiteY3" fmla="*/ 366597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961" h="366596" fill="norm" stroke="1" extrusionOk="0">
                  <a:moveTo>
                    <a:pt x="0" y="0"/>
                  </a:moveTo>
                  <a:lnTo>
                    <a:pt x="365962" y="0"/>
                  </a:lnTo>
                  <a:lnTo>
                    <a:pt x="365962" y="366597"/>
                  </a:lnTo>
                  <a:lnTo>
                    <a:pt x="0" y="366597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 bwMode="auto">
            <a:xfrm>
              <a:off x="9555860" y="5758272"/>
              <a:ext cx="772542" cy="773883"/>
            </a:xfrm>
            <a:custGeom>
              <a:avLst/>
              <a:gdLst>
                <a:gd name="connsiteX0" fmla="*/ 0 w 365961"/>
                <a:gd name="connsiteY0" fmla="*/ 0 h 366596"/>
                <a:gd name="connsiteX1" fmla="*/ 365962 w 365961"/>
                <a:gd name="connsiteY1" fmla="*/ 0 h 366596"/>
                <a:gd name="connsiteX2" fmla="*/ 365962 w 365961"/>
                <a:gd name="connsiteY2" fmla="*/ 366597 h 366596"/>
                <a:gd name="connsiteX3" fmla="*/ 0 w 365961"/>
                <a:gd name="connsiteY3" fmla="*/ 366597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961" h="366596" fill="norm" stroke="1" extrusionOk="0">
                  <a:moveTo>
                    <a:pt x="0" y="0"/>
                  </a:moveTo>
                  <a:lnTo>
                    <a:pt x="365962" y="0"/>
                  </a:lnTo>
                  <a:lnTo>
                    <a:pt x="365962" y="366597"/>
                  </a:lnTo>
                  <a:lnTo>
                    <a:pt x="0" y="366597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29" name="Freeform 28"/>
            <p:cNvSpPr/>
            <p:nvPr/>
          </p:nvSpPr>
          <p:spPr bwMode="auto">
            <a:xfrm>
              <a:off x="8613900" y="4597445"/>
              <a:ext cx="565852" cy="566836"/>
            </a:xfrm>
            <a:custGeom>
              <a:avLst/>
              <a:gdLst>
                <a:gd name="connsiteX0" fmla="*/ 0 w 268050"/>
                <a:gd name="connsiteY0" fmla="*/ 0 h 268516"/>
                <a:gd name="connsiteX1" fmla="*/ 268051 w 268050"/>
                <a:gd name="connsiteY1" fmla="*/ 0 h 268516"/>
                <a:gd name="connsiteX2" fmla="*/ 268051 w 268050"/>
                <a:gd name="connsiteY2" fmla="*/ 268516 h 268516"/>
                <a:gd name="connsiteX3" fmla="*/ 0 w 268050"/>
                <a:gd name="connsiteY3" fmla="*/ 268516 h 268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8050" h="268516" fill="norm" stroke="1" extrusionOk="0">
                  <a:moveTo>
                    <a:pt x="0" y="0"/>
                  </a:moveTo>
                  <a:lnTo>
                    <a:pt x="268051" y="0"/>
                  </a:lnTo>
                  <a:lnTo>
                    <a:pt x="268051" y="268516"/>
                  </a:lnTo>
                  <a:lnTo>
                    <a:pt x="0" y="26851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  <p:sp>
          <p:nvSpPr>
            <p:cNvPr id="30" name="Freeform 29"/>
            <p:cNvSpPr/>
            <p:nvPr/>
          </p:nvSpPr>
          <p:spPr bwMode="auto">
            <a:xfrm>
              <a:off x="9274629" y="3507896"/>
              <a:ext cx="565852" cy="566836"/>
            </a:xfrm>
            <a:custGeom>
              <a:avLst/>
              <a:gdLst>
                <a:gd name="connsiteX0" fmla="*/ 0 w 268050"/>
                <a:gd name="connsiteY0" fmla="*/ 0 h 268516"/>
                <a:gd name="connsiteX1" fmla="*/ 268051 w 268050"/>
                <a:gd name="connsiteY1" fmla="*/ 0 h 268516"/>
                <a:gd name="connsiteX2" fmla="*/ 268051 w 268050"/>
                <a:gd name="connsiteY2" fmla="*/ 268516 h 268516"/>
                <a:gd name="connsiteX3" fmla="*/ 0 w 268050"/>
                <a:gd name="connsiteY3" fmla="*/ 268516 h 268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8050" h="268516" fill="norm" stroke="1" extrusionOk="0">
                  <a:moveTo>
                    <a:pt x="0" y="0"/>
                  </a:moveTo>
                  <a:lnTo>
                    <a:pt x="268051" y="0"/>
                  </a:lnTo>
                  <a:lnTo>
                    <a:pt x="268051" y="268516"/>
                  </a:lnTo>
                  <a:lnTo>
                    <a:pt x="0" y="26851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>
                <a:defRPr/>
              </a:pPr>
              <a:endParaRPr lang="en-US"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Contact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226" cy="1587"/>
        </p:xfrm>
        <a:graphic>
          <a:graphicData uri="http://schemas.openxmlformats.org/presentationml/2006/ole">
            <p:oleObj name="oleObj" r:id="rId3" imgW="7772400" imgH="10058400" progId="TCLayout.ActiveDocument.1">
              <p:embed/>
              <p:pic>
                <p:nvPicPr>
                  <p:cNvPr id="1042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226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3" name="Freeform 3"/>
          <p:cNvSpPr>
            <a:spLocks noEditPoints="1"/>
          </p:cNvSpPr>
          <p:nvPr userDrawn="1"/>
        </p:nvSpPr>
        <p:spPr bwMode="auto">
          <a:xfrm>
            <a:off x="1736034" y="-2036"/>
            <a:ext cx="10455964" cy="6860037"/>
          </a:xfrm>
          <a:custGeom>
            <a:avLst/>
            <a:gdLst/>
            <a:ahLst/>
            <a:cxnLst>
              <a:cxn ang="0">
                <a:pos x="8" y="24"/>
              </a:cxn>
              <a:cxn ang="0">
                <a:pos x="0" y="40"/>
              </a:cxn>
              <a:cxn ang="0">
                <a:pos x="204" y="0"/>
              </a:cxn>
              <a:cxn ang="0">
                <a:pos x="156" y="2"/>
              </a:cxn>
              <a:cxn ang="0">
                <a:pos x="204" y="48"/>
              </a:cxn>
              <a:cxn ang="0">
                <a:pos x="65" y="0"/>
              </a:cxn>
              <a:cxn ang="0">
                <a:pos x="62" y="71"/>
              </a:cxn>
              <a:cxn ang="0">
                <a:pos x="65" y="141"/>
              </a:cxn>
              <a:cxn ang="0">
                <a:pos x="65" y="0"/>
              </a:cxn>
              <a:cxn ang="0">
                <a:pos x="146" y="141"/>
              </a:cxn>
              <a:cxn ang="0">
                <a:pos x="108" y="104"/>
              </a:cxn>
              <a:cxn ang="0">
                <a:pos x="156" y="141"/>
              </a:cxn>
              <a:cxn ang="0">
                <a:pos x="204" y="124"/>
              </a:cxn>
              <a:cxn ang="0">
                <a:pos x="156" y="141"/>
              </a:cxn>
              <a:cxn ang="0">
                <a:pos x="204" y="60"/>
              </a:cxn>
              <a:cxn ang="0">
                <a:pos x="156" y="104"/>
              </a:cxn>
              <a:cxn ang="0">
                <a:pos x="73" y="96"/>
              </a:cxn>
              <a:cxn ang="0">
                <a:pos x="101" y="140"/>
              </a:cxn>
              <a:cxn ang="0">
                <a:pos x="73" y="96"/>
              </a:cxn>
              <a:cxn ang="0">
                <a:pos x="146" y="58"/>
              </a:cxn>
              <a:cxn ang="0">
                <a:pos x="108" y="95"/>
              </a:cxn>
              <a:cxn ang="0">
                <a:pos x="73" y="55"/>
              </a:cxn>
              <a:cxn ang="0">
                <a:pos x="101" y="94"/>
              </a:cxn>
              <a:cxn ang="0">
                <a:pos x="73" y="55"/>
              </a:cxn>
              <a:cxn ang="0">
                <a:pos x="146" y="4"/>
              </a:cxn>
              <a:cxn ang="0">
                <a:pos x="108" y="48"/>
              </a:cxn>
              <a:cxn ang="0">
                <a:pos x="73" y="14"/>
              </a:cxn>
              <a:cxn ang="0">
                <a:pos x="101" y="48"/>
              </a:cxn>
              <a:cxn ang="0">
                <a:pos x="73" y="14"/>
              </a:cxn>
              <a:cxn ang="0">
                <a:pos x="11" y="86"/>
              </a:cxn>
              <a:cxn ang="0">
                <a:pos x="1" y="103"/>
              </a:cxn>
              <a:cxn ang="0">
                <a:pos x="15" y="84"/>
              </a:cxn>
              <a:cxn ang="0">
                <a:pos x="25" y="105"/>
              </a:cxn>
              <a:cxn ang="0">
                <a:pos x="15" y="84"/>
              </a:cxn>
              <a:cxn ang="0">
                <a:pos x="55" y="87"/>
              </a:cxn>
              <a:cxn ang="0">
                <a:pos x="55" y="123"/>
              </a:cxn>
              <a:cxn ang="0">
                <a:pos x="33" y="99"/>
              </a:cxn>
              <a:cxn ang="0">
                <a:pos x="36" y="57"/>
              </a:cxn>
              <a:cxn ang="0">
                <a:pos x="48" y="78"/>
              </a:cxn>
              <a:cxn ang="0">
                <a:pos x="36" y="57"/>
              </a:cxn>
              <a:cxn ang="0">
                <a:pos x="31" y="50"/>
              </a:cxn>
              <a:cxn ang="0">
                <a:pos x="31" y="82"/>
              </a:cxn>
              <a:cxn ang="0">
                <a:pos x="13" y="64"/>
              </a:cxn>
              <a:cxn ang="0">
                <a:pos x="4" y="57"/>
              </a:cxn>
              <a:cxn ang="0">
                <a:pos x="10" y="69"/>
              </a:cxn>
              <a:cxn ang="0">
                <a:pos x="4" y="57"/>
              </a:cxn>
              <a:cxn ang="0">
                <a:pos x="18" y="33"/>
              </a:cxn>
              <a:cxn ang="0">
                <a:pos x="11" y="45"/>
              </a:cxn>
              <a:cxn ang="0">
                <a:pos x="37" y="20"/>
              </a:cxn>
              <a:cxn ang="0">
                <a:pos x="53" y="44"/>
              </a:cxn>
              <a:cxn ang="0">
                <a:pos x="37" y="20"/>
              </a:cxn>
              <a:cxn ang="0">
                <a:pos x="34" y="23"/>
              </a:cxn>
              <a:cxn ang="0">
                <a:pos x="23" y="42"/>
              </a:cxn>
            </a:cxnLst>
            <a:rect l="0" t="0" r="r" b="b"/>
            <a:pathLst>
              <a:path w="204" h="141" fill="norm" stroke="1" extrusionOk="0">
                <a:moveTo>
                  <a:pt x="0" y="25"/>
                </a:moveTo>
                <a:cubicBezTo>
                  <a:pt x="3" y="25"/>
                  <a:pt x="5" y="25"/>
                  <a:pt x="8" y="24"/>
                </a:cubicBezTo>
                <a:cubicBezTo>
                  <a:pt x="8" y="30"/>
                  <a:pt x="8" y="35"/>
                  <a:pt x="8" y="40"/>
                </a:cubicBezTo>
                <a:cubicBezTo>
                  <a:pt x="5" y="40"/>
                  <a:pt x="3" y="40"/>
                  <a:pt x="0" y="40"/>
                </a:cubicBezTo>
                <a:cubicBezTo>
                  <a:pt x="0" y="35"/>
                  <a:pt x="0" y="30"/>
                  <a:pt x="0" y="25"/>
                </a:cubicBezTo>
                <a:close/>
                <a:moveTo>
                  <a:pt x="204" y="0"/>
                </a:moveTo>
                <a:lnTo>
                  <a:pt x="172" y="0"/>
                </a:lnTo>
                <a:lnTo>
                  <a:pt x="156" y="2"/>
                </a:lnTo>
                <a:cubicBezTo>
                  <a:pt x="156" y="18"/>
                  <a:pt x="156" y="33"/>
                  <a:pt x="156" y="48"/>
                </a:cubicBezTo>
                <a:lnTo>
                  <a:pt x="204" y="48"/>
                </a:lnTo>
                <a:lnTo>
                  <a:pt x="204" y="0"/>
                </a:lnTo>
                <a:close/>
                <a:moveTo>
                  <a:pt x="65" y="0"/>
                </a:moveTo>
                <a:lnTo>
                  <a:pt x="62" y="0"/>
                </a:lnTo>
                <a:cubicBezTo>
                  <a:pt x="62" y="24"/>
                  <a:pt x="62" y="47"/>
                  <a:pt x="62" y="71"/>
                </a:cubicBezTo>
                <a:cubicBezTo>
                  <a:pt x="62" y="94"/>
                  <a:pt x="63" y="117"/>
                  <a:pt x="63" y="141"/>
                </a:cubicBezTo>
                <a:lnTo>
                  <a:pt x="65" y="141"/>
                </a:lnTo>
                <a:cubicBezTo>
                  <a:pt x="65" y="118"/>
                  <a:pt x="65" y="94"/>
                  <a:pt x="65" y="71"/>
                </a:cubicBezTo>
                <a:lnTo>
                  <a:pt x="65" y="0"/>
                </a:lnTo>
                <a:close/>
                <a:moveTo>
                  <a:pt x="108" y="141"/>
                </a:moveTo>
                <a:lnTo>
                  <a:pt x="146" y="141"/>
                </a:lnTo>
                <a:cubicBezTo>
                  <a:pt x="146" y="131"/>
                  <a:pt x="146" y="121"/>
                  <a:pt x="146" y="112"/>
                </a:cubicBezTo>
                <a:cubicBezTo>
                  <a:pt x="132" y="109"/>
                  <a:pt x="120" y="106"/>
                  <a:pt x="108" y="104"/>
                </a:cubicBezTo>
                <a:cubicBezTo>
                  <a:pt x="108" y="116"/>
                  <a:pt x="108" y="129"/>
                  <a:pt x="108" y="141"/>
                </a:cubicBezTo>
                <a:close/>
                <a:moveTo>
                  <a:pt x="156" y="141"/>
                </a:moveTo>
                <a:lnTo>
                  <a:pt x="204" y="141"/>
                </a:lnTo>
                <a:lnTo>
                  <a:pt x="204" y="124"/>
                </a:lnTo>
                <a:cubicBezTo>
                  <a:pt x="187" y="120"/>
                  <a:pt x="171" y="117"/>
                  <a:pt x="156" y="114"/>
                </a:cubicBezTo>
                <a:lnTo>
                  <a:pt x="156" y="141"/>
                </a:lnTo>
                <a:close/>
                <a:moveTo>
                  <a:pt x="204" y="112"/>
                </a:moveTo>
                <a:lnTo>
                  <a:pt x="204" y="60"/>
                </a:lnTo>
                <a:lnTo>
                  <a:pt x="156" y="58"/>
                </a:lnTo>
                <a:cubicBezTo>
                  <a:pt x="156" y="73"/>
                  <a:pt x="156" y="89"/>
                  <a:pt x="156" y="104"/>
                </a:cubicBezTo>
                <a:cubicBezTo>
                  <a:pt x="171" y="106"/>
                  <a:pt x="187" y="109"/>
                  <a:pt x="204" y="112"/>
                </a:cubicBezTo>
                <a:close/>
                <a:moveTo>
                  <a:pt x="73" y="96"/>
                </a:moveTo>
                <a:cubicBezTo>
                  <a:pt x="82" y="98"/>
                  <a:pt x="91" y="100"/>
                  <a:pt x="101" y="102"/>
                </a:cubicBezTo>
                <a:cubicBezTo>
                  <a:pt x="101" y="115"/>
                  <a:pt x="101" y="127"/>
                  <a:pt x="101" y="140"/>
                </a:cubicBezTo>
                <a:cubicBezTo>
                  <a:pt x="91" y="136"/>
                  <a:pt x="82" y="133"/>
                  <a:pt x="73" y="130"/>
                </a:cubicBezTo>
                <a:cubicBezTo>
                  <a:pt x="73" y="119"/>
                  <a:pt x="73" y="108"/>
                  <a:pt x="73" y="96"/>
                </a:cubicBezTo>
                <a:close/>
                <a:moveTo>
                  <a:pt x="108" y="56"/>
                </a:moveTo>
                <a:cubicBezTo>
                  <a:pt x="120" y="57"/>
                  <a:pt x="132" y="57"/>
                  <a:pt x="146" y="58"/>
                </a:cubicBezTo>
                <a:cubicBezTo>
                  <a:pt x="146" y="72"/>
                  <a:pt x="146" y="87"/>
                  <a:pt x="146" y="102"/>
                </a:cubicBezTo>
                <a:cubicBezTo>
                  <a:pt x="132" y="100"/>
                  <a:pt x="120" y="97"/>
                  <a:pt x="108" y="95"/>
                </a:cubicBezTo>
                <a:cubicBezTo>
                  <a:pt x="108" y="82"/>
                  <a:pt x="108" y="69"/>
                  <a:pt x="108" y="56"/>
                </a:cubicBezTo>
                <a:close/>
                <a:moveTo>
                  <a:pt x="73" y="55"/>
                </a:moveTo>
                <a:cubicBezTo>
                  <a:pt x="81" y="56"/>
                  <a:pt x="91" y="56"/>
                  <a:pt x="101" y="56"/>
                </a:cubicBezTo>
                <a:cubicBezTo>
                  <a:pt x="101" y="69"/>
                  <a:pt x="101" y="81"/>
                  <a:pt x="101" y="94"/>
                </a:cubicBezTo>
                <a:cubicBezTo>
                  <a:pt x="91" y="92"/>
                  <a:pt x="82" y="90"/>
                  <a:pt x="73" y="89"/>
                </a:cubicBezTo>
                <a:cubicBezTo>
                  <a:pt x="73" y="78"/>
                  <a:pt x="73" y="67"/>
                  <a:pt x="73" y="55"/>
                </a:cubicBezTo>
                <a:close/>
                <a:moveTo>
                  <a:pt x="108" y="9"/>
                </a:moveTo>
                <a:cubicBezTo>
                  <a:pt x="119" y="8"/>
                  <a:pt x="132" y="6"/>
                  <a:pt x="146" y="4"/>
                </a:cubicBezTo>
                <a:cubicBezTo>
                  <a:pt x="146" y="19"/>
                  <a:pt x="146" y="33"/>
                  <a:pt x="146" y="48"/>
                </a:cubicBezTo>
                <a:cubicBezTo>
                  <a:pt x="132" y="48"/>
                  <a:pt x="120" y="48"/>
                  <a:pt x="108" y="48"/>
                </a:cubicBezTo>
                <a:cubicBezTo>
                  <a:pt x="108" y="35"/>
                  <a:pt x="108" y="22"/>
                  <a:pt x="108" y="9"/>
                </a:cubicBezTo>
                <a:close/>
                <a:moveTo>
                  <a:pt x="73" y="14"/>
                </a:moveTo>
                <a:cubicBezTo>
                  <a:pt x="81" y="13"/>
                  <a:pt x="91" y="12"/>
                  <a:pt x="101" y="10"/>
                </a:cubicBezTo>
                <a:cubicBezTo>
                  <a:pt x="101" y="23"/>
                  <a:pt x="101" y="35"/>
                  <a:pt x="101" y="48"/>
                </a:cubicBezTo>
                <a:cubicBezTo>
                  <a:pt x="91" y="48"/>
                  <a:pt x="81" y="48"/>
                  <a:pt x="73" y="48"/>
                </a:cubicBezTo>
                <a:cubicBezTo>
                  <a:pt x="73" y="37"/>
                  <a:pt x="73" y="25"/>
                  <a:pt x="73" y="14"/>
                </a:cubicBezTo>
                <a:close/>
                <a:moveTo>
                  <a:pt x="0" y="83"/>
                </a:moveTo>
                <a:cubicBezTo>
                  <a:pt x="4" y="84"/>
                  <a:pt x="7" y="85"/>
                  <a:pt x="11" y="86"/>
                </a:cubicBezTo>
                <a:cubicBezTo>
                  <a:pt x="11" y="93"/>
                  <a:pt x="11" y="100"/>
                  <a:pt x="11" y="107"/>
                </a:cubicBezTo>
                <a:cubicBezTo>
                  <a:pt x="8" y="105"/>
                  <a:pt x="4" y="104"/>
                  <a:pt x="1" y="103"/>
                </a:cubicBezTo>
                <a:cubicBezTo>
                  <a:pt x="0" y="96"/>
                  <a:pt x="0" y="90"/>
                  <a:pt x="0" y="83"/>
                </a:cubicBezTo>
                <a:close/>
                <a:moveTo>
                  <a:pt x="15" y="84"/>
                </a:moveTo>
                <a:cubicBezTo>
                  <a:pt x="18" y="85"/>
                  <a:pt x="21" y="86"/>
                  <a:pt x="24" y="87"/>
                </a:cubicBezTo>
                <a:cubicBezTo>
                  <a:pt x="25" y="93"/>
                  <a:pt x="25" y="99"/>
                  <a:pt x="25" y="105"/>
                </a:cubicBezTo>
                <a:cubicBezTo>
                  <a:pt x="21" y="103"/>
                  <a:pt x="18" y="102"/>
                  <a:pt x="15" y="101"/>
                </a:cubicBezTo>
                <a:cubicBezTo>
                  <a:pt x="15" y="96"/>
                  <a:pt x="15" y="90"/>
                  <a:pt x="15" y="84"/>
                </a:cubicBezTo>
                <a:close/>
                <a:moveTo>
                  <a:pt x="33" y="83"/>
                </a:moveTo>
                <a:cubicBezTo>
                  <a:pt x="40" y="84"/>
                  <a:pt x="47" y="85"/>
                  <a:pt x="55" y="87"/>
                </a:cubicBezTo>
                <a:cubicBezTo>
                  <a:pt x="55" y="93"/>
                  <a:pt x="55" y="99"/>
                  <a:pt x="55" y="105"/>
                </a:cubicBezTo>
                <a:cubicBezTo>
                  <a:pt x="55" y="111"/>
                  <a:pt x="55" y="117"/>
                  <a:pt x="55" y="123"/>
                </a:cubicBezTo>
                <a:cubicBezTo>
                  <a:pt x="47" y="120"/>
                  <a:pt x="40" y="118"/>
                  <a:pt x="33" y="115"/>
                </a:cubicBezTo>
                <a:cubicBezTo>
                  <a:pt x="33" y="110"/>
                  <a:pt x="33" y="104"/>
                  <a:pt x="33" y="99"/>
                </a:cubicBezTo>
                <a:cubicBezTo>
                  <a:pt x="33" y="94"/>
                  <a:pt x="33" y="88"/>
                  <a:pt x="33" y="83"/>
                </a:cubicBezTo>
                <a:close/>
                <a:moveTo>
                  <a:pt x="36" y="57"/>
                </a:moveTo>
                <a:cubicBezTo>
                  <a:pt x="40" y="57"/>
                  <a:pt x="44" y="57"/>
                  <a:pt x="48" y="58"/>
                </a:cubicBezTo>
                <a:cubicBezTo>
                  <a:pt x="48" y="64"/>
                  <a:pt x="48" y="71"/>
                  <a:pt x="48" y="78"/>
                </a:cubicBezTo>
                <a:cubicBezTo>
                  <a:pt x="44" y="77"/>
                  <a:pt x="40" y="77"/>
                  <a:pt x="36" y="76"/>
                </a:cubicBezTo>
                <a:cubicBezTo>
                  <a:pt x="36" y="70"/>
                  <a:pt x="36" y="63"/>
                  <a:pt x="36" y="57"/>
                </a:cubicBezTo>
                <a:close/>
                <a:moveTo>
                  <a:pt x="13" y="50"/>
                </a:moveTo>
                <a:cubicBezTo>
                  <a:pt x="19" y="50"/>
                  <a:pt x="25" y="50"/>
                  <a:pt x="31" y="50"/>
                </a:cubicBezTo>
                <a:cubicBezTo>
                  <a:pt x="31" y="55"/>
                  <a:pt x="31" y="61"/>
                  <a:pt x="31" y="66"/>
                </a:cubicBezTo>
                <a:cubicBezTo>
                  <a:pt x="31" y="71"/>
                  <a:pt x="31" y="77"/>
                  <a:pt x="31" y="82"/>
                </a:cubicBezTo>
                <a:cubicBezTo>
                  <a:pt x="25" y="81"/>
                  <a:pt x="19" y="80"/>
                  <a:pt x="13" y="79"/>
                </a:cubicBezTo>
                <a:cubicBezTo>
                  <a:pt x="13" y="74"/>
                  <a:pt x="13" y="69"/>
                  <a:pt x="13" y="64"/>
                </a:cubicBezTo>
                <a:cubicBezTo>
                  <a:pt x="13" y="59"/>
                  <a:pt x="13" y="54"/>
                  <a:pt x="13" y="50"/>
                </a:cubicBezTo>
                <a:close/>
                <a:moveTo>
                  <a:pt x="4" y="57"/>
                </a:moveTo>
                <a:cubicBezTo>
                  <a:pt x="6" y="57"/>
                  <a:pt x="8" y="57"/>
                  <a:pt x="10" y="57"/>
                </a:cubicBezTo>
                <a:cubicBezTo>
                  <a:pt x="10" y="61"/>
                  <a:pt x="10" y="65"/>
                  <a:pt x="10" y="69"/>
                </a:cubicBezTo>
                <a:cubicBezTo>
                  <a:pt x="8" y="69"/>
                  <a:pt x="6" y="69"/>
                  <a:pt x="4" y="68"/>
                </a:cubicBezTo>
                <a:cubicBezTo>
                  <a:pt x="4" y="65"/>
                  <a:pt x="4" y="61"/>
                  <a:pt x="4" y="57"/>
                </a:cubicBezTo>
                <a:close/>
                <a:moveTo>
                  <a:pt x="11" y="33"/>
                </a:moveTo>
                <a:cubicBezTo>
                  <a:pt x="13" y="33"/>
                  <a:pt x="15" y="33"/>
                  <a:pt x="18" y="33"/>
                </a:cubicBezTo>
                <a:cubicBezTo>
                  <a:pt x="18" y="37"/>
                  <a:pt x="18" y="41"/>
                  <a:pt x="18" y="45"/>
                </a:cubicBezTo>
                <a:cubicBezTo>
                  <a:pt x="15" y="45"/>
                  <a:pt x="13" y="45"/>
                  <a:pt x="11" y="45"/>
                </a:cubicBezTo>
                <a:cubicBezTo>
                  <a:pt x="11" y="41"/>
                  <a:pt x="11" y="37"/>
                  <a:pt x="11" y="33"/>
                </a:cubicBezTo>
                <a:close/>
                <a:moveTo>
                  <a:pt x="37" y="20"/>
                </a:moveTo>
                <a:cubicBezTo>
                  <a:pt x="42" y="20"/>
                  <a:pt x="47" y="19"/>
                  <a:pt x="53" y="18"/>
                </a:cubicBezTo>
                <a:cubicBezTo>
                  <a:pt x="53" y="27"/>
                  <a:pt x="53" y="35"/>
                  <a:pt x="53" y="44"/>
                </a:cubicBezTo>
                <a:cubicBezTo>
                  <a:pt x="47" y="44"/>
                  <a:pt x="42" y="44"/>
                  <a:pt x="37" y="44"/>
                </a:cubicBezTo>
                <a:cubicBezTo>
                  <a:pt x="37" y="36"/>
                  <a:pt x="37" y="28"/>
                  <a:pt x="37" y="20"/>
                </a:cubicBezTo>
                <a:close/>
                <a:moveTo>
                  <a:pt x="22" y="24"/>
                </a:moveTo>
                <a:cubicBezTo>
                  <a:pt x="26" y="24"/>
                  <a:pt x="30" y="23"/>
                  <a:pt x="34" y="23"/>
                </a:cubicBezTo>
                <a:cubicBezTo>
                  <a:pt x="34" y="29"/>
                  <a:pt x="34" y="35"/>
                  <a:pt x="34" y="42"/>
                </a:cubicBezTo>
                <a:cubicBezTo>
                  <a:pt x="30" y="42"/>
                  <a:pt x="26" y="42"/>
                  <a:pt x="23" y="42"/>
                </a:cubicBezTo>
                <a:cubicBezTo>
                  <a:pt x="22" y="36"/>
                  <a:pt x="22" y="30"/>
                  <a:pt x="22" y="24"/>
                </a:cubicBezTo>
                <a:close/>
              </a:path>
            </a:pathLst>
          </a:custGeom>
          <a:solidFill>
            <a:srgbClr val="F3F4F7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0"/>
            <a:ext cx="12191999" cy="6858000"/>
          </a:xfrm>
          <a:prstGeom prst="rect">
            <a:avLst/>
          </a:prstGeom>
          <a:gradFill>
            <a:gsLst>
              <a:gs pos="61000">
                <a:schemeClr val="bg1">
                  <a:alpha val="50000"/>
                </a:schemeClr>
              </a:gs>
              <a:gs pos="100000">
                <a:schemeClr val="bg1">
                  <a:alpha val="10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 b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/>
        <p:txBody>
          <a:bodyPr vert="horz"/>
          <a:lstStyle/>
          <a:p>
            <a:pPr>
              <a:defRPr/>
            </a:pPr>
            <a:r>
              <a:rPr lang="ru-RU"/>
              <a:t>Заголовок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Client cover"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226" cy="1587"/>
        </p:xfrm>
        <a:graphic>
          <a:graphicData uri="http://schemas.openxmlformats.org/presentationml/2006/ole">
            <p:oleObj name="oleObj" r:id="rId3" imgW="7772400" imgH="10058400" progId="TCLayout.ActiveDocument.1">
              <p:embed/>
              <p:pic>
                <p:nvPicPr>
                  <p:cNvPr id="1031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226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41" name="Picture Placeholder 40"/>
          <p:cNvSpPr>
            <a:spLocks noGrp="1"/>
          </p:cNvSpPr>
          <p:nvPr>
            <p:ph type="pic" sz="quarter" idx="12" hasCustomPrompt="1"/>
          </p:nvPr>
        </p:nvSpPr>
        <p:spPr bwMode="auto">
          <a:xfrm>
            <a:off x="3100387" y="548310"/>
            <a:ext cx="1471611" cy="74771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  <a:endParaRPr/>
          </a:p>
        </p:txBody>
      </p:sp>
      <p:sp>
        <p:nvSpPr>
          <p:cNvPr id="47" name="Picture Placeholder 46"/>
          <p:cNvSpPr>
            <a:spLocks noGrp="1"/>
          </p:cNvSpPr>
          <p:nvPr>
            <p:ph type="pic" sz="quarter" idx="13" hasCustomPrompt="1"/>
          </p:nvPr>
        </p:nvSpPr>
        <p:spPr bwMode="auto">
          <a:xfrm>
            <a:off x="0" y="0"/>
            <a:ext cx="12191999" cy="6858000"/>
          </a:xfrm>
        </p:spPr>
        <p:txBody>
          <a:bodyPr/>
          <a:lstStyle/>
          <a:p>
            <a:pPr>
              <a:defRPr/>
            </a:pPr>
            <a:r>
              <a:rPr lang="en-US"/>
              <a:t>Background pic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Basic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226" cy="1587"/>
        </p:xfrm>
        <a:graphic>
          <a:graphicData uri="http://schemas.openxmlformats.org/presentationml/2006/ole">
            <p:oleObj name="oleObj" r:id="rId3" imgW="7772400" imgH="10058400" progId="TCLayout.ActiveDocument.1">
              <p:embed/>
              <p:pic>
                <p:nvPicPr>
                  <p:cNvPr id="1032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226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550863" y="388176"/>
            <a:ext cx="11090273" cy="437235"/>
          </a:xfrm>
        </p:spPr>
        <p:txBody>
          <a:bodyPr vert="horz"/>
          <a:lstStyle/>
          <a:p>
            <a:pPr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48" name="Rectangle 47"/>
          <p:cNvSpPr/>
          <p:nvPr userDrawn="1"/>
        </p:nvSpPr>
        <p:spPr bwMode="auto">
          <a:xfrm>
            <a:off x="11695558" y="6343650"/>
            <a:ext cx="496439" cy="192261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sz="1400" b="1"/>
          </a:p>
        </p:txBody>
      </p:sp>
      <p:sp>
        <p:nvSpPr>
          <p:cNvPr id="49" name="TextBox 1"/>
          <p:cNvSpPr>
            <a:spLocks noAdjustHandles="1"/>
          </p:cNvSpPr>
          <p:nvPr userDrawn="1"/>
        </p:nvSpPr>
        <p:spPr bwMode="auto">
          <a:xfrm>
            <a:off x="11580439" y="6315088"/>
            <a:ext cx="475121" cy="2446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>
                <a:solidFill>
                  <a:schemeClr val="bg1"/>
                </a:solidFill>
                <a:latin typeface="Trebuchet MS"/>
              </a:rPr>
              <a:t/>
            </a:fld>
            <a:endParaRPr lang="ru-RU" sz="1000" b="0" i="0">
              <a:solidFill>
                <a:schemeClr val="bg1"/>
              </a:solidFill>
              <a:latin typeface="Trebuchet MS"/>
            </a:endParaRPr>
          </a:p>
        </p:txBody>
      </p:sp>
      <p:pic>
        <p:nvPicPr>
          <p:cNvPr id="14" name="Graphic 13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10680250" y="6318747"/>
            <a:ext cx="959180" cy="2464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Basic_2 (With sourc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226" cy="1587"/>
        </p:xfrm>
        <a:graphic>
          <a:graphicData uri="http://schemas.openxmlformats.org/presentationml/2006/ole">
            <p:oleObj name="oleObj" r:id="rId3" imgW="7772400" imgH="10058400" progId="TCLayout.ActiveDocument.1">
              <p:embed/>
              <p:pic>
                <p:nvPicPr>
                  <p:cNvPr id="1033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226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550863" y="388176"/>
            <a:ext cx="11090273" cy="437235"/>
          </a:xfrm>
        </p:spPr>
        <p:txBody>
          <a:bodyPr vert="horz"/>
          <a:lstStyle/>
          <a:p>
            <a:pPr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550863" y="6366735"/>
            <a:ext cx="9693513" cy="153887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lang="en-US" sz="1000">
                <a:solidFill>
                  <a:schemeClr val="tx1"/>
                </a:solidFill>
                <a:latin typeface="Trebuchet MS"/>
                <a:ea typeface="ＭＳ Ｐゴシック"/>
                <a:cs typeface="Trebuchet MS"/>
              </a:defRPr>
            </a:lvl1pPr>
          </a:lstStyle>
          <a:p>
            <a:pPr lvl="0">
              <a:defRPr/>
            </a:pPr>
            <a:r>
              <a:rPr lang="ru-RU"/>
              <a:t>Источник</a:t>
            </a:r>
            <a:endParaRPr lang="en-US"/>
          </a:p>
        </p:txBody>
      </p:sp>
      <p:sp>
        <p:nvSpPr>
          <p:cNvPr id="48" name="Rectangle 47"/>
          <p:cNvSpPr/>
          <p:nvPr userDrawn="1"/>
        </p:nvSpPr>
        <p:spPr bwMode="auto">
          <a:xfrm>
            <a:off x="11695558" y="6343650"/>
            <a:ext cx="496439" cy="192261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sz="1400" b="1"/>
          </a:p>
        </p:txBody>
      </p:sp>
      <p:sp>
        <p:nvSpPr>
          <p:cNvPr id="49" name="TextBox 1"/>
          <p:cNvSpPr>
            <a:spLocks noAdjustHandles="1"/>
          </p:cNvSpPr>
          <p:nvPr userDrawn="1"/>
        </p:nvSpPr>
        <p:spPr bwMode="auto">
          <a:xfrm>
            <a:off x="11580439" y="6315088"/>
            <a:ext cx="475121" cy="2446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>
                <a:solidFill>
                  <a:schemeClr val="bg1"/>
                </a:solidFill>
                <a:latin typeface="Trebuchet MS"/>
              </a:rPr>
              <a:t/>
            </a:fld>
            <a:endParaRPr lang="ru-RU" sz="1000" b="0" i="0">
              <a:solidFill>
                <a:schemeClr val="bg1"/>
              </a:solidFill>
              <a:latin typeface="Trebuchet MS"/>
            </a:endParaRPr>
          </a:p>
        </p:txBody>
      </p:sp>
      <p:pic>
        <p:nvPicPr>
          <p:cNvPr id="14" name="Graphic 13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10680250" y="6318747"/>
            <a:ext cx="959180" cy="2464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Agenda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226" cy="1587"/>
        </p:xfrm>
        <a:graphic>
          <a:graphicData uri="http://schemas.openxmlformats.org/presentationml/2006/ole">
            <p:oleObj name="oleObj" r:id="rId3" imgW="7772400" imgH="10058400" progId="TCLayout.ActiveDocument.1">
              <p:embed/>
              <p:pic>
                <p:nvPicPr>
                  <p:cNvPr id="1034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226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1200846" y="3121223"/>
            <a:ext cx="3694306" cy="615552"/>
          </a:xfrm>
        </p:spPr>
        <p:txBody>
          <a:bodyPr vert="horz" anchor="b" anchorCtr="0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Заголовок</a:t>
            </a:r>
            <a:endParaRPr/>
          </a:p>
        </p:txBody>
      </p:sp>
      <p:grpSp>
        <p:nvGrpSpPr>
          <p:cNvPr id="19" name="Group 18"/>
          <p:cNvGrpSpPr/>
          <p:nvPr userDrawn="1"/>
        </p:nvGrpSpPr>
        <p:grpSpPr bwMode="auto">
          <a:xfrm>
            <a:off x="8312337" y="2978337"/>
            <a:ext cx="3879661" cy="3879661"/>
            <a:chOff x="7758018" y="2373606"/>
            <a:chExt cx="4125916" cy="4125916"/>
          </a:xfrm>
        </p:grpSpPr>
        <p:sp>
          <p:nvSpPr>
            <p:cNvPr id="9" name="Freeform 8"/>
            <p:cNvSpPr/>
            <p:nvPr/>
          </p:nvSpPr>
          <p:spPr bwMode="auto">
            <a:xfrm>
              <a:off x="10875214" y="2373606"/>
              <a:ext cx="1008720" cy="1008720"/>
            </a:xfrm>
            <a:custGeom>
              <a:avLst/>
              <a:gdLst>
                <a:gd name="connsiteX0" fmla="*/ 0 w 970325"/>
                <a:gd name="connsiteY0" fmla="*/ 0 h 970325"/>
                <a:gd name="connsiteX1" fmla="*/ 970325 w 970325"/>
                <a:gd name="connsiteY1" fmla="*/ 0 h 970325"/>
                <a:gd name="connsiteX2" fmla="*/ 970325 w 970325"/>
                <a:gd name="connsiteY2" fmla="*/ 970325 h 970325"/>
                <a:gd name="connsiteX3" fmla="*/ 0 w 970325"/>
                <a:gd name="connsiteY3" fmla="*/ 970325 h 970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0325" h="970325" fill="norm" stroke="1" extrusionOk="0">
                  <a:moveTo>
                    <a:pt x="0" y="0"/>
                  </a:moveTo>
                  <a:lnTo>
                    <a:pt x="970325" y="0"/>
                  </a:lnTo>
                  <a:lnTo>
                    <a:pt x="970325" y="970325"/>
                  </a:lnTo>
                  <a:lnTo>
                    <a:pt x="0" y="97032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7758018" y="5490802"/>
              <a:ext cx="1008720" cy="1008720"/>
            </a:xfrm>
            <a:custGeom>
              <a:avLst/>
              <a:gdLst>
                <a:gd name="connsiteX0" fmla="*/ 0 w 970325"/>
                <a:gd name="connsiteY0" fmla="*/ 0 h 970325"/>
                <a:gd name="connsiteX1" fmla="*/ 970325 w 970325"/>
                <a:gd name="connsiteY1" fmla="*/ 0 h 970325"/>
                <a:gd name="connsiteX2" fmla="*/ 970325 w 970325"/>
                <a:gd name="connsiteY2" fmla="*/ 970325 h 970325"/>
                <a:gd name="connsiteX3" fmla="*/ 0 w 970325"/>
                <a:gd name="connsiteY3" fmla="*/ 970325 h 970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0325" h="970325" fill="norm" stroke="1" extrusionOk="0">
                  <a:moveTo>
                    <a:pt x="0" y="0"/>
                  </a:moveTo>
                  <a:lnTo>
                    <a:pt x="970325" y="0"/>
                  </a:lnTo>
                  <a:lnTo>
                    <a:pt x="970325" y="970325"/>
                  </a:lnTo>
                  <a:lnTo>
                    <a:pt x="0" y="97032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8738561" y="2801603"/>
              <a:ext cx="588224" cy="588224"/>
            </a:xfrm>
            <a:custGeom>
              <a:avLst/>
              <a:gdLst>
                <a:gd name="connsiteX0" fmla="*/ 0 w 565835"/>
                <a:gd name="connsiteY0" fmla="*/ 0 h 565835"/>
                <a:gd name="connsiteX1" fmla="*/ 565836 w 565835"/>
                <a:gd name="connsiteY1" fmla="*/ 0 h 565835"/>
                <a:gd name="connsiteX2" fmla="*/ 565836 w 565835"/>
                <a:gd name="connsiteY2" fmla="*/ 565836 h 565835"/>
                <a:gd name="connsiteX3" fmla="*/ 0 w 565835"/>
                <a:gd name="connsiteY3" fmla="*/ 565836 h 565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5835" h="565835" fill="norm" stroke="1" extrusionOk="0">
                  <a:moveTo>
                    <a:pt x="0" y="0"/>
                  </a:moveTo>
                  <a:lnTo>
                    <a:pt x="565836" y="0"/>
                  </a:lnTo>
                  <a:lnTo>
                    <a:pt x="565836" y="565836"/>
                  </a:lnTo>
                  <a:lnTo>
                    <a:pt x="0" y="56583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10699314" y="3898857"/>
              <a:ext cx="841488" cy="841488"/>
            </a:xfrm>
            <a:custGeom>
              <a:avLst/>
              <a:gdLst>
                <a:gd name="connsiteX0" fmla="*/ 0 w 809459"/>
                <a:gd name="connsiteY0" fmla="*/ 0 h 809459"/>
                <a:gd name="connsiteX1" fmla="*/ 809460 w 809459"/>
                <a:gd name="connsiteY1" fmla="*/ 0 h 809459"/>
                <a:gd name="connsiteX2" fmla="*/ 809460 w 809459"/>
                <a:gd name="connsiteY2" fmla="*/ 809460 h 809459"/>
                <a:gd name="connsiteX3" fmla="*/ 0 w 809459"/>
                <a:gd name="connsiteY3" fmla="*/ 809460 h 809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9459" h="809459" fill="norm" stroke="1" extrusionOk="0">
                  <a:moveTo>
                    <a:pt x="0" y="0"/>
                  </a:moveTo>
                  <a:lnTo>
                    <a:pt x="809460" y="0"/>
                  </a:lnTo>
                  <a:lnTo>
                    <a:pt x="809460" y="809460"/>
                  </a:lnTo>
                  <a:lnTo>
                    <a:pt x="0" y="809460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/>
            <p:nvPr/>
          </p:nvSpPr>
          <p:spPr bwMode="auto">
            <a:xfrm>
              <a:off x="9068355" y="5271552"/>
              <a:ext cx="841488" cy="841488"/>
            </a:xfrm>
            <a:custGeom>
              <a:avLst/>
              <a:gdLst>
                <a:gd name="connsiteX0" fmla="*/ 0 w 809459"/>
                <a:gd name="connsiteY0" fmla="*/ 0 h 809459"/>
                <a:gd name="connsiteX1" fmla="*/ 809460 w 809459"/>
                <a:gd name="connsiteY1" fmla="*/ 0 h 809459"/>
                <a:gd name="connsiteX2" fmla="*/ 809460 w 809459"/>
                <a:gd name="connsiteY2" fmla="*/ 809460 h 809459"/>
                <a:gd name="connsiteX3" fmla="*/ 0 w 809459"/>
                <a:gd name="connsiteY3" fmla="*/ 809460 h 809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9459" h="809459" fill="norm" stroke="1" extrusionOk="0">
                  <a:moveTo>
                    <a:pt x="0" y="0"/>
                  </a:moveTo>
                  <a:lnTo>
                    <a:pt x="809460" y="0"/>
                  </a:lnTo>
                  <a:lnTo>
                    <a:pt x="809460" y="809460"/>
                  </a:lnTo>
                  <a:lnTo>
                    <a:pt x="0" y="809460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3"/>
            <p:cNvSpPr/>
            <p:nvPr/>
          </p:nvSpPr>
          <p:spPr bwMode="auto">
            <a:xfrm>
              <a:off x="8023786" y="3987391"/>
              <a:ext cx="624071" cy="624071"/>
            </a:xfrm>
            <a:custGeom>
              <a:avLst/>
              <a:gdLst>
                <a:gd name="connsiteX0" fmla="*/ 0 w 600318"/>
                <a:gd name="connsiteY0" fmla="*/ 0 h 600318"/>
                <a:gd name="connsiteX1" fmla="*/ 600319 w 600318"/>
                <a:gd name="connsiteY1" fmla="*/ 0 h 600318"/>
                <a:gd name="connsiteX2" fmla="*/ 600319 w 600318"/>
                <a:gd name="connsiteY2" fmla="*/ 600319 h 600318"/>
                <a:gd name="connsiteX3" fmla="*/ 0 w 600318"/>
                <a:gd name="connsiteY3" fmla="*/ 600319 h 600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0318" h="600318" fill="norm" stroke="1" extrusionOk="0">
                  <a:moveTo>
                    <a:pt x="0" y="0"/>
                  </a:moveTo>
                  <a:lnTo>
                    <a:pt x="600319" y="0"/>
                  </a:lnTo>
                  <a:lnTo>
                    <a:pt x="600319" y="600319"/>
                  </a:lnTo>
                  <a:lnTo>
                    <a:pt x="0" y="600319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4"/>
            <p:cNvSpPr/>
            <p:nvPr/>
          </p:nvSpPr>
          <p:spPr bwMode="auto">
            <a:xfrm>
              <a:off x="8875946" y="3536052"/>
              <a:ext cx="1471063" cy="1471063"/>
            </a:xfrm>
            <a:custGeom>
              <a:avLst/>
              <a:gdLst>
                <a:gd name="connsiteX0" fmla="*/ 0 w 1415070"/>
                <a:gd name="connsiteY0" fmla="*/ 0 h 1415070"/>
                <a:gd name="connsiteX1" fmla="*/ 1415071 w 1415070"/>
                <a:gd name="connsiteY1" fmla="*/ 0 h 1415070"/>
                <a:gd name="connsiteX2" fmla="*/ 1415071 w 1415070"/>
                <a:gd name="connsiteY2" fmla="*/ 1415071 h 1415070"/>
                <a:gd name="connsiteX3" fmla="*/ 0 w 1415070"/>
                <a:gd name="connsiteY3" fmla="*/ 1415071 h 14150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15070" h="1415070" fill="norm" stroke="1" extrusionOk="0">
                  <a:moveTo>
                    <a:pt x="0" y="0"/>
                  </a:moveTo>
                  <a:lnTo>
                    <a:pt x="1415071" y="0"/>
                  </a:lnTo>
                  <a:lnTo>
                    <a:pt x="1415071" y="1415071"/>
                  </a:lnTo>
                  <a:lnTo>
                    <a:pt x="0" y="1415071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5"/>
            <p:cNvSpPr/>
            <p:nvPr/>
          </p:nvSpPr>
          <p:spPr bwMode="auto">
            <a:xfrm>
              <a:off x="10476561" y="5092149"/>
              <a:ext cx="1407373" cy="1407373"/>
            </a:xfrm>
            <a:custGeom>
              <a:avLst/>
              <a:gdLst>
                <a:gd name="connsiteX0" fmla="*/ 0 w 1353804"/>
                <a:gd name="connsiteY0" fmla="*/ 0 h 1353804"/>
                <a:gd name="connsiteX1" fmla="*/ 1353804 w 1353804"/>
                <a:gd name="connsiteY1" fmla="*/ 0 h 1353804"/>
                <a:gd name="connsiteX2" fmla="*/ 1353804 w 1353804"/>
                <a:gd name="connsiteY2" fmla="*/ 1353804 h 1353804"/>
                <a:gd name="connsiteX3" fmla="*/ 0 w 1353804"/>
                <a:gd name="connsiteY3" fmla="*/ 1353804 h 1353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3804" h="1353804" fill="norm" stroke="1" extrusionOk="0">
                  <a:moveTo>
                    <a:pt x="0" y="0"/>
                  </a:moveTo>
                  <a:lnTo>
                    <a:pt x="1353804" y="0"/>
                  </a:lnTo>
                  <a:lnTo>
                    <a:pt x="1353804" y="1353804"/>
                  </a:lnTo>
                  <a:lnTo>
                    <a:pt x="0" y="1353804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 bwMode="auto">
            <a:xfrm>
              <a:off x="7758018" y="2373606"/>
              <a:ext cx="765959" cy="765959"/>
            </a:xfrm>
            <a:custGeom>
              <a:avLst/>
              <a:gdLst>
                <a:gd name="connsiteX0" fmla="*/ 0 w 736805"/>
                <a:gd name="connsiteY0" fmla="*/ 0 h 736805"/>
                <a:gd name="connsiteX1" fmla="*/ 736806 w 736805"/>
                <a:gd name="connsiteY1" fmla="*/ 0 h 736805"/>
                <a:gd name="connsiteX2" fmla="*/ 736806 w 736805"/>
                <a:gd name="connsiteY2" fmla="*/ 736806 h 736805"/>
                <a:gd name="connsiteX3" fmla="*/ 0 w 736805"/>
                <a:gd name="connsiteY3" fmla="*/ 736806 h 736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6805" h="736805" fill="norm" stroke="1" extrusionOk="0">
                  <a:moveTo>
                    <a:pt x="0" y="0"/>
                  </a:moveTo>
                  <a:lnTo>
                    <a:pt x="736806" y="0"/>
                  </a:lnTo>
                  <a:lnTo>
                    <a:pt x="736806" y="736806"/>
                  </a:lnTo>
                  <a:lnTo>
                    <a:pt x="0" y="736806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7"/>
            <p:cNvSpPr/>
            <p:nvPr/>
          </p:nvSpPr>
          <p:spPr bwMode="auto">
            <a:xfrm>
              <a:off x="9747281" y="2494985"/>
              <a:ext cx="765959" cy="765959"/>
            </a:xfrm>
            <a:custGeom>
              <a:avLst/>
              <a:gdLst>
                <a:gd name="connsiteX0" fmla="*/ 0 w 736805"/>
                <a:gd name="connsiteY0" fmla="*/ 0 h 736805"/>
                <a:gd name="connsiteX1" fmla="*/ 736806 w 736805"/>
                <a:gd name="connsiteY1" fmla="*/ 0 h 736805"/>
                <a:gd name="connsiteX2" fmla="*/ 736806 w 736805"/>
                <a:gd name="connsiteY2" fmla="*/ 736806 h 736805"/>
                <a:gd name="connsiteX3" fmla="*/ 0 w 736805"/>
                <a:gd name="connsiteY3" fmla="*/ 736806 h 736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6805" h="736805" fill="norm" stroke="1" extrusionOk="0">
                  <a:moveTo>
                    <a:pt x="0" y="0"/>
                  </a:moveTo>
                  <a:lnTo>
                    <a:pt x="736806" y="0"/>
                  </a:lnTo>
                  <a:lnTo>
                    <a:pt x="736806" y="736806"/>
                  </a:lnTo>
                  <a:lnTo>
                    <a:pt x="0" y="736806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" name="Rectangle 19"/>
          <p:cNvSpPr/>
          <p:nvPr userDrawn="1"/>
        </p:nvSpPr>
        <p:spPr bwMode="auto">
          <a:xfrm>
            <a:off x="6095998" y="0"/>
            <a:ext cx="6096000" cy="6858000"/>
          </a:xfrm>
          <a:prstGeom prst="rect">
            <a:avLst/>
          </a:prstGeom>
          <a:gradFill>
            <a:gsLst>
              <a:gs pos="10000">
                <a:schemeClr val="accent1">
                  <a:lumMod val="85000"/>
                </a:schemeClr>
              </a:gs>
              <a:gs pos="100000">
                <a:schemeClr val="accent4">
                  <a:lumMod val="90000"/>
                </a:schemeClr>
              </a:gs>
            </a:gsLst>
            <a:lin ang="36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sz="1400" b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Выво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226" cy="1587"/>
        </p:xfrm>
        <a:graphic>
          <a:graphicData uri="http://schemas.openxmlformats.org/presentationml/2006/ole">
            <p:oleObj name="oleObj" r:id="rId3" imgW="7772400" imgH="10058400" progId="TCLayout.ActiveDocument.1">
              <p:embed/>
              <p:pic>
                <p:nvPicPr>
                  <p:cNvPr id="1035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226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13" name="Arrow: Pentagon 32"/>
          <p:cNvSpPr/>
          <p:nvPr userDrawn="1"/>
        </p:nvSpPr>
        <p:spPr bwMode="auto">
          <a:xfrm>
            <a:off x="0" y="447"/>
            <a:ext cx="6095999" cy="6857551"/>
          </a:xfrm>
          <a:prstGeom prst="homePlate">
            <a:avLst>
              <a:gd name="adj" fmla="val 12230"/>
            </a:avLst>
          </a:prstGeom>
          <a:gradFill>
            <a:gsLst>
              <a:gs pos="10000">
                <a:schemeClr val="accent1">
                  <a:lumMod val="85000"/>
                </a:schemeClr>
              </a:gs>
              <a:gs pos="100000">
                <a:schemeClr val="accent4">
                  <a:lumMod val="90000"/>
                </a:schemeClr>
              </a:gs>
            </a:gsLst>
            <a:lin ang="36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en-US" sz="1400" b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550863" y="3121223"/>
            <a:ext cx="4386897" cy="430886"/>
          </a:xfrm>
        </p:spPr>
        <p:txBody>
          <a:bodyPr vert="horz" anchor="ctr" anchorCtr="0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11695558" y="6343650"/>
            <a:ext cx="496439" cy="192261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sz="1400" b="1"/>
          </a:p>
        </p:txBody>
      </p:sp>
      <p:sp>
        <p:nvSpPr>
          <p:cNvPr id="6" name="TextBox 1"/>
          <p:cNvSpPr>
            <a:spLocks noAdjustHandles="1"/>
          </p:cNvSpPr>
          <p:nvPr userDrawn="1"/>
        </p:nvSpPr>
        <p:spPr bwMode="auto">
          <a:xfrm>
            <a:off x="11580439" y="6315088"/>
            <a:ext cx="475121" cy="2446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>
                <a:solidFill>
                  <a:schemeClr val="bg1"/>
                </a:solidFill>
                <a:latin typeface="Trebuchet MS"/>
                <a:ea typeface="ＭＳ Ｐゴシック"/>
              </a:rPr>
              <a:t/>
            </a:fld>
            <a:endParaRPr lang="ru-RU" sz="1000" b="0" i="0">
              <a:solidFill>
                <a:schemeClr val="bg1"/>
              </a:solidFill>
              <a:latin typeface="Trebuchet MS"/>
              <a:ea typeface="ＭＳ Ｐゴシック"/>
            </a:endParaRPr>
          </a:p>
        </p:txBody>
      </p:sp>
      <p:pic>
        <p:nvPicPr>
          <p:cNvPr id="10" name="Graphic 9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10680250" y="6318747"/>
            <a:ext cx="959180" cy="2464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Basic">
    <p:bg>
      <p:bgPr shadeToTitle="0">
        <a:gradFill>
          <a:gsLst>
            <a:gs pos="39000">
              <a:schemeClr val="accent1">
                <a:lumMod val="85000"/>
              </a:schemeClr>
            </a:gs>
            <a:gs pos="100000">
              <a:schemeClr val="accent4">
                <a:lumMod val="90000"/>
              </a:schemeClr>
            </a:gs>
          </a:gsLst>
          <a:lin ang="3600000" scaled="0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226" cy="1587"/>
        </p:xfrm>
        <a:graphic>
          <a:graphicData uri="http://schemas.openxmlformats.org/presentationml/2006/ole">
            <p:oleObj name="oleObj" r:id="rId3" imgW="7772400" imgH="10058400" progId="TCLayout.ActiveDocument.1">
              <p:embed/>
              <p:pic>
                <p:nvPicPr>
                  <p:cNvPr id="1036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226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9" name="Arrow: Pentagon 32"/>
          <p:cNvSpPr/>
          <p:nvPr userDrawn="1"/>
        </p:nvSpPr>
        <p:spPr bwMode="auto">
          <a:xfrm>
            <a:off x="0" y="447"/>
            <a:ext cx="8298193" cy="6857551"/>
          </a:xfrm>
          <a:prstGeom prst="homePlate">
            <a:avLst>
              <a:gd name="adj" fmla="val 9677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en-US" sz="1400" b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550863" y="388176"/>
            <a:ext cx="6260168" cy="437235"/>
          </a:xfrm>
        </p:spPr>
        <p:txBody>
          <a:bodyPr vert="horz"/>
          <a:lstStyle/>
          <a:p>
            <a:pPr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One-third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226" cy="1587"/>
        </p:xfrm>
        <a:graphic>
          <a:graphicData uri="http://schemas.openxmlformats.org/presentationml/2006/ole">
            <p:oleObj name="oleObj" r:id="rId3" imgW="7772400" imgH="10058400" progId="TCLayout.ActiveDocument.1">
              <p:embed/>
              <p:pic>
                <p:nvPicPr>
                  <p:cNvPr id="1037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226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22" name="Rectangle 21"/>
          <p:cNvSpPr/>
          <p:nvPr userDrawn="1"/>
        </p:nvSpPr>
        <p:spPr bwMode="auto">
          <a:xfrm>
            <a:off x="0" y="0"/>
            <a:ext cx="4069629" cy="6858000"/>
          </a:xfrm>
          <a:prstGeom prst="rect">
            <a:avLst/>
          </a:prstGeom>
          <a:gradFill>
            <a:gsLst>
              <a:gs pos="10000">
                <a:schemeClr val="accent1">
                  <a:lumMod val="85000"/>
                </a:schemeClr>
              </a:gs>
              <a:gs pos="100000">
                <a:schemeClr val="accent4">
                  <a:lumMod val="90000"/>
                </a:schemeClr>
              </a:gs>
            </a:gsLst>
            <a:lin ang="36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sz="1400" b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550863" y="388176"/>
            <a:ext cx="3092668" cy="437235"/>
          </a:xfrm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Заголовок</a:t>
            </a:r>
            <a:endParaRPr lang="en-US"/>
          </a:p>
        </p:txBody>
      </p:sp>
      <p:sp>
        <p:nvSpPr>
          <p:cNvPr id="27" name="Rectangle 26"/>
          <p:cNvSpPr/>
          <p:nvPr userDrawn="1"/>
        </p:nvSpPr>
        <p:spPr bwMode="auto">
          <a:xfrm>
            <a:off x="11695558" y="6343650"/>
            <a:ext cx="496439" cy="192261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sz="1400" b="1"/>
          </a:p>
        </p:txBody>
      </p:sp>
      <p:sp>
        <p:nvSpPr>
          <p:cNvPr id="28" name="TextBox 1"/>
          <p:cNvSpPr>
            <a:spLocks noAdjustHandles="1"/>
          </p:cNvSpPr>
          <p:nvPr userDrawn="1"/>
        </p:nvSpPr>
        <p:spPr bwMode="auto">
          <a:xfrm>
            <a:off x="11580439" y="6315088"/>
            <a:ext cx="475121" cy="2446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>
                <a:solidFill>
                  <a:schemeClr val="bg1"/>
                </a:solidFill>
                <a:latin typeface="Trebuchet MS"/>
                <a:ea typeface="ＭＳ Ｐゴシック"/>
              </a:rPr>
              <a:t/>
            </a:fld>
            <a:endParaRPr lang="ru-RU" sz="1000" b="0" i="0">
              <a:solidFill>
                <a:schemeClr val="bg1"/>
              </a:solidFill>
              <a:latin typeface="Trebuchet MS"/>
              <a:ea typeface="ＭＳ Ｐゴシック"/>
            </a:endParaRPr>
          </a:p>
        </p:txBody>
      </p:sp>
      <p:pic>
        <p:nvPicPr>
          <p:cNvPr id="9" name="Graphic 8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10680250" y="6318747"/>
            <a:ext cx="959180" cy="2464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One-third_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226" cy="1587"/>
        </p:xfrm>
        <a:graphic>
          <a:graphicData uri="http://schemas.openxmlformats.org/presentationml/2006/ole">
            <p:oleObj name="oleObj" r:id="rId3" imgW="7772400" imgH="10058400" progId="TCLayout.ActiveDocument.1">
              <p:embed/>
              <p:pic>
                <p:nvPicPr>
                  <p:cNvPr id="1038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226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22" name="Rectangle 21"/>
          <p:cNvSpPr/>
          <p:nvPr userDrawn="1"/>
        </p:nvSpPr>
        <p:spPr bwMode="auto">
          <a:xfrm>
            <a:off x="8122370" y="0"/>
            <a:ext cx="4069629" cy="6858000"/>
          </a:xfrm>
          <a:prstGeom prst="rect">
            <a:avLst/>
          </a:prstGeom>
          <a:gradFill>
            <a:gsLst>
              <a:gs pos="10000">
                <a:schemeClr val="accent1">
                  <a:lumMod val="85000"/>
                </a:schemeClr>
              </a:gs>
              <a:gs pos="100000">
                <a:schemeClr val="accent4">
                  <a:lumMod val="90000"/>
                </a:schemeClr>
              </a:gs>
            </a:gsLst>
            <a:lin ang="36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sz="1400" b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550863" y="388176"/>
            <a:ext cx="7066800" cy="437235"/>
          </a:xfrm>
        </p:spPr>
        <p:txBody>
          <a:bodyPr vert="horz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ru-RU"/>
              <a:t>Заголовок</a:t>
            </a:r>
            <a:endParaRPr lang="en-US"/>
          </a:p>
        </p:txBody>
      </p:sp>
      <p:sp>
        <p:nvSpPr>
          <p:cNvPr id="5" name="Text Placeholder 1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550863" y="6366735"/>
            <a:ext cx="7066800" cy="153887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lang="en-US" sz="1000">
                <a:solidFill>
                  <a:schemeClr val="tx1"/>
                </a:solidFill>
                <a:latin typeface="Trebuchet MS"/>
                <a:ea typeface="ＭＳ Ｐゴシック"/>
                <a:cs typeface="Trebuchet MS"/>
              </a:defRPr>
            </a:lvl1pPr>
          </a:lstStyle>
          <a:p>
            <a:pPr lvl="0">
              <a:defRPr/>
            </a:pPr>
            <a:r>
              <a:rPr lang="ru-RU"/>
              <a:t>Источник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emf"/><Relationship Id="rId16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2118" y="1587"/>
          <a:ext cx="2115" cy="1586"/>
        </p:xfrm>
        <a:graphic>
          <a:graphicData uri="http://schemas.openxmlformats.org/presentationml/2006/ole">
            <p:oleObj name="oleObj" r:id="rId16" imgW="0" imgH="0" progId="TCLayout.ActiveDocument.1">
              <p:embed/>
              <p:pic>
                <p:nvPicPr>
                  <p:cNvPr id="2" name=""/>
                  <p:cNvPicPr/>
                  <p:nvPr/>
                </p:nvPicPr>
                <p:blipFill>
                  <a:blip r:embed="rId15"/>
                  <a:stretch/>
                </p:blipFill>
                <p:spPr bwMode="auto">
                  <a:xfrm>
                    <a:off x="2118" y="1587"/>
                    <a:ext cx="2115" cy="1586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1029" name="Rectangle 5"/>
          <p:cNvSpPr>
            <a:spLocks noChangeArrowheads="1" noGrp="1"/>
          </p:cNvSpPr>
          <p:nvPr>
            <p:ph type="title"/>
          </p:nvPr>
        </p:nvSpPr>
        <p:spPr bwMode="auto">
          <a:xfrm>
            <a:off x="550863" y="388176"/>
            <a:ext cx="11090273" cy="4372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/>
            <a:spAutoFit/>
          </a:bodyPr>
          <a:lstStyle/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 bwMode="auto">
          <a:xfrm>
            <a:off x="550863" y="1400691"/>
            <a:ext cx="11090274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>
              <a:defRPr/>
            </a:pPr>
            <a:r>
              <a:rPr lang="en-GB"/>
              <a:t>Click to edit Master text styles</a:t>
            </a:r>
            <a:endParaRPr/>
          </a:p>
          <a:p>
            <a:pPr lvl="1">
              <a:defRPr/>
            </a:pPr>
            <a:r>
              <a:rPr lang="en-GB"/>
              <a:t>Second level</a:t>
            </a:r>
            <a:endParaRPr/>
          </a:p>
          <a:p>
            <a:pPr lvl="2">
              <a:defRPr/>
            </a:pPr>
            <a:r>
              <a:rPr lang="en-GB"/>
              <a:t>Third level</a:t>
            </a:r>
            <a:endParaRPr/>
          </a:p>
          <a:p>
            <a:pPr lvl="3">
              <a:defRPr/>
            </a:pPr>
            <a:r>
              <a:rPr lang="en-GB"/>
              <a:t>Fourth level</a:t>
            </a:r>
            <a:endParaRPr/>
          </a:p>
          <a:p>
            <a:pPr lvl="4">
              <a:defRPr/>
            </a:pPr>
            <a:r>
              <a:rPr lang="en-GB"/>
              <a:t>Fifth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1" hdr="0" sldNum="1"/>
  <p:txStyles>
    <p:titleStyle>
      <a:lvl1pPr algn="l">
        <a:lnSpc>
          <a:spcPct val="100000"/>
        </a:lnSpc>
        <a:spcBef>
          <a:spcPts val="0"/>
        </a:spcBef>
        <a:spcAft>
          <a:spcPts val="0"/>
        </a:spcAft>
        <a:defRPr sz="2800" b="1" i="0">
          <a:solidFill>
            <a:srgbClr val="000000"/>
          </a:solidFill>
          <a:latin typeface="Trebuchet MS"/>
          <a:ea typeface="Tahoma"/>
          <a:cs typeface="Tahoma"/>
        </a:defRPr>
      </a:lvl1pPr>
      <a:lvl2pPr algn="l">
        <a:lnSpc>
          <a:spcPct val="110000"/>
        </a:lnSpc>
        <a:spcBef>
          <a:spcPts val="0"/>
        </a:spcBef>
        <a:spcAft>
          <a:spcPts val="0"/>
        </a:spcAft>
        <a:defRPr sz="2150" b="1">
          <a:solidFill>
            <a:srgbClr val="000000"/>
          </a:solidFill>
          <a:latin typeface="Arial"/>
          <a:ea typeface="ＭＳ Ｐゴシック"/>
          <a:cs typeface="ＭＳ Ｐゴシック"/>
        </a:defRPr>
      </a:lvl2pPr>
      <a:lvl3pPr algn="l">
        <a:lnSpc>
          <a:spcPct val="110000"/>
        </a:lnSpc>
        <a:spcBef>
          <a:spcPts val="0"/>
        </a:spcBef>
        <a:spcAft>
          <a:spcPts val="0"/>
        </a:spcAft>
        <a:defRPr sz="2150" b="1">
          <a:solidFill>
            <a:srgbClr val="000000"/>
          </a:solidFill>
          <a:latin typeface="Arial"/>
          <a:ea typeface="ＭＳ Ｐゴシック"/>
          <a:cs typeface="ＭＳ Ｐゴシック"/>
        </a:defRPr>
      </a:lvl3pPr>
      <a:lvl4pPr algn="l">
        <a:lnSpc>
          <a:spcPct val="110000"/>
        </a:lnSpc>
        <a:spcBef>
          <a:spcPts val="0"/>
        </a:spcBef>
        <a:spcAft>
          <a:spcPts val="0"/>
        </a:spcAft>
        <a:defRPr sz="2150" b="1">
          <a:solidFill>
            <a:srgbClr val="000000"/>
          </a:solidFill>
          <a:latin typeface="Arial"/>
          <a:ea typeface="ＭＳ Ｐゴシック"/>
          <a:cs typeface="ＭＳ Ｐゴシック"/>
        </a:defRPr>
      </a:lvl4pPr>
      <a:lvl5pPr algn="l">
        <a:lnSpc>
          <a:spcPct val="110000"/>
        </a:lnSpc>
        <a:spcBef>
          <a:spcPts val="0"/>
        </a:spcBef>
        <a:spcAft>
          <a:spcPts val="0"/>
        </a:spcAft>
        <a:defRPr sz="2150" b="1">
          <a:solidFill>
            <a:srgbClr val="000000"/>
          </a:solidFill>
          <a:latin typeface="Arial"/>
          <a:ea typeface="ＭＳ Ｐゴシック"/>
          <a:cs typeface="ＭＳ Ｐゴシック"/>
        </a:defRPr>
      </a:lvl5pPr>
      <a:lvl6pPr marL="495261" algn="l">
        <a:spcBef>
          <a:spcPts val="0"/>
        </a:spcBef>
        <a:spcAft>
          <a:spcPts val="0"/>
        </a:spcAft>
        <a:defRPr sz="2150">
          <a:solidFill>
            <a:srgbClr val="000000"/>
          </a:solidFill>
          <a:latin typeface="Arial"/>
        </a:defRPr>
      </a:lvl6pPr>
      <a:lvl7pPr marL="990522" algn="l">
        <a:spcBef>
          <a:spcPts val="0"/>
        </a:spcBef>
        <a:spcAft>
          <a:spcPts val="0"/>
        </a:spcAft>
        <a:defRPr sz="2150">
          <a:solidFill>
            <a:srgbClr val="000000"/>
          </a:solidFill>
          <a:latin typeface="Arial"/>
        </a:defRPr>
      </a:lvl7pPr>
      <a:lvl8pPr marL="1485782" algn="l">
        <a:spcBef>
          <a:spcPts val="0"/>
        </a:spcBef>
        <a:spcAft>
          <a:spcPts val="0"/>
        </a:spcAft>
        <a:defRPr sz="2150">
          <a:solidFill>
            <a:srgbClr val="000000"/>
          </a:solidFill>
          <a:latin typeface="Arial"/>
        </a:defRPr>
      </a:lvl8pPr>
      <a:lvl9pPr marL="1981040" algn="l">
        <a:spcBef>
          <a:spcPts val="0"/>
        </a:spcBef>
        <a:spcAft>
          <a:spcPts val="0"/>
        </a:spcAft>
        <a:defRPr sz="2150">
          <a:solidFill>
            <a:srgbClr val="000000"/>
          </a:solidFill>
          <a:latin typeface="Arial"/>
        </a:defRPr>
      </a:lvl9pPr>
    </p:titleStyle>
    <p:bodyStyle>
      <a:lvl1pPr marL="0" indent="0" algn="l">
        <a:spcBef>
          <a:spcPts val="0"/>
        </a:spcBef>
        <a:spcAft>
          <a:spcPts val="300"/>
        </a:spcAft>
        <a:buClr>
          <a:schemeClr val="hlink"/>
        </a:buClr>
        <a:buFont typeface="Arial"/>
        <a:buNone/>
        <a:defRPr sz="1600" b="0" i="0">
          <a:solidFill>
            <a:srgbClr val="000000"/>
          </a:solidFill>
          <a:latin typeface="Trebuchet MS"/>
          <a:ea typeface="Tahoma"/>
          <a:cs typeface="Tahoma"/>
        </a:defRPr>
      </a:lvl1pPr>
      <a:lvl2pPr marL="216000" indent="-216000" algn="l"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Lucida Grande Bold"/>
        <a:buChar char="▪"/>
        <a:defRPr sz="1600" b="0" i="0">
          <a:solidFill>
            <a:srgbClr val="000000"/>
          </a:solidFill>
          <a:latin typeface="Trebuchet MS"/>
          <a:ea typeface="Tahoma"/>
          <a:cs typeface="Tahoma"/>
        </a:defRPr>
      </a:lvl2pPr>
      <a:lvl3pPr marL="432000" indent="-216000" algn="l">
        <a:spcBef>
          <a:spcPts val="0"/>
        </a:spcBef>
        <a:spcAft>
          <a:spcPts val="800"/>
        </a:spcAft>
        <a:buClr>
          <a:schemeClr val="accent1"/>
        </a:buClr>
        <a:buSzPct val="130000"/>
        <a:buFont typeface="System Font Regular"/>
        <a:buChar char="–"/>
        <a:defRPr sz="1600" b="0" i="0">
          <a:solidFill>
            <a:srgbClr val="000000"/>
          </a:solidFill>
          <a:latin typeface="Trebuchet MS"/>
          <a:ea typeface="Tahoma"/>
          <a:cs typeface="Tahoma"/>
        </a:defRPr>
      </a:lvl3pPr>
      <a:lvl4pPr marL="0" indent="0" algn="l">
        <a:spcBef>
          <a:spcPts val="300"/>
        </a:spcBef>
        <a:spcAft>
          <a:spcPts val="300"/>
        </a:spcAft>
        <a:buClr>
          <a:schemeClr val="hlink"/>
        </a:buClr>
        <a:buSzPct val="130000"/>
        <a:buFont typeface="Lucida Grande"/>
        <a:buNone/>
        <a:defRPr sz="1600" b="0" i="0">
          <a:solidFill>
            <a:schemeClr val="accent1"/>
          </a:solidFill>
          <a:latin typeface="Trebuchet MS"/>
          <a:ea typeface="Tahoma"/>
          <a:cs typeface="Tahoma"/>
        </a:defRPr>
      </a:lvl4pPr>
      <a:lvl5pPr marL="0" indent="0" algn="l">
        <a:spcBef>
          <a:spcPts val="300"/>
        </a:spcBef>
        <a:spcAft>
          <a:spcPts val="300"/>
        </a:spcAft>
        <a:buClr>
          <a:schemeClr val="hlink"/>
        </a:buClr>
        <a:buFont typeface="Arial"/>
        <a:buNone/>
        <a:defRPr sz="1600" b="0" i="0">
          <a:solidFill>
            <a:schemeClr val="accent6"/>
          </a:solidFill>
          <a:latin typeface="Trebuchet MS"/>
          <a:ea typeface="Tahoma"/>
          <a:cs typeface="Tahoma"/>
        </a:defRPr>
      </a:lvl5pPr>
      <a:lvl6pPr marL="2723931" indent="-247630" algn="l">
        <a:spcBef>
          <a:spcPts val="0"/>
        </a:spcBef>
        <a:spcAft>
          <a:spcPts val="0"/>
        </a:spcAft>
        <a:buClr>
          <a:schemeClr val="hlink"/>
        </a:buClr>
        <a:buFont typeface="Arial"/>
        <a:buChar char="■"/>
        <a:defRPr sz="1100">
          <a:solidFill>
            <a:srgbClr val="000000"/>
          </a:solidFill>
          <a:latin typeface="+mn-lt"/>
        </a:defRPr>
      </a:lvl6pPr>
      <a:lvl7pPr marL="3219190" indent="-247630" algn="l">
        <a:spcBef>
          <a:spcPts val="0"/>
        </a:spcBef>
        <a:spcAft>
          <a:spcPts val="0"/>
        </a:spcAft>
        <a:buClr>
          <a:schemeClr val="hlink"/>
        </a:buClr>
        <a:buFont typeface="Arial"/>
        <a:buChar char="■"/>
        <a:defRPr sz="1100">
          <a:solidFill>
            <a:srgbClr val="000000"/>
          </a:solidFill>
          <a:latin typeface="+mn-lt"/>
        </a:defRPr>
      </a:lvl7pPr>
      <a:lvl8pPr marL="3714449" indent="-247630" algn="l">
        <a:spcBef>
          <a:spcPts val="0"/>
        </a:spcBef>
        <a:spcAft>
          <a:spcPts val="0"/>
        </a:spcAft>
        <a:buClr>
          <a:schemeClr val="hlink"/>
        </a:buClr>
        <a:buFont typeface="Arial"/>
        <a:buChar char="■"/>
        <a:defRPr sz="1100">
          <a:solidFill>
            <a:srgbClr val="000000"/>
          </a:solidFill>
          <a:latin typeface="+mn-lt"/>
        </a:defRPr>
      </a:lvl8pPr>
      <a:lvl9pPr marL="4209709" indent="-247630" algn="l">
        <a:spcBef>
          <a:spcPts val="0"/>
        </a:spcBef>
        <a:spcAft>
          <a:spcPts val="0"/>
        </a:spcAft>
        <a:buClr>
          <a:schemeClr val="hlink"/>
        </a:buClr>
        <a:buFont typeface="Arial"/>
        <a:buChar char="■"/>
        <a:defRPr sz="11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90522">
        <a:defRPr sz="1950">
          <a:solidFill>
            <a:schemeClr val="tx1"/>
          </a:solidFill>
          <a:latin typeface="+mn-lt"/>
          <a:ea typeface="+mn-ea"/>
          <a:cs typeface="+mn-cs"/>
        </a:defRPr>
      </a:lvl1pPr>
      <a:lvl2pPr marL="495261" algn="l" defTabSz="990522">
        <a:defRPr sz="1950">
          <a:solidFill>
            <a:schemeClr val="tx1"/>
          </a:solidFill>
          <a:latin typeface="+mn-lt"/>
          <a:ea typeface="+mn-ea"/>
          <a:cs typeface="+mn-cs"/>
        </a:defRPr>
      </a:lvl2pPr>
      <a:lvl3pPr marL="990522" algn="l" defTabSz="990522">
        <a:defRPr sz="1950">
          <a:solidFill>
            <a:schemeClr val="tx1"/>
          </a:solidFill>
          <a:latin typeface="+mn-lt"/>
          <a:ea typeface="+mn-ea"/>
          <a:cs typeface="+mn-cs"/>
        </a:defRPr>
      </a:lvl3pPr>
      <a:lvl4pPr marL="1485782" algn="l" defTabSz="990522">
        <a:defRPr sz="1950">
          <a:solidFill>
            <a:schemeClr val="tx1"/>
          </a:solidFill>
          <a:latin typeface="+mn-lt"/>
          <a:ea typeface="+mn-ea"/>
          <a:cs typeface="+mn-cs"/>
        </a:defRPr>
      </a:lvl4pPr>
      <a:lvl5pPr marL="1981040" algn="l" defTabSz="990522">
        <a:defRPr sz="1950">
          <a:solidFill>
            <a:schemeClr val="tx1"/>
          </a:solidFill>
          <a:latin typeface="+mn-lt"/>
          <a:ea typeface="+mn-ea"/>
          <a:cs typeface="+mn-cs"/>
        </a:defRPr>
      </a:lvl5pPr>
      <a:lvl6pPr marL="2476301" algn="l" defTabSz="990522">
        <a:defRPr sz="1950">
          <a:solidFill>
            <a:schemeClr val="tx1"/>
          </a:solidFill>
          <a:latin typeface="+mn-lt"/>
          <a:ea typeface="+mn-ea"/>
          <a:cs typeface="+mn-cs"/>
        </a:defRPr>
      </a:lvl6pPr>
      <a:lvl7pPr marL="2971560" algn="l" defTabSz="990522">
        <a:defRPr sz="1950">
          <a:solidFill>
            <a:schemeClr val="tx1"/>
          </a:solidFill>
          <a:latin typeface="+mn-lt"/>
          <a:ea typeface="+mn-ea"/>
          <a:cs typeface="+mn-cs"/>
        </a:defRPr>
      </a:lvl7pPr>
      <a:lvl8pPr marL="3466820" algn="l" defTabSz="990522">
        <a:defRPr sz="1950">
          <a:solidFill>
            <a:schemeClr val="tx1"/>
          </a:solidFill>
          <a:latin typeface="+mn-lt"/>
          <a:ea typeface="+mn-ea"/>
          <a:cs typeface="+mn-cs"/>
        </a:defRPr>
      </a:lvl8pPr>
      <a:lvl9pPr marL="3962081" algn="l" defTabSz="990522">
        <a:defRPr sz="19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6.emf"/><Relationship Id="rId3" Type="http://schemas.openxmlformats.org/officeDocument/2006/relationships/oleObject" Target="../embeddings/oleObject15.bin"/><Relationship Id="rId4" Type="http://schemas.openxmlformats.org/officeDocument/2006/relationships/image" Target="../media/image17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6.emf"/><Relationship Id="rId3" Type="http://schemas.openxmlformats.org/officeDocument/2006/relationships/oleObject" Target="../embeddings/oleObject24.bin"/><Relationship Id="rId4" Type="http://schemas.openxmlformats.org/officeDocument/2006/relationships/chart" Target="../charts/chart3.xml" 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8.emf"/><Relationship Id="rId3" Type="http://schemas.openxmlformats.org/officeDocument/2006/relationships/oleObject" Target="../embeddings/oleObject16.bin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9.emf"/><Relationship Id="rId3" Type="http://schemas.openxmlformats.org/officeDocument/2006/relationships/oleObject" Target="../embeddings/oleObject17.bin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0.emf"/><Relationship Id="rId3" Type="http://schemas.openxmlformats.org/officeDocument/2006/relationships/oleObject" Target="../embeddings/oleObject18.bin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1.emf"/><Relationship Id="rId3" Type="http://schemas.openxmlformats.org/officeDocument/2006/relationships/oleObject" Target="../embeddings/oleObject19.bin"/><Relationship Id="rId4" Type="http://schemas.openxmlformats.org/officeDocument/2006/relationships/chart" Target="../charts/chart1.xml" 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2.emf"/><Relationship Id="rId3" Type="http://schemas.openxmlformats.org/officeDocument/2006/relationships/oleObject" Target="../embeddings/oleObject20.bin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3.emf"/><Relationship Id="rId3" Type="http://schemas.openxmlformats.org/officeDocument/2006/relationships/oleObject" Target="../embeddings/oleObject21.bin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4.emf"/><Relationship Id="rId3" Type="http://schemas.openxmlformats.org/officeDocument/2006/relationships/oleObject" Target="../embeddings/oleObject22.bin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5.emf"/><Relationship Id="rId3" Type="http://schemas.openxmlformats.org/officeDocument/2006/relationships/oleObject" Target="../embeddings/oleObject23.bin"/><Relationship Id="rId4" Type="http://schemas.openxmlformats.org/officeDocument/2006/relationships/chart" Target="../charts/char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227" cy="1587"/>
        </p:xfrm>
        <a:graphic>
          <a:graphicData uri="http://schemas.openxmlformats.org/presentationml/2006/ole">
            <p:oleObj name="oleObj" r:id="rId3" imgW="7772400" imgH="10058400" progId="TCLayout.ActiveDocument.1">
              <p:embed/>
              <p:pic>
                <p:nvPicPr>
                  <p:cNvPr id="1043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227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50863" y="1644762"/>
            <a:ext cx="4706937" cy="1292662"/>
          </a:xfrm>
        </p:spPr>
        <p:txBody>
          <a:bodyPr vert="horz"/>
          <a:lstStyle/>
          <a:p>
            <a:pPr>
              <a:defRPr/>
            </a:pPr>
            <a:r>
              <a:rPr lang="ru-RU">
                <a:latin typeface="+mn-lt"/>
              </a:rPr>
              <a:t>Задание кейса и дополнительная информация</a:t>
            </a:r>
            <a:endParaRPr/>
          </a:p>
        </p:txBody>
      </p:sp>
      <p:sp>
        <p:nvSpPr>
          <p:cNvPr id="19" name="TextBox 18"/>
          <p:cNvSpPr txBox="1"/>
          <p:nvPr/>
        </p:nvSpPr>
        <p:spPr bwMode="auto">
          <a:xfrm>
            <a:off x="6095999" y="707738"/>
            <a:ext cx="5054635" cy="2743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298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Задан</a:t>
            </a:r>
            <a:r>
              <a:rPr lang="ru-RU" b="1">
                <a:solidFill>
                  <a:schemeClr val="accent1"/>
                </a:solidFill>
              </a:rPr>
              <a:t>ие</a:t>
            </a:r>
            <a:endParaRPr lang="en-US" sz="1800" b="1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6096000" y="1074302"/>
            <a:ext cx="5545138" cy="15844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defTabSz="914298">
              <a:spcAft>
                <a:spcPts val="300"/>
              </a:spcAft>
              <a:defRPr/>
            </a:pPr>
            <a:r>
              <a:rPr lang="ru-RU">
                <a:ln w="0"/>
                <a:solidFill>
                  <a:schemeClr val="tx1"/>
                </a:solidFill>
                <a:latin typeface="Trebuchet MS"/>
              </a:rPr>
              <a:t>Наш клиент </a:t>
            </a:r>
            <a:r>
              <a:rPr lang="ru-RU" b="1">
                <a:ln w="0"/>
                <a:solidFill>
                  <a:schemeClr val="tx1"/>
                </a:solidFill>
                <a:latin typeface="Trebuchet MS"/>
              </a:rPr>
              <a:t>частный инвестор</a:t>
            </a:r>
            <a:r>
              <a:rPr lang="ru-RU">
                <a:ln w="0"/>
                <a:solidFill>
                  <a:schemeClr val="tx1"/>
                </a:solidFill>
                <a:latin typeface="Trebuchet MS"/>
              </a:rPr>
              <a:t>. Он </a:t>
            </a:r>
            <a:r>
              <a:rPr lang="ru-RU" b="1">
                <a:ln w="0"/>
                <a:solidFill>
                  <a:schemeClr val="tx1"/>
                </a:solidFill>
                <a:latin typeface="Trebuchet MS"/>
              </a:rPr>
              <a:t>хочет открыть таксопарк</a:t>
            </a:r>
            <a:r>
              <a:rPr lang="ru-RU">
                <a:ln w="0"/>
                <a:solidFill>
                  <a:schemeClr val="tx1"/>
                </a:solidFill>
                <a:latin typeface="Trebuchet MS"/>
              </a:rPr>
              <a:t>. Клиент нанял консультантов для того, чтобы </a:t>
            </a:r>
            <a:r>
              <a:rPr lang="ru-RU" b="1">
                <a:ln w="0"/>
                <a:solidFill>
                  <a:schemeClr val="tx1"/>
                </a:solidFill>
                <a:latin typeface="Trebuchet MS"/>
              </a:rPr>
              <a:t>понять будет ли бизнес прибыльным</a:t>
            </a:r>
            <a:endParaRPr lang="en-US" b="1">
              <a:ln w="0"/>
              <a:solidFill>
                <a:schemeClr val="tx1"/>
              </a:solidFill>
              <a:latin typeface="Trebuchet MS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6095999" y="3429000"/>
            <a:ext cx="5054635" cy="2743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298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Дополнительная информация</a:t>
            </a:r>
            <a:endParaRPr lang="en-US" sz="1800" b="1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6095999" y="3795562"/>
            <a:ext cx="5545173" cy="17983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spcAft>
                <a:spcPts val="600"/>
              </a:spcAft>
              <a:buFont typeface="Wingdings"/>
              <a:buChar char="§"/>
              <a:defRPr/>
            </a:pPr>
            <a:r>
              <a:rPr lang="ru-RU"/>
              <a:t>Клиент собирается взять </a:t>
            </a:r>
            <a:r>
              <a:rPr lang="ru-RU" b="1"/>
              <a:t>1000 автомобилей </a:t>
            </a:r>
            <a:r>
              <a:rPr lang="ru-RU"/>
              <a:t>в </a:t>
            </a:r>
            <a:r>
              <a:rPr lang="ru-RU" b="1"/>
              <a:t>лизинг</a:t>
            </a:r>
            <a:endParaRPr/>
          </a:p>
          <a:p>
            <a:pPr marL="171450" indent="-171450" algn="l">
              <a:spcAft>
                <a:spcPts val="600"/>
              </a:spcAft>
              <a:buFont typeface="Wingdings"/>
              <a:buChar char="§"/>
              <a:defRPr/>
            </a:pPr>
            <a:r>
              <a:rPr lang="ru-RU"/>
              <a:t>Наиболее близкий аналог автомобилей </a:t>
            </a:r>
            <a:r>
              <a:rPr lang="en-US"/>
              <a:t>Toyota Camry (</a:t>
            </a:r>
            <a:r>
              <a:rPr lang="ru-RU"/>
              <a:t>сегмент «комфорт»</a:t>
            </a:r>
            <a:r>
              <a:rPr lang="en-US"/>
              <a:t>)</a:t>
            </a:r>
            <a:endParaRPr lang="ru-RU"/>
          </a:p>
          <a:p>
            <a:pPr marL="171450" indent="-171450" algn="l">
              <a:spcAft>
                <a:spcPts val="600"/>
              </a:spcAft>
              <a:buFont typeface="Wingdings"/>
              <a:buChar char="§"/>
              <a:defRPr/>
            </a:pPr>
            <a:r>
              <a:rPr lang="ru-RU" b="1"/>
              <a:t>Привлечение </a:t>
            </a:r>
            <a:r>
              <a:rPr lang="ru-RU"/>
              <a:t>клиентов планируется </a:t>
            </a:r>
            <a:r>
              <a:rPr lang="ru-RU" b="1"/>
              <a:t>через агрегаторы</a:t>
            </a:r>
            <a:endParaRPr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550862" y="3098516"/>
            <a:ext cx="2428522" cy="242852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p:oleObj name="oleObj" r:id="rId3" imgW="0" imgH="0" progId="TCLayout.ActiveDocument.1">
              <p:embed/>
              <p:pic>
                <p:nvPicPr>
                  <p:cNvPr id="1052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587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 vert="horz"/>
          <a:lstStyle/>
          <a:p>
            <a:pPr>
              <a:defRPr/>
            </a:pPr>
            <a:r>
              <a:rPr lang="ru-RU"/>
              <a:t>По итогам предварительных расчетов проект прибыльный</a:t>
            </a:r>
            <a:endParaRPr/>
          </a:p>
        </p:txBody>
      </p:sp>
      <p:cxnSp>
        <p:nvCxnSpPr>
          <p:cNvPr id="30" name="Прямая соединительная линия 29"/>
          <p:cNvCxnSpPr>
            <a:cxnSpLocks/>
          </p:cNvCxnSpPr>
          <p:nvPr/>
        </p:nvCxnSpPr>
        <p:spPr bwMode="auto">
          <a:xfrm>
            <a:off x="8067676" y="4948238"/>
            <a:ext cx="492125" cy="0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lgDash"/>
            <a:round/>
            <a:headEnd type="none" w="lg" len="med"/>
            <a:tailEnd type="none" w="lg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cxnSpLocks/>
          </p:cNvCxnSpPr>
          <p:nvPr/>
        </p:nvCxnSpPr>
        <p:spPr bwMode="auto">
          <a:xfrm>
            <a:off x="2522539" y="2968625"/>
            <a:ext cx="492125" cy="0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lgDash"/>
            <a:round/>
            <a:headEnd type="none" w="lg" len="med"/>
            <a:tailEnd type="none" w="lg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cxnSpLocks/>
          </p:cNvCxnSpPr>
          <p:nvPr/>
        </p:nvCxnSpPr>
        <p:spPr bwMode="auto">
          <a:xfrm>
            <a:off x="1414462" y="2133600"/>
            <a:ext cx="492125" cy="0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lgDash"/>
            <a:round/>
            <a:headEnd type="none" w="lg" len="med"/>
            <a:tailEnd type="none" w="lg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cxnSpLocks/>
          </p:cNvCxnSpPr>
          <p:nvPr/>
        </p:nvCxnSpPr>
        <p:spPr bwMode="auto">
          <a:xfrm>
            <a:off x="3632201" y="3736975"/>
            <a:ext cx="492125" cy="0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lgDash"/>
            <a:round/>
            <a:headEnd type="none" w="lg" len="med"/>
            <a:tailEnd type="none" w="lg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cxnSpLocks/>
          </p:cNvCxnSpPr>
          <p:nvPr/>
        </p:nvCxnSpPr>
        <p:spPr bwMode="auto">
          <a:xfrm>
            <a:off x="4740275" y="4170363"/>
            <a:ext cx="492125" cy="0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lgDash"/>
            <a:round/>
            <a:headEnd type="none" w="lg" len="med"/>
            <a:tailEnd type="none" w="lg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cxnSpLocks/>
          </p:cNvCxnSpPr>
          <p:nvPr/>
        </p:nvCxnSpPr>
        <p:spPr bwMode="auto">
          <a:xfrm>
            <a:off x="5849939" y="4551363"/>
            <a:ext cx="492125" cy="0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lgDash"/>
            <a:round/>
            <a:headEnd type="none" w="lg" len="med"/>
            <a:tailEnd type="none" w="lg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cxnSpLocks/>
          </p:cNvCxnSpPr>
          <p:nvPr/>
        </p:nvCxnSpPr>
        <p:spPr bwMode="auto">
          <a:xfrm>
            <a:off x="6959601" y="4754563"/>
            <a:ext cx="492125" cy="0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lgDash"/>
            <a:round/>
            <a:headEnd type="none" w="lg" len="med"/>
            <a:tailEnd type="none" w="lg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cxnSpLocks/>
          </p:cNvCxnSpPr>
          <p:nvPr/>
        </p:nvCxnSpPr>
        <p:spPr bwMode="auto">
          <a:xfrm>
            <a:off x="9177338" y="5233988"/>
            <a:ext cx="492125" cy="0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lgDash"/>
            <a:round/>
            <a:headEnd type="none" w="lg" len="med"/>
            <a:tailEnd type="none" w="lg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cxnSpLocks/>
          </p:cNvCxnSpPr>
          <p:nvPr/>
        </p:nvCxnSpPr>
        <p:spPr bwMode="auto">
          <a:xfrm>
            <a:off x="10285414" y="5253038"/>
            <a:ext cx="492125" cy="0"/>
          </a:xfrm>
          <a:prstGeom prst="line">
            <a:avLst/>
          </a:prstGeom>
          <a:ln w="3175" cap="flat" cmpd="sng" algn="ctr">
            <a:solidFill>
              <a:schemeClr val="tx1"/>
            </a:solidFill>
            <a:prstDash val="lgDash"/>
            <a:round/>
            <a:headEnd type="none" w="lg" len="med"/>
            <a:tailEnd type="none" w="lg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5" name="Chart 3"/>
          <p:cNvGraphicFramePr>
            <a:graphicFrameLocks xmlns:a="http://schemas.openxmlformats.org/drawingml/2006/main"/>
          </p:cNvGraphicFramePr>
          <p:nvPr/>
        </p:nvGraphicFramePr>
        <p:xfrm>
          <a:off x="468313" y="1873250"/>
          <a:ext cx="11255375" cy="368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Text Placeholder 5"/>
          <p:cNvSpPr>
            <a:spLocks noGrp="1"/>
          </p:cNvSpPr>
          <p:nvPr/>
        </p:nvSpPr>
        <p:spPr bwMode="auto">
          <a:xfrm>
            <a:off x="6286500" y="5532437"/>
            <a:ext cx="727075" cy="42545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spcCol="0" rtlCol="0" anchor="t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fld id="{CFDC3B6A-0D12-4CA0-ACD9-43E89CF4240A}" type="datetime'''''Т''О ''''''и ''''ре''м''''''он''ты'''''''''''''''''''">
              <a:rPr lang="ru-RU" sz="1400"/>
              <a:t/>
            </a:fld>
            <a:endParaRPr lang="ru-RU" sz="1400">
              <a:latin typeface="+mn-lt"/>
            </a:endParaRPr>
          </a:p>
        </p:txBody>
      </p:sp>
      <p:sp>
        <p:nvSpPr>
          <p:cNvPr id="3" name="Text Placeholder 5"/>
          <p:cNvSpPr>
            <a:spLocks noGrp="1"/>
          </p:cNvSpPr>
          <p:nvPr/>
        </p:nvSpPr>
        <p:spPr bwMode="auto">
          <a:xfrm>
            <a:off x="760413" y="5532438"/>
            <a:ext cx="690563" cy="638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spcCol="0" rtlCol="0" anchor="t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fld id="{957FECF9-DB8F-48AC-95F4-73F97CBE9B1B}" type="datetime'О''''''б''щ''ая ''''''выр''у''ч''''''ка'' ''''в'''''' г''о''д'">
              <a:rPr lang="ru-RU" sz="1400"/>
              <a:t/>
            </a:fld>
            <a:endParaRPr lang="ru-RU" sz="1400">
              <a:latin typeface="+mn-lt"/>
            </a:endParaRPr>
          </a:p>
        </p:txBody>
      </p:sp>
      <p:sp>
        <p:nvSpPr>
          <p:cNvPr id="16" name="Text Placeholder 5"/>
          <p:cNvSpPr>
            <a:spLocks noGrp="1"/>
          </p:cNvSpPr>
          <p:nvPr/>
        </p:nvSpPr>
        <p:spPr bwMode="auto">
          <a:xfrm>
            <a:off x="5095426" y="5532437"/>
            <a:ext cx="889933" cy="2127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fld id="{88FFE0C7-7707-4C59-9365-8C02832F0A17}" type="datetime'''Ли''''''з''''''''''''''и''''''''''''''''''''нг'''''''''''">
              <a:rPr lang="ru-RU" sz="1400"/>
              <a:t/>
            </a:fld>
            <a:endParaRPr lang="ru-RU" sz="1400">
              <a:latin typeface="+mn-lt"/>
            </a:endParaRPr>
          </a:p>
        </p:txBody>
      </p:sp>
      <p:sp>
        <p:nvSpPr>
          <p:cNvPr id="5" name="Text Placeholder 5"/>
          <p:cNvSpPr>
            <a:spLocks noGrp="1"/>
          </p:cNvSpPr>
          <p:nvPr/>
        </p:nvSpPr>
        <p:spPr bwMode="auto">
          <a:xfrm>
            <a:off x="1720850" y="5532438"/>
            <a:ext cx="989013" cy="42545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spcCol="0" rtlCol="0" anchor="t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fld id="{AAB79627-AB82-4D4D-B64A-331091E4EDCE}" type="datetime'Отч''и''с''л''''''ени''''я ''''а''г''р''''''егат''''''''ору'">
              <a:rPr lang="ru-RU" sz="1400"/>
              <a:t/>
            </a:fld>
            <a:endParaRPr lang="ru-RU" sz="1400">
              <a:latin typeface="+mn-lt"/>
            </a:endParaRPr>
          </a:p>
        </p:txBody>
      </p:sp>
      <p:sp>
        <p:nvSpPr>
          <p:cNvPr id="21" name="Text Placeholder 5"/>
          <p:cNvSpPr>
            <a:spLocks noGrp="1"/>
          </p:cNvSpPr>
          <p:nvPr/>
        </p:nvSpPr>
        <p:spPr bwMode="auto">
          <a:xfrm>
            <a:off x="10640563" y="5532437"/>
            <a:ext cx="889933" cy="2127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fld id="{54904F10-F126-4E01-8653-8F1B382F591F}" type="datetime'П''''р''''''''и''''''''''''''''''''бы''''л''''''''ь'''''''''''">
              <a:rPr lang="ru-RU" sz="1400"/>
              <a:t/>
            </a:fld>
            <a:endParaRPr lang="ru-RU" sz="1400">
              <a:latin typeface="+mn-lt"/>
            </a:endParaRPr>
          </a:p>
        </p:txBody>
      </p:sp>
      <p:sp>
        <p:nvSpPr>
          <p:cNvPr id="20" name="Text Placeholder 5"/>
          <p:cNvSpPr>
            <a:spLocks noGrp="1"/>
          </p:cNvSpPr>
          <p:nvPr/>
        </p:nvSpPr>
        <p:spPr bwMode="auto">
          <a:xfrm>
            <a:off x="8516938" y="5532438"/>
            <a:ext cx="701675" cy="42545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spcCol="0" rtlCol="0" anchor="t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fld id="{CCE79E04-157A-4FED-958A-42ABE4887CD9}" type="datetime'''П''''''ро''ч''и''''''''''е ра''''''''''''с''''х''''од''ы'''">
              <a:rPr lang="ru-RU" sz="1400"/>
              <a:t/>
            </a:fld>
            <a:endParaRPr lang="ru-RU" sz="1400">
              <a:latin typeface="+mn-lt"/>
            </a:endParaRPr>
          </a:p>
        </p:txBody>
      </p:sp>
      <p:sp>
        <p:nvSpPr>
          <p:cNvPr id="6" name="Text Placeholder 5"/>
          <p:cNvSpPr>
            <a:spLocks noGrp="1"/>
          </p:cNvSpPr>
          <p:nvPr/>
        </p:nvSpPr>
        <p:spPr bwMode="auto">
          <a:xfrm>
            <a:off x="2935288" y="5532438"/>
            <a:ext cx="776288" cy="42545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spcCol="0" rtlCol="0" anchor="t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fld id="{1FFE7323-D2F1-47E4-80ED-5E252F3306F7}" type="datetime'З''''''''арп''''''л''ата'''' ''''''''вод''ит''''е''ля'''''''''">
              <a:rPr lang="ru-RU" sz="1400"/>
              <a:t/>
            </a:fld>
            <a:endParaRPr lang="ru-RU" sz="1400">
              <a:latin typeface="+mn-lt"/>
            </a:endParaRPr>
          </a:p>
        </p:txBody>
      </p:sp>
      <p:sp>
        <p:nvSpPr>
          <p:cNvPr id="18" name="Text Placeholder 5"/>
          <p:cNvSpPr>
            <a:spLocks noGrp="1"/>
          </p:cNvSpPr>
          <p:nvPr/>
        </p:nvSpPr>
        <p:spPr bwMode="auto">
          <a:xfrm>
            <a:off x="7314751" y="5532437"/>
            <a:ext cx="889933" cy="2127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fld id="{BA26CDFF-D4B4-4513-9C5D-2FBDBBDB4340}" type="datetime'''''''''''М''''''о''''''''й''''''''к''''''''''''''''''''а'">
              <a:rPr lang="ru-RU" sz="1400"/>
              <a:t/>
            </a:fld>
            <a:endParaRPr lang="ru-RU" sz="1400">
              <a:latin typeface="+mn-lt"/>
            </a:endParaRPr>
          </a:p>
        </p:txBody>
      </p:sp>
      <p:sp>
        <p:nvSpPr>
          <p:cNvPr id="88" name="Text Placeholder 5"/>
          <p:cNvSpPr>
            <a:spLocks noGrp="1"/>
          </p:cNvSpPr>
          <p:nvPr/>
        </p:nvSpPr>
        <p:spPr bwMode="auto">
          <a:xfrm>
            <a:off x="3988145" y="5532438"/>
            <a:ext cx="889933" cy="2127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fld id="{6C9C2AFE-48FA-47B5-A03A-A551FB6C4FF0}" type="datetime'''Т''о''''''''п''''''''''''л''''''''''''и''''в''о'">
              <a:rPr lang="ru-RU" sz="1400"/>
              <a:t/>
            </a:fld>
            <a:endParaRPr lang="ru-RU" sz="1400">
              <a:latin typeface="+mn-lt"/>
            </a:endParaRPr>
          </a:p>
        </p:txBody>
      </p:sp>
      <p:sp>
        <p:nvSpPr>
          <p:cNvPr id="96" name="Text Placeholder 5"/>
          <p:cNvSpPr>
            <a:spLocks noGrp="1"/>
          </p:cNvSpPr>
          <p:nvPr/>
        </p:nvSpPr>
        <p:spPr bwMode="gray">
          <a:xfrm>
            <a:off x="9507088" y="5137149"/>
            <a:ext cx="940733" cy="212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fld id="{7AFD9406-946D-4B63-AC24-3EB28CA194A7}" type="datetime'2''''''''''0'''''''''''''''''''''''''''''''''''''''''''''''''">
              <a:rPr lang="ru-RU" sz="1400"/>
              <a:t/>
            </a:fld>
            <a:endParaRPr lang="ru-RU" sz="1400">
              <a:latin typeface="+mn-lt"/>
            </a:endParaRPr>
          </a:p>
        </p:txBody>
      </p:sp>
      <p:sp>
        <p:nvSpPr>
          <p:cNvPr id="92" name="Text Placeholder 5"/>
          <p:cNvSpPr>
            <a:spLocks noGrp="1"/>
          </p:cNvSpPr>
          <p:nvPr/>
        </p:nvSpPr>
        <p:spPr bwMode="auto">
          <a:xfrm>
            <a:off x="9380538" y="5532438"/>
            <a:ext cx="1195388" cy="42545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spcCol="0" rtlCol="0" anchor="t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fld id="{D9CE5A02-8FB1-4F0E-8412-93D75DF58A20}" type="datetime'''''''''Т''ра''''''''нс''п''о''''рт''ны''''''''й'' на''лог'">
              <a:rPr lang="ru-RU" sz="1400"/>
              <a:t/>
            </a:fld>
            <a:endParaRPr lang="ru-RU" sz="1400">
              <a:latin typeface="+mn-lt"/>
            </a:endParaRPr>
          </a:p>
        </p:txBody>
      </p:sp>
      <p:sp>
        <p:nvSpPr>
          <p:cNvPr id="71" name="Прямоугольник 70"/>
          <p:cNvSpPr/>
          <p:nvPr/>
        </p:nvSpPr>
        <p:spPr bwMode="auto">
          <a:xfrm>
            <a:off x="9563100" y="2473325"/>
            <a:ext cx="250825" cy="1873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 b="1"/>
          </a:p>
        </p:txBody>
      </p:sp>
      <p:sp>
        <p:nvSpPr>
          <p:cNvPr id="70" name="Прямоугольник 69"/>
          <p:cNvSpPr/>
          <p:nvPr/>
        </p:nvSpPr>
        <p:spPr bwMode="auto">
          <a:xfrm>
            <a:off x="9563100" y="2209800"/>
            <a:ext cx="250825" cy="187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 b="1"/>
          </a:p>
        </p:txBody>
      </p:sp>
      <p:sp>
        <p:nvSpPr>
          <p:cNvPr id="72" name="Прямоугольник 71"/>
          <p:cNvSpPr/>
          <p:nvPr/>
        </p:nvSpPr>
        <p:spPr bwMode="auto">
          <a:xfrm>
            <a:off x="9563100" y="2736850"/>
            <a:ext cx="250825" cy="18732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 b="1"/>
          </a:p>
        </p:txBody>
      </p:sp>
      <p:sp>
        <p:nvSpPr>
          <p:cNvPr id="57" name="Text Placeholder 5"/>
          <p:cNvSpPr>
            <a:spLocks noGrp="1"/>
          </p:cNvSpPr>
          <p:nvPr/>
        </p:nvSpPr>
        <p:spPr bwMode="auto">
          <a:xfrm>
            <a:off x="9864724" y="2205037"/>
            <a:ext cx="889933" cy="2127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fld id="{A4D7CB43-4657-43B0-A8E3-A7A38E543D62}" type="datetime'Выру''''ч''''''к''а,'''' ''тыс.'' ''руб''''''''.'''''''">
              <a:rPr lang="ru-RU" sz="1400">
                <a:latin typeface="+mn-lt"/>
              </a:rPr>
              <a:t/>
            </a:fld>
            <a:endParaRPr lang="ru-RU" sz="1400">
              <a:latin typeface="+mn-lt"/>
            </a:endParaRPr>
          </a:p>
        </p:txBody>
      </p:sp>
      <p:sp>
        <p:nvSpPr>
          <p:cNvPr id="60" name="Text Placeholder 5"/>
          <p:cNvSpPr>
            <a:spLocks noGrp="1"/>
          </p:cNvSpPr>
          <p:nvPr/>
        </p:nvSpPr>
        <p:spPr bwMode="auto">
          <a:xfrm>
            <a:off x="9864724" y="2468562"/>
            <a:ext cx="889933" cy="2127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fld id="{4AD4A5B0-802A-4520-A4D0-0C85F6C0E145}" type="datetime'''''Из''''''де''''''''''ржк''''и,'''' ''''тыс. ''ру''''б.'''">
              <a:rPr lang="ru-RU" sz="1400">
                <a:latin typeface="+mn-lt"/>
              </a:rPr>
              <a:t/>
            </a:fld>
            <a:endParaRPr lang="ru-RU" sz="1400">
              <a:latin typeface="+mn-lt"/>
            </a:endParaRPr>
          </a:p>
        </p:txBody>
      </p:sp>
      <p:sp>
        <p:nvSpPr>
          <p:cNvPr id="64" name="Text Placeholder 5"/>
          <p:cNvSpPr>
            <a:spLocks noGrp="1"/>
          </p:cNvSpPr>
          <p:nvPr/>
        </p:nvSpPr>
        <p:spPr bwMode="auto">
          <a:xfrm>
            <a:off x="9864724" y="2732087"/>
            <a:ext cx="889933" cy="2127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fld id="{FFF1BEC7-3D5A-4594-A656-6D3C06C82CD4}" type="datetime'''Пр''''''иб''''''''''ыль,'''' ''тыс.'' ру''''''''''''б.'">
              <a:rPr lang="ru-RU" sz="1400">
                <a:latin typeface="+mn-lt"/>
              </a:rPr>
              <a:t/>
            </a:fld>
            <a:endParaRPr lang="ru-RU" sz="1400">
              <a:latin typeface="+mn-lt"/>
            </a:endParaRPr>
          </a:p>
        </p:txBody>
      </p:sp>
      <p:sp>
        <p:nvSpPr>
          <p:cNvPr id="73" name="TextBox 72"/>
          <p:cNvSpPr txBox="1"/>
          <p:nvPr/>
        </p:nvSpPr>
        <p:spPr bwMode="auto">
          <a:xfrm>
            <a:off x="2824162" y="1667462"/>
            <a:ext cx="6543711" cy="2743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ru-RU"/>
            </a:defPPr>
            <a:lvl1pPr defTabSz="914298">
              <a:spcBef>
                <a:spcPts val="0"/>
              </a:spcBef>
              <a:spcAft>
                <a:spcPts val="0"/>
              </a:spcAft>
              <a:defRPr b="1">
                <a:solidFill>
                  <a:schemeClr val="accent1"/>
                </a:solidFill>
              </a:defRPr>
            </a:lvl1pPr>
          </a:lstStyle>
          <a:p>
            <a:pPr algn="ctr">
              <a:defRPr/>
            </a:pPr>
            <a:r>
              <a:rPr lang="ru-RU"/>
              <a:t>Экономика 1 автомобиля в таксопарке, тыс. руб.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p:oleObj name="oleObj" r:id="rId3" imgW="0" imgH="0" progId="TCLayout.ActiveDocument.1">
              <p:embed/>
              <p:pic>
                <p:nvPicPr>
                  <p:cNvPr id="1044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587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50863" y="388177"/>
            <a:ext cx="11090274" cy="861774"/>
          </a:xfrm>
        </p:spPr>
        <p:txBody>
          <a:bodyPr vert="horz"/>
          <a:lstStyle/>
          <a:p>
            <a:pPr>
              <a:defRPr/>
            </a:pPr>
            <a:r>
              <a:rPr lang="ru-RU"/>
              <a:t>Для начала разложим прибыль за год как выручку за год минус расходы за год</a:t>
            </a:r>
            <a:endParaRPr lang="en-US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5076581" y="2114842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Прибыль за год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1742831" y="3003842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Выручка за год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8410331" y="3018397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Расходы за год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cxnSp>
        <p:nvCxnSpPr>
          <p:cNvPr id="23" name="Соединитель: уступ 22"/>
          <p:cNvCxnSpPr>
            <a:cxnSpLocks/>
            <a:stCxn id="4" idx="2"/>
            <a:endCxn id="5" idx="0"/>
          </p:cNvCxnSpPr>
          <p:nvPr/>
        </p:nvCxnSpPr>
        <p:spPr bwMode="auto">
          <a:xfrm rot="5400000">
            <a:off x="4334462" y="1159754"/>
            <a:ext cx="354426" cy="3333750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Соединитель: уступ 26"/>
          <p:cNvCxnSpPr>
            <a:cxnSpLocks/>
            <a:stCxn id="4" idx="2"/>
            <a:endCxn id="6" idx="0"/>
          </p:cNvCxnSpPr>
          <p:nvPr/>
        </p:nvCxnSpPr>
        <p:spPr bwMode="auto">
          <a:xfrm rot="16199998" flipH="1">
            <a:off x="7660935" y="1167031"/>
            <a:ext cx="368981" cy="3333750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Знак ''минус'' 54"/>
          <p:cNvSpPr/>
          <p:nvPr/>
        </p:nvSpPr>
        <p:spPr bwMode="auto">
          <a:xfrm>
            <a:off x="5397502" y="3108471"/>
            <a:ext cx="1562096" cy="354426"/>
          </a:xfrm>
          <a:prstGeom prst="mathMinus">
            <a:avLst>
              <a:gd name="adj1" fmla="val 2352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 b="1"/>
          </a:p>
        </p:txBody>
      </p:sp>
      <p:sp>
        <p:nvSpPr>
          <p:cNvPr id="57" name="Нижний колонтитул 2"/>
          <p:cNvSpPr txBox="1"/>
          <p:nvPr/>
        </p:nvSpPr>
        <p:spPr bwMode="auto">
          <a:xfrm>
            <a:off x="550863" y="6429375"/>
            <a:ext cx="942975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000" i="1">
              <a:solidFill>
                <a:prstClr val="black">
                  <a:tint val="75000"/>
                </a:prstClr>
              </a:solidFill>
              <a:latin typeface="+mj-lt"/>
            </a:endParaRPr>
          </a:p>
          <a:p>
            <a:pPr>
              <a:defRPr/>
            </a:pP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Источник</a:t>
            </a:r>
            <a:r>
              <a:rPr lang="en-US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: </a:t>
            </a: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аналитика </a:t>
            </a:r>
            <a:r>
              <a:rPr lang="en-US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SBS Consulting</a:t>
            </a:r>
            <a:endParaRPr lang="ru-RU" sz="1000" i="1">
              <a:solidFill>
                <a:prstClr val="black">
                  <a:tint val="75000"/>
                </a:prstClr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p:oleObj name="oleObj" r:id="rId3" imgW="0" imgH="0" progId="TCLayout.ActiveDocument.1">
              <p:embed/>
              <p:pic>
                <p:nvPicPr>
                  <p:cNvPr id="1045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587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50863" y="388177"/>
            <a:ext cx="11090274" cy="430887"/>
          </a:xfrm>
        </p:spPr>
        <p:txBody>
          <a:bodyPr vert="horz"/>
          <a:lstStyle/>
          <a:p>
            <a:pPr>
              <a:defRPr/>
            </a:pPr>
            <a:r>
              <a:rPr lang="ru-RU"/>
              <a:t>Какие драйверы влияют на выручку компании</a:t>
            </a:r>
            <a:r>
              <a:rPr lang="en-US"/>
              <a:t>?</a:t>
            </a:r>
            <a:endParaRPr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5076581" y="2114842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Прибыль за год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1742831" y="3003842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Выручка за год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8410331" y="3018397"/>
            <a:ext cx="2203938" cy="534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bg1">
                    <a:lumMod val="85000"/>
                  </a:schemeClr>
                </a:solidFill>
                <a:latin typeface="Trebuchet MS"/>
              </a:rPr>
              <a:t>Расходы за год</a:t>
            </a:r>
            <a:endParaRPr lang="en-US" sz="1400" b="1">
              <a:ln w="0"/>
              <a:solidFill>
                <a:schemeClr val="bg1">
                  <a:lumMod val="85000"/>
                </a:schemeClr>
              </a:solidFill>
              <a:latin typeface="Trebuchet MS"/>
            </a:endParaRPr>
          </a:p>
        </p:txBody>
      </p:sp>
      <p:cxnSp>
        <p:nvCxnSpPr>
          <p:cNvPr id="23" name="Соединитель: уступ 22"/>
          <p:cNvCxnSpPr>
            <a:cxnSpLocks/>
            <a:stCxn id="4" idx="2"/>
            <a:endCxn id="5" idx="0"/>
          </p:cNvCxnSpPr>
          <p:nvPr/>
        </p:nvCxnSpPr>
        <p:spPr bwMode="auto">
          <a:xfrm rot="5400000">
            <a:off x="4334462" y="1159754"/>
            <a:ext cx="354426" cy="3333750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Соединитель: уступ 26"/>
          <p:cNvCxnSpPr>
            <a:cxnSpLocks/>
            <a:stCxn id="4" idx="2"/>
            <a:endCxn id="6" idx="0"/>
          </p:cNvCxnSpPr>
          <p:nvPr/>
        </p:nvCxnSpPr>
        <p:spPr bwMode="auto">
          <a:xfrm rot="16199998" flipH="1">
            <a:off x="7660935" y="1167031"/>
            <a:ext cx="368981" cy="3333750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 bwMode="auto">
          <a:xfrm>
            <a:off x="1130300" y="4038600"/>
            <a:ext cx="3429000" cy="534574"/>
          </a:xfrm>
          <a:prstGeom prst="rect">
            <a:avLst/>
          </a:prstGeom>
          <a:gradFill>
            <a:gsLst>
              <a:gs pos="25000">
                <a:schemeClr val="accent1"/>
              </a:gs>
              <a:gs pos="100000">
                <a:schemeClr val="accent4"/>
              </a:gs>
            </a:gsLst>
            <a:lin ang="30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>
                <a:ln w="0"/>
                <a:solidFill>
                  <a:schemeClr val="bg1"/>
                </a:solidFill>
                <a:latin typeface="Trebuchet MS"/>
              </a:rPr>
              <a:t>Какие драйверы влияют на выручку компании</a:t>
            </a:r>
            <a:r>
              <a:rPr lang="en-US" sz="1400">
                <a:ln w="0"/>
                <a:solidFill>
                  <a:schemeClr val="bg1"/>
                </a:solidFill>
                <a:latin typeface="Trebuchet MS"/>
              </a:rPr>
              <a:t>?</a:t>
            </a:r>
            <a:endParaRPr lang="ru-RU" sz="1400">
              <a:ln w="0"/>
              <a:solidFill>
                <a:schemeClr val="bg1"/>
              </a:solidFill>
              <a:latin typeface="Trebuchet MS"/>
            </a:endParaRPr>
          </a:p>
        </p:txBody>
      </p:sp>
      <p:cxnSp>
        <p:nvCxnSpPr>
          <p:cNvPr id="46" name="Прямая со стрелкой 45"/>
          <p:cNvCxnSpPr>
            <a:cxnSpLocks/>
            <a:stCxn id="5" idx="2"/>
            <a:endCxn id="30" idx="0"/>
          </p:cNvCxnSpPr>
          <p:nvPr/>
        </p:nvCxnSpPr>
        <p:spPr bwMode="auto">
          <a:xfrm>
            <a:off x="2844800" y="3538416"/>
            <a:ext cx="0" cy="500184"/>
          </a:xfrm>
          <a:prstGeom prst="straightConnector1">
            <a:avLst/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Знак ''минус'' 54"/>
          <p:cNvSpPr/>
          <p:nvPr/>
        </p:nvSpPr>
        <p:spPr bwMode="auto">
          <a:xfrm>
            <a:off x="5397502" y="3108471"/>
            <a:ext cx="1562096" cy="354426"/>
          </a:xfrm>
          <a:prstGeom prst="mathMinus">
            <a:avLst>
              <a:gd name="adj1" fmla="val 2352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 b="1"/>
          </a:p>
        </p:txBody>
      </p:sp>
      <p:sp>
        <p:nvSpPr>
          <p:cNvPr id="57" name="Нижний колонтитул 2"/>
          <p:cNvSpPr txBox="1"/>
          <p:nvPr/>
        </p:nvSpPr>
        <p:spPr bwMode="auto">
          <a:xfrm>
            <a:off x="550863" y="6429375"/>
            <a:ext cx="942975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000" i="1">
              <a:solidFill>
                <a:prstClr val="black">
                  <a:tint val="75000"/>
                </a:prstClr>
              </a:solidFill>
              <a:latin typeface="+mj-lt"/>
            </a:endParaRPr>
          </a:p>
          <a:p>
            <a:pPr>
              <a:defRPr/>
            </a:pP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Источник</a:t>
            </a:r>
            <a:r>
              <a:rPr lang="en-US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: </a:t>
            </a: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аналитика </a:t>
            </a:r>
            <a:r>
              <a:rPr lang="en-US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SBS Consulting</a:t>
            </a:r>
            <a:endParaRPr lang="ru-RU" sz="1000" i="1">
              <a:solidFill>
                <a:prstClr val="black">
                  <a:tint val="75000"/>
                </a:prstClr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p:oleObj name="oleObj" r:id="rId3" imgW="0" imgH="0" progId="TCLayout.ActiveDocument.1">
              <p:embed/>
              <p:pic>
                <p:nvPicPr>
                  <p:cNvPr id="1046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587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50863" y="388177"/>
            <a:ext cx="11090274" cy="861774"/>
          </a:xfrm>
        </p:spPr>
        <p:txBody>
          <a:bodyPr vert="horz"/>
          <a:lstStyle/>
          <a:p>
            <a:pPr>
              <a:defRPr/>
            </a:pPr>
            <a:r>
              <a:rPr lang="ru-RU"/>
              <a:t>Основные драйверы выручки – выручка с машины в день, количество </a:t>
            </a:r>
            <a:r>
              <a:rPr lang="ru-RU" sz="2800" b="1">
                <a:ln w="0"/>
                <a:solidFill>
                  <a:schemeClr val="tx1"/>
                </a:solidFill>
                <a:latin typeface="Trebuchet MS"/>
              </a:rPr>
              <a:t>рабочих</a:t>
            </a:r>
            <a:r>
              <a:rPr lang="en-US" sz="2800" b="1">
                <a:ln w="0"/>
                <a:solidFill>
                  <a:schemeClr val="tx1"/>
                </a:solidFill>
                <a:latin typeface="Trebuchet MS"/>
              </a:rPr>
              <a:t> </a:t>
            </a:r>
            <a:r>
              <a:rPr lang="ru-RU" sz="2800" b="1">
                <a:ln w="0"/>
                <a:solidFill>
                  <a:schemeClr val="tx1"/>
                </a:solidFill>
                <a:latin typeface="Trebuchet MS"/>
              </a:rPr>
              <a:t>дней в году и количество машин</a:t>
            </a:r>
            <a:endParaRPr lang="en-US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5076581" y="2114842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Выручка за год, руб.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1803034" y="3003842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Выручка с машины за день, руб.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8410331" y="3003842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Количество машин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cxnSp>
        <p:nvCxnSpPr>
          <p:cNvPr id="23" name="Соединитель: уступ 22"/>
          <p:cNvCxnSpPr>
            <a:cxnSpLocks/>
            <a:stCxn id="4" idx="2"/>
            <a:endCxn id="5" idx="0"/>
          </p:cNvCxnSpPr>
          <p:nvPr/>
        </p:nvCxnSpPr>
        <p:spPr bwMode="auto">
          <a:xfrm rot="5400000">
            <a:off x="4364564" y="1189855"/>
            <a:ext cx="354426" cy="3273547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Соединитель: уступ 26"/>
          <p:cNvCxnSpPr>
            <a:cxnSpLocks/>
            <a:stCxn id="4" idx="2"/>
            <a:endCxn id="6" idx="0"/>
          </p:cNvCxnSpPr>
          <p:nvPr/>
        </p:nvCxnSpPr>
        <p:spPr bwMode="auto">
          <a:xfrm rot="16199998" flipH="1">
            <a:off x="7668212" y="1159754"/>
            <a:ext cx="354426" cy="3333750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 bwMode="auto">
          <a:xfrm>
            <a:off x="5076581" y="2979733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en-US" sz="1400" b="1">
                <a:ln w="0"/>
                <a:solidFill>
                  <a:schemeClr val="tx1"/>
                </a:solidFill>
                <a:latin typeface="Trebuchet MS"/>
              </a:rPr>
              <a:t>Количество </a:t>
            </a: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рабочих</a:t>
            </a:r>
            <a:r>
              <a:rPr lang="en-US" sz="1400" b="1">
                <a:ln w="0"/>
                <a:solidFill>
                  <a:schemeClr val="tx1"/>
                </a:solidFill>
                <a:latin typeface="Trebuchet MS"/>
              </a:rPr>
              <a:t> </a:t>
            </a: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дней в году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cxnSp>
        <p:nvCxnSpPr>
          <p:cNvPr id="13" name="Прямая со стрелкой 12"/>
          <p:cNvCxnSpPr>
            <a:cxnSpLocks/>
            <a:stCxn id="4" idx="2"/>
            <a:endCxn id="18" idx="0"/>
          </p:cNvCxnSpPr>
          <p:nvPr/>
        </p:nvCxnSpPr>
        <p:spPr bwMode="auto">
          <a:xfrm>
            <a:off x="6178550" y="2649416"/>
            <a:ext cx="0" cy="330317"/>
          </a:xfrm>
          <a:prstGeom prst="straightConnector1">
            <a:avLst/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 bwMode="auto">
          <a:xfrm>
            <a:off x="640862" y="3844624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Количество </a:t>
            </a:r>
            <a:endParaRPr lang="ru-RU" sz="1400" b="1">
              <a:ln w="0"/>
              <a:solidFill>
                <a:schemeClr val="tx1"/>
              </a:solidFill>
              <a:latin typeface="Trebuchet MS"/>
            </a:endParaRPr>
          </a:p>
          <a:p>
            <a:pPr algn="ctr" defTabSz="914297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поездок в день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sp>
        <p:nvSpPr>
          <p:cNvPr id="25" name="Прямоугольник 24"/>
          <p:cNvSpPr/>
          <p:nvPr/>
        </p:nvSpPr>
        <p:spPr bwMode="auto">
          <a:xfrm>
            <a:off x="3393526" y="3844624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Средний чек за поездку, руб.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sp>
        <p:nvSpPr>
          <p:cNvPr id="16" name="Знак умножения 15"/>
          <p:cNvSpPr/>
          <p:nvPr/>
        </p:nvSpPr>
        <p:spPr bwMode="auto">
          <a:xfrm>
            <a:off x="4238625" y="3039266"/>
            <a:ext cx="546100" cy="415507"/>
          </a:xfrm>
          <a:prstGeom prst="mathMultiply">
            <a:avLst>
              <a:gd name="adj1" fmla="val 2352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 b="1"/>
          </a:p>
        </p:txBody>
      </p:sp>
      <p:sp>
        <p:nvSpPr>
          <p:cNvPr id="29" name="Знак умножения 28"/>
          <p:cNvSpPr/>
          <p:nvPr/>
        </p:nvSpPr>
        <p:spPr bwMode="auto">
          <a:xfrm>
            <a:off x="7572375" y="3039266"/>
            <a:ext cx="546100" cy="415507"/>
          </a:xfrm>
          <a:prstGeom prst="mathMultiply">
            <a:avLst>
              <a:gd name="adj1" fmla="val 2352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 b="1"/>
          </a:p>
        </p:txBody>
      </p:sp>
      <p:cxnSp>
        <p:nvCxnSpPr>
          <p:cNvPr id="31" name="Соединитель: уступ 30"/>
          <p:cNvCxnSpPr>
            <a:cxnSpLocks/>
            <a:stCxn id="5" idx="2"/>
            <a:endCxn id="24" idx="0"/>
          </p:cNvCxnSpPr>
          <p:nvPr/>
        </p:nvCxnSpPr>
        <p:spPr bwMode="auto">
          <a:xfrm rot="5400000">
            <a:off x="2170813" y="3110434"/>
            <a:ext cx="306208" cy="1162172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Соединитель: уступ 32"/>
          <p:cNvCxnSpPr>
            <a:cxnSpLocks/>
            <a:stCxn id="5" idx="2"/>
            <a:endCxn id="25" idx="0"/>
          </p:cNvCxnSpPr>
          <p:nvPr/>
        </p:nvCxnSpPr>
        <p:spPr bwMode="auto">
          <a:xfrm rot="16199998" flipH="1">
            <a:off x="3547145" y="2896274"/>
            <a:ext cx="306208" cy="1590491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Нижний колонтитул 2"/>
          <p:cNvSpPr txBox="1"/>
          <p:nvPr/>
        </p:nvSpPr>
        <p:spPr bwMode="auto">
          <a:xfrm>
            <a:off x="550863" y="6429375"/>
            <a:ext cx="942975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Источник</a:t>
            </a:r>
            <a:r>
              <a:rPr lang="en-US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: </a:t>
            </a: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аналитика </a:t>
            </a:r>
            <a:r>
              <a:rPr lang="en-US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SBS Consulting</a:t>
            </a:r>
            <a:endParaRPr lang="ru-RU" sz="1000" i="1">
              <a:solidFill>
                <a:prstClr val="black">
                  <a:tint val="75000"/>
                </a:prstClr>
              </a:solidFill>
              <a:latin typeface="+mj-lt"/>
            </a:endParaRPr>
          </a:p>
        </p:txBody>
      </p:sp>
      <p:cxnSp>
        <p:nvCxnSpPr>
          <p:cNvPr id="28" name="Соединитель: уступ 27"/>
          <p:cNvCxnSpPr>
            <a:cxnSpLocks/>
            <a:stCxn id="24" idx="2"/>
            <a:endCxn id="30" idx="0"/>
          </p:cNvCxnSpPr>
          <p:nvPr/>
        </p:nvCxnSpPr>
        <p:spPr bwMode="auto">
          <a:xfrm rot="16199998" flipH="1">
            <a:off x="2899659" y="3222369"/>
            <a:ext cx="793599" cy="3107255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 bwMode="auto">
          <a:xfrm>
            <a:off x="3748117" y="5172797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Средняя длина поездки, км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sp>
        <p:nvSpPr>
          <p:cNvPr id="36" name="Прямоугольник 35"/>
          <p:cNvSpPr/>
          <p:nvPr/>
        </p:nvSpPr>
        <p:spPr bwMode="auto">
          <a:xfrm>
            <a:off x="1013436" y="5172797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Проезжаемое расстояние в день, км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cxnSp>
        <p:nvCxnSpPr>
          <p:cNvPr id="37" name="Соединитель: уступ 36"/>
          <p:cNvCxnSpPr>
            <a:cxnSpLocks/>
            <a:stCxn id="24" idx="2"/>
            <a:endCxn id="36" idx="0"/>
          </p:cNvCxnSpPr>
          <p:nvPr/>
        </p:nvCxnSpPr>
        <p:spPr bwMode="auto">
          <a:xfrm rot="16199998" flipH="1">
            <a:off x="1532319" y="4589710"/>
            <a:ext cx="793599" cy="372574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Знак умножения 40"/>
          <p:cNvSpPr/>
          <p:nvPr/>
        </p:nvSpPr>
        <p:spPr bwMode="auto">
          <a:xfrm>
            <a:off x="2844800" y="3918946"/>
            <a:ext cx="546100" cy="415507"/>
          </a:xfrm>
          <a:prstGeom prst="mathMultiply">
            <a:avLst>
              <a:gd name="adj1" fmla="val 2352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 b="1"/>
          </a:p>
        </p:txBody>
      </p:sp>
      <p:sp>
        <p:nvSpPr>
          <p:cNvPr id="44" name="Правая круглая скобка 43"/>
          <p:cNvSpPr/>
          <p:nvPr/>
        </p:nvSpPr>
        <p:spPr bwMode="auto">
          <a:xfrm>
            <a:off x="5952055" y="4946410"/>
            <a:ext cx="138112" cy="987345"/>
          </a:xfrm>
          <a:prstGeom prst="rightBracket">
            <a:avLst>
              <a:gd name="adj" fmla="val 132471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5" name="Правая круглая скобка 44"/>
          <p:cNvSpPr/>
          <p:nvPr/>
        </p:nvSpPr>
        <p:spPr bwMode="auto">
          <a:xfrm flipH="1">
            <a:off x="890680" y="4946410"/>
            <a:ext cx="138112" cy="987345"/>
          </a:xfrm>
          <a:prstGeom prst="rightBracket">
            <a:avLst>
              <a:gd name="adj" fmla="val 132471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7" name="Прямоугольник 46"/>
          <p:cNvSpPr/>
          <p:nvPr/>
        </p:nvSpPr>
        <p:spPr bwMode="auto">
          <a:xfrm>
            <a:off x="6567584" y="5172797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Утилизация автомобиля</a:t>
            </a: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, %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cxnSp>
        <p:nvCxnSpPr>
          <p:cNvPr id="48" name="Соединитель: уступ 47"/>
          <p:cNvCxnSpPr>
            <a:cxnSpLocks/>
            <a:stCxn id="24" idx="2"/>
            <a:endCxn id="47" idx="0"/>
          </p:cNvCxnSpPr>
          <p:nvPr/>
        </p:nvCxnSpPr>
        <p:spPr bwMode="auto">
          <a:xfrm rot="16199998" flipH="1">
            <a:off x="4309393" y="1812636"/>
            <a:ext cx="793599" cy="5926722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Знак умножения 50"/>
          <p:cNvSpPr/>
          <p:nvPr/>
        </p:nvSpPr>
        <p:spPr bwMode="auto">
          <a:xfrm>
            <a:off x="6087698" y="5232330"/>
            <a:ext cx="546100" cy="415507"/>
          </a:xfrm>
          <a:prstGeom prst="mathMultiply">
            <a:avLst>
              <a:gd name="adj1" fmla="val 2352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 b="1"/>
          </a:p>
        </p:txBody>
      </p:sp>
      <p:sp>
        <p:nvSpPr>
          <p:cNvPr id="52" name="Знак деления 51"/>
          <p:cNvSpPr/>
          <p:nvPr/>
        </p:nvSpPr>
        <p:spPr bwMode="auto">
          <a:xfrm>
            <a:off x="3330934" y="5261950"/>
            <a:ext cx="303622" cy="356263"/>
          </a:xfrm>
          <a:prstGeom prst="mathDivide">
            <a:avLst>
              <a:gd name="adj1" fmla="val 23520"/>
              <a:gd name="adj2" fmla="val 5880"/>
              <a:gd name="adj3" fmla="val 1176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 b="1"/>
          </a:p>
        </p:txBody>
      </p:sp>
      <p:grpSp>
        <p:nvGrpSpPr>
          <p:cNvPr id="11" name="Группа 10"/>
          <p:cNvGrpSpPr/>
          <p:nvPr/>
        </p:nvGrpSpPr>
        <p:grpSpPr bwMode="auto">
          <a:xfrm>
            <a:off x="8964627" y="4643214"/>
            <a:ext cx="2537217" cy="1449611"/>
            <a:chOff x="8993647" y="4643214"/>
            <a:chExt cx="2537217" cy="1449611"/>
          </a:xfrm>
        </p:grpSpPr>
        <p:sp>
          <p:nvSpPr>
            <p:cNvPr id="34" name="Прямоугольник 33"/>
            <p:cNvSpPr/>
            <p:nvPr/>
          </p:nvSpPr>
          <p:spPr bwMode="auto">
            <a:xfrm>
              <a:off x="9696771" y="4643214"/>
              <a:ext cx="1130968" cy="534574"/>
            </a:xfrm>
            <a:prstGeom prst="rect">
              <a:avLst/>
            </a:prstGeom>
            <a:solidFill>
              <a:srgbClr val="D9D9D9"/>
            </a:solidFill>
            <a:ln>
              <a:solidFill>
                <a:srgbClr val="D9D9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000" tIns="108000" rIns="45000" bIns="108000" rtlCol="0" anchor="ctr" anchorCtr="0"/>
            <a:lstStyle/>
            <a:p>
              <a:pPr algn="ctr" defTabSz="914298">
                <a:lnSpc>
                  <a:spcPct val="90000"/>
                </a:lnSpc>
                <a:defRPr/>
              </a:pPr>
              <a:r>
                <a:rPr lang="ru-RU" sz="1400" b="1">
                  <a:ln w="0"/>
                  <a:solidFill>
                    <a:schemeClr val="tx1"/>
                  </a:solidFill>
                  <a:latin typeface="Trebuchet MS"/>
                </a:rPr>
                <a:t>Полезный пробег, км</a:t>
              </a:r>
              <a:endParaRPr lang="en-US" sz="1400" b="1">
                <a:ln w="0"/>
                <a:solidFill>
                  <a:schemeClr val="tx1"/>
                </a:solidFill>
                <a:latin typeface="Trebuchet MS"/>
              </a:endParaRPr>
            </a:p>
          </p:txBody>
        </p:sp>
        <p:sp>
          <p:nvSpPr>
            <p:cNvPr id="35" name="Прямоугольник 34"/>
            <p:cNvSpPr/>
            <p:nvPr/>
          </p:nvSpPr>
          <p:spPr bwMode="auto">
            <a:xfrm>
              <a:off x="10399896" y="5558251"/>
              <a:ext cx="1130968" cy="534574"/>
            </a:xfrm>
            <a:prstGeom prst="rect">
              <a:avLst/>
            </a:prstGeom>
            <a:solidFill>
              <a:srgbClr val="D9D9D9"/>
            </a:solidFill>
            <a:ln>
              <a:solidFill>
                <a:srgbClr val="D9D9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000" tIns="108000" rIns="45000" bIns="108000" rtlCol="0" anchor="ctr" anchorCtr="0"/>
            <a:lstStyle/>
            <a:p>
              <a:pPr algn="ctr" defTabSz="914298">
                <a:lnSpc>
                  <a:spcPct val="90000"/>
                </a:lnSpc>
                <a:defRPr/>
              </a:pPr>
              <a:r>
                <a:rPr lang="ru-RU" sz="1400" b="1">
                  <a:ln w="0"/>
                  <a:solidFill>
                    <a:schemeClr val="tx1"/>
                  </a:solidFill>
                  <a:latin typeface="Trebuchet MS"/>
                </a:rPr>
                <a:t>Полезный пробег, км</a:t>
              </a:r>
              <a:endParaRPr lang="en-US" sz="1400" b="1">
                <a:ln w="0"/>
                <a:solidFill>
                  <a:schemeClr val="tx1"/>
                </a:solidFill>
                <a:latin typeface="Trebuchet MS"/>
              </a:endParaRPr>
            </a:p>
          </p:txBody>
        </p:sp>
        <p:sp>
          <p:nvSpPr>
            <p:cNvPr id="38" name="Прямоугольник 37"/>
            <p:cNvSpPr/>
            <p:nvPr/>
          </p:nvSpPr>
          <p:spPr bwMode="auto">
            <a:xfrm>
              <a:off x="8993647" y="5568231"/>
              <a:ext cx="1130968" cy="524593"/>
            </a:xfrm>
            <a:prstGeom prst="rect">
              <a:avLst/>
            </a:prstGeom>
            <a:solidFill>
              <a:srgbClr val="D9D9D9"/>
            </a:solidFill>
            <a:ln>
              <a:solidFill>
                <a:srgbClr val="D9D9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000" tIns="108000" rIns="45000" bIns="108000" rtlCol="0" anchor="ctr" anchorCtr="0"/>
            <a:lstStyle/>
            <a:p>
              <a:pPr algn="ctr" defTabSz="914298">
                <a:lnSpc>
                  <a:spcPct val="90000"/>
                </a:lnSpc>
                <a:defRPr/>
              </a:pPr>
              <a:r>
                <a:rPr lang="ru-RU" sz="1400" b="1">
                  <a:ln w="0"/>
                  <a:solidFill>
                    <a:schemeClr val="tx1"/>
                  </a:solidFill>
                  <a:latin typeface="Trebuchet MS"/>
                </a:rPr>
                <a:t>Порожний пробег, км</a:t>
              </a:r>
              <a:endParaRPr lang="en-US" sz="1400" b="1">
                <a:ln w="0"/>
                <a:solidFill>
                  <a:schemeClr val="tx1"/>
                </a:solidFill>
                <a:latin typeface="Trebuchet MS"/>
              </a:endParaRPr>
            </a:p>
          </p:txBody>
        </p:sp>
        <p:sp>
          <p:nvSpPr>
            <p:cNvPr id="39" name="Знак деления 38"/>
            <p:cNvSpPr/>
            <p:nvPr/>
          </p:nvSpPr>
          <p:spPr bwMode="auto">
            <a:xfrm>
              <a:off x="10110444" y="5172796"/>
              <a:ext cx="303622" cy="356263"/>
            </a:xfrm>
            <a:prstGeom prst="mathDivide">
              <a:avLst>
                <a:gd name="adj1" fmla="val 23520"/>
                <a:gd name="adj2" fmla="val 5880"/>
                <a:gd name="adj3" fmla="val 1176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1400" b="1"/>
            </a:p>
          </p:txBody>
        </p:sp>
        <p:sp>
          <p:nvSpPr>
            <p:cNvPr id="9" name="Знак ''плюс'' 8"/>
            <p:cNvSpPr/>
            <p:nvPr/>
          </p:nvSpPr>
          <p:spPr bwMode="auto">
            <a:xfrm>
              <a:off x="10129298" y="5694695"/>
              <a:ext cx="275281" cy="261685"/>
            </a:xfrm>
            <a:prstGeom prst="mathPlus">
              <a:avLst>
                <a:gd name="adj1" fmla="val 2352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1400" b="1"/>
            </a:p>
          </p:txBody>
        </p:sp>
      </p:grpSp>
      <p:sp>
        <p:nvSpPr>
          <p:cNvPr id="40" name="Правая круглая скобка 39"/>
          <p:cNvSpPr/>
          <p:nvPr/>
        </p:nvSpPr>
        <p:spPr bwMode="auto">
          <a:xfrm flipH="1">
            <a:off x="8839047" y="4643214"/>
            <a:ext cx="116075" cy="1449611"/>
          </a:xfrm>
          <a:prstGeom prst="rightBracket">
            <a:avLst>
              <a:gd name="adj" fmla="val 132471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3" name="Правая круглая скобка 42"/>
          <p:cNvSpPr/>
          <p:nvPr/>
        </p:nvSpPr>
        <p:spPr bwMode="auto">
          <a:xfrm>
            <a:off x="11511349" y="4643214"/>
            <a:ext cx="116075" cy="1449611"/>
          </a:xfrm>
          <a:prstGeom prst="rightBracket">
            <a:avLst>
              <a:gd name="adj" fmla="val 132471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p:oleObj name="oleObj" r:id="rId3" imgW="0" imgH="0" progId="TCLayout.ActiveDocument.1">
              <p:embed/>
              <p:pic>
                <p:nvPicPr>
                  <p:cNvPr id="1047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587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50863" y="388177"/>
            <a:ext cx="11090274" cy="861774"/>
          </a:xfrm>
        </p:spPr>
        <p:txBody>
          <a:bodyPr vert="horz"/>
          <a:lstStyle/>
          <a:p>
            <a:pPr>
              <a:defRPr/>
            </a:pPr>
            <a:r>
              <a:rPr lang="ru-RU"/>
              <a:t>Данные по среднему чеку поездки</a:t>
            </a:r>
            <a:r>
              <a:rPr lang="en-US"/>
              <a:t>;</a:t>
            </a:r>
            <a:r>
              <a:rPr lang="ru-RU"/>
              <a:t> Какие выводы можно сделать</a:t>
            </a:r>
            <a:r>
              <a:rPr lang="en-US"/>
              <a:t>?</a:t>
            </a:r>
            <a:endParaRPr lang="ru-RU"/>
          </a:p>
        </p:txBody>
      </p:sp>
      <p:graphicFrame>
        <p:nvGraphicFramePr>
          <p:cNvPr id="153" name="Chart 3"/>
          <p:cNvGraphicFramePr>
            <a:graphicFrameLocks xmlns:a="http://schemas.openxmlformats.org/drawingml/2006/main"/>
          </p:cNvGraphicFramePr>
          <p:nvPr/>
        </p:nvGraphicFramePr>
        <p:xfrm>
          <a:off x="468313" y="2370138"/>
          <a:ext cx="11255375" cy="347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0" name="Text Placeholder 5"/>
          <p:cNvSpPr>
            <a:spLocks noGrp="1"/>
          </p:cNvSpPr>
          <p:nvPr/>
        </p:nvSpPr>
        <p:spPr bwMode="gray">
          <a:xfrm>
            <a:off x="6547988" y="5632449"/>
            <a:ext cx="940733" cy="1921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00023F3E-0068-48F7-9361-8F907B441F74}" type="datetime'''''''''''''''''''''''17'">
              <a:rPr lang="ru-RU" sz="1400">
                <a:solidFill>
                  <a:schemeClr val="bg1"/>
                </a:solidFill>
                <a:latin typeface="+mn-lt"/>
                <a:ea typeface="+mj-ea"/>
                <a:cs typeface="+mj-cs"/>
              </a:rPr>
              <a:t/>
            </a:fld>
            <a:endParaRPr lang="ru-RU" sz="140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23" name="Text Placeholder 5"/>
          <p:cNvSpPr>
            <a:spLocks noGrp="1"/>
          </p:cNvSpPr>
          <p:nvPr/>
        </p:nvSpPr>
        <p:spPr bwMode="gray">
          <a:xfrm>
            <a:off x="4700138" y="5630862"/>
            <a:ext cx="940733" cy="1921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569B3CCB-9E82-4087-A487-82D95813C415}" type="datetime'''1''8'''''''''''''''''''''''">
              <a:rPr lang="ru-RU" sz="1400">
                <a:solidFill>
                  <a:schemeClr val="bg1"/>
                </a:solidFill>
                <a:latin typeface="+mn-lt"/>
                <a:ea typeface="+mj-ea"/>
                <a:cs typeface="+mj-cs"/>
              </a:rPr>
              <a:t/>
            </a:fld>
            <a:endParaRPr lang="ru-RU" sz="140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48" name="Прямоугольник 47"/>
          <p:cNvSpPr/>
          <p:nvPr/>
        </p:nvSpPr>
        <p:spPr bwMode="gray">
          <a:xfrm>
            <a:off x="6548781" y="2881312"/>
            <a:ext cx="940733" cy="19212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25400" tIns="0" rIns="25400" bIns="0" numCol="1" spcCol="0" rtlCol="0" anchor="b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FEA8D4DE-7CE6-4018-B6AB-1B3F239C3F76}" type="datetime'''''''''''''''''5''''''''7''''''''''''''''''''''0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6" name="Прямоугольник 35"/>
          <p:cNvSpPr/>
          <p:nvPr/>
        </p:nvSpPr>
        <p:spPr bwMode="auto">
          <a:xfrm>
            <a:off x="4725538" y="5883274"/>
            <a:ext cx="889933" cy="2127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defRPr/>
            </a:pPr>
            <a:fld id="{6FB2D93A-0D94-4114-9946-D67B232F13B1}" type="datetime'''2''''''''''''''''''''''''0''''1''7''''''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1" name="Прямоугольник 20"/>
          <p:cNvSpPr/>
          <p:nvPr/>
        </p:nvSpPr>
        <p:spPr bwMode="auto">
          <a:xfrm>
            <a:off x="8422826" y="5883274"/>
            <a:ext cx="889933" cy="2127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defRPr/>
            </a:pPr>
            <a:fld id="{0B563B26-0A8E-4AAD-81E3-D2EC2F3C1B8E}" type="datetime'2''''0''''''''''1''''''''''''''''''''9''''''''''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5" name="Прямоугольник 24"/>
          <p:cNvSpPr/>
          <p:nvPr/>
        </p:nvSpPr>
        <p:spPr bwMode="auto">
          <a:xfrm>
            <a:off x="1028251" y="5883274"/>
            <a:ext cx="889933" cy="2127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defRPr/>
            </a:pPr>
            <a:fld id="{5CDB2446-C4C3-40DB-AE1D-0C17B33A04EB}" type="datetime'''''2''''''0''''''''''''''1''''''''5''''''''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6" name="Text Placeholder 5"/>
          <p:cNvSpPr>
            <a:spLocks noGrp="1"/>
          </p:cNvSpPr>
          <p:nvPr/>
        </p:nvSpPr>
        <p:spPr bwMode="gray">
          <a:xfrm>
            <a:off x="2852288" y="5629275"/>
            <a:ext cx="940733" cy="1921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AE90E8A6-A1B7-4123-94C0-6F547BD9D1F0}" type="datetime'''''''''''''''''''''''''''''''1''''''''8'''''''">
              <a:rPr lang="ru-RU" sz="1400">
                <a:solidFill>
                  <a:schemeClr val="bg1"/>
                </a:solidFill>
                <a:latin typeface="+mn-lt"/>
                <a:ea typeface="+mj-ea"/>
                <a:cs typeface="+mj-cs"/>
              </a:rPr>
              <a:t/>
            </a:fld>
            <a:endParaRPr lang="ru-RU" sz="140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28" name="Прямоугольник 27"/>
          <p:cNvSpPr/>
          <p:nvPr/>
        </p:nvSpPr>
        <p:spPr bwMode="auto">
          <a:xfrm>
            <a:off x="2877688" y="5883274"/>
            <a:ext cx="889933" cy="2127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defRPr/>
            </a:pPr>
            <a:fld id="{64277617-4311-44AA-858D-945ED9713EAD}" type="datetime'''''''''''''2''''0''''''''''''''''''''''''1''''''''''''6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2" name="Прямоугольник 31"/>
          <p:cNvSpPr/>
          <p:nvPr/>
        </p:nvSpPr>
        <p:spPr bwMode="auto">
          <a:xfrm>
            <a:off x="6573389" y="5883274"/>
            <a:ext cx="889933" cy="2127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defRPr/>
            </a:pPr>
            <a:fld id="{D83B17DF-12D9-4C5E-A4D5-9C264CE88AB6}" type="datetime'''''''''''''''2''0''''''''''''''18''''''''''''''''''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7" name="Text Placeholder 5"/>
          <p:cNvSpPr>
            <a:spLocks noGrp="1"/>
          </p:cNvSpPr>
          <p:nvPr/>
        </p:nvSpPr>
        <p:spPr bwMode="gray">
          <a:xfrm>
            <a:off x="8397426" y="5632449"/>
            <a:ext cx="940733" cy="1921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9EB5192C-DDCA-4EC7-8FBA-55D969CB910A}" type="datetime'''''''''''1''''''''''''''''7'''''''''''">
              <a:rPr lang="ru-RU" sz="1400">
                <a:solidFill>
                  <a:schemeClr val="bg1"/>
                </a:solidFill>
                <a:latin typeface="+mn-lt"/>
                <a:ea typeface="+mj-ea"/>
                <a:cs typeface="+mj-cs"/>
              </a:rPr>
              <a:t/>
            </a:fld>
            <a:endParaRPr lang="ru-RU" sz="140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44" name="Text Placeholder 5"/>
          <p:cNvSpPr>
            <a:spLocks noGrp="1"/>
          </p:cNvSpPr>
          <p:nvPr/>
        </p:nvSpPr>
        <p:spPr bwMode="gray">
          <a:xfrm>
            <a:off x="10245276" y="5630862"/>
            <a:ext cx="940733" cy="1921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25400" tIns="0" rIns="25400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3449BA24-4680-41CE-ACD2-0AA40744837A}" type="datetime'''''''''''''''''''''''''''''''''''''''''''1''''''''7'''''">
              <a:rPr lang="ru-RU" sz="1400">
                <a:solidFill>
                  <a:schemeClr val="bg1"/>
                </a:solidFill>
                <a:latin typeface="+mn-lt"/>
                <a:ea typeface="+mj-ea"/>
                <a:cs typeface="+mj-cs"/>
              </a:rPr>
              <a:t/>
            </a:fld>
            <a:endParaRPr lang="ru-RU" sz="140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34" name="Прямоугольник 33"/>
          <p:cNvSpPr/>
          <p:nvPr/>
        </p:nvSpPr>
        <p:spPr bwMode="auto">
          <a:xfrm>
            <a:off x="10270675" y="5883274"/>
            <a:ext cx="889933" cy="2127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defRPr/>
            </a:pPr>
            <a:fld id="{5AFD1477-C4BF-4C8B-B90D-3E4B24301905}" type="datetime'2''''''''''''''0''''''''''''2''''''''''''''''''''0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0" name="Прямоугольник 39"/>
          <p:cNvSpPr/>
          <p:nvPr/>
        </p:nvSpPr>
        <p:spPr bwMode="gray">
          <a:xfrm>
            <a:off x="1003644" y="2235199"/>
            <a:ext cx="940733" cy="19212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25400" tIns="0" rIns="25400" bIns="0" numCol="1" spcCol="0" rtlCol="0" anchor="b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8B7E91E5-DD99-43C9-9081-17525ADA6197}" type="datetime'''7''0''''''''''''''''''''''''''''''''''''''''8''''''''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7" name="Прямоугольник 46"/>
          <p:cNvSpPr/>
          <p:nvPr/>
        </p:nvSpPr>
        <p:spPr bwMode="gray">
          <a:xfrm>
            <a:off x="2853082" y="2732087"/>
            <a:ext cx="940733" cy="19212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25400" tIns="0" rIns="25400" bIns="0" numCol="1" spcCol="0" rtlCol="0" anchor="b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71647D17-8518-4B6B-8570-7582BE3530E0}" type="datetime'''''6''0''''''''''''''''''''''''2''''''''''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9" name="Прямоугольник 48"/>
          <p:cNvSpPr/>
          <p:nvPr/>
        </p:nvSpPr>
        <p:spPr bwMode="gray">
          <a:xfrm>
            <a:off x="8398218" y="2971800"/>
            <a:ext cx="940733" cy="19212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25400" tIns="0" rIns="25400" bIns="0" numCol="1" spcCol="0" rtlCol="0" anchor="b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24DDF483-CE82-4F77-B4C3-CFC5616062BF}" type="datetime'''''''''5''''5''''''1''''''''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6" name="Прямоугольник 25"/>
          <p:cNvSpPr/>
          <p:nvPr/>
        </p:nvSpPr>
        <p:spPr bwMode="gray">
          <a:xfrm>
            <a:off x="4700931" y="2809874"/>
            <a:ext cx="940733" cy="19212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25400" tIns="0" rIns="25400" bIns="0" numCol="1" spcCol="0" rtlCol="0" anchor="b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FF9FB4AA-951A-4421-A9AD-2470AAB33D28}" type="datetime'''5''''''''''''''''8''''''''''''''''''''''5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0" name="Прямоугольник 49"/>
          <p:cNvSpPr/>
          <p:nvPr/>
        </p:nvSpPr>
        <p:spPr bwMode="gray">
          <a:xfrm>
            <a:off x="10246069" y="2868612"/>
            <a:ext cx="940733" cy="19212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25400" tIns="0" rIns="25400" bIns="0" numCol="1" spcCol="0" rtlCol="0" anchor="b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19325ABA-209D-4E78-B7C8-05A11FD2DC0A}" type="datetime'''''''''''''5''7''''''''''''''''3''''''''''''''''''''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" name="Прямоугольник 50"/>
          <p:cNvSpPr/>
          <p:nvPr/>
        </p:nvSpPr>
        <p:spPr bwMode="auto">
          <a:xfrm>
            <a:off x="2528888" y="2214563"/>
            <a:ext cx="214313" cy="160338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2" name="Прямоугольник 51"/>
          <p:cNvSpPr/>
          <p:nvPr/>
        </p:nvSpPr>
        <p:spPr bwMode="auto">
          <a:xfrm>
            <a:off x="4165600" y="2214563"/>
            <a:ext cx="214313" cy="160338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" name="Прямоугольник 52"/>
          <p:cNvSpPr/>
          <p:nvPr/>
        </p:nvSpPr>
        <p:spPr bwMode="auto">
          <a:xfrm>
            <a:off x="6021388" y="2214563"/>
            <a:ext cx="214313" cy="160338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4" name="Прямоугольник 53"/>
          <p:cNvSpPr/>
          <p:nvPr/>
        </p:nvSpPr>
        <p:spPr bwMode="auto">
          <a:xfrm>
            <a:off x="8043863" y="2214563"/>
            <a:ext cx="214313" cy="160338"/>
          </a:xfrm>
          <a:prstGeom prst="rect">
            <a:avLst/>
          </a:prstGeom>
          <a:solidFill>
            <a:srgbClr val="C0C0C0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 spc="0">
              <a:ln>
                <a:noFill/>
              </a:ln>
              <a:solidFill>
                <a:prstClr val="whit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5" name="Прямоугольник 54"/>
          <p:cNvSpPr/>
          <p:nvPr/>
        </p:nvSpPr>
        <p:spPr bwMode="auto">
          <a:xfrm>
            <a:off x="9671050" y="2214563"/>
            <a:ext cx="214313" cy="160338"/>
          </a:xfrm>
          <a:prstGeom prst="rect">
            <a:avLst/>
          </a:prstGeom>
          <a:solidFill>
            <a:srgbClr val="808080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 spc="0">
              <a:ln>
                <a:noFill/>
              </a:ln>
              <a:solidFill>
                <a:prstClr val="whit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6" name="Прямоугольник 55"/>
          <p:cNvSpPr/>
          <p:nvPr/>
        </p:nvSpPr>
        <p:spPr bwMode="auto">
          <a:xfrm>
            <a:off x="2793999" y="2209799"/>
            <a:ext cx="762813" cy="182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fld id="{73CB00D8-3DB3-41F4-B193-8EC605D9798D}" type="datetime'''''Д''оход'''''''''' т''''''''''''а''''ксоп''''''''''а''рка'">
              <a:rPr lang="ru-RU" sz="1200">
                <a:solidFill>
                  <a:srgbClr val="000000"/>
                </a:solidFill>
                <a:ea typeface="+mj-ea"/>
                <a:cs typeface="+mj-cs"/>
              </a:rPr>
              <a:t/>
            </a:fld>
            <a:endParaRPr lang="ru-RU" sz="12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9" name="Прямоугольник 58"/>
          <p:cNvSpPr/>
          <p:nvPr/>
        </p:nvSpPr>
        <p:spPr bwMode="auto">
          <a:xfrm>
            <a:off x="4430712" y="2209799"/>
            <a:ext cx="819317" cy="182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fld id="{FB084121-CFE1-455E-A9E0-E5F234FAF869}" type="datetime'А''''р''е''''''''''''''н''''да ав''то''''мо''б''ил''я'''' '">
              <a:rPr lang="ru-RU" sz="12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r>
              <a:rPr lang="ru-RU" sz="1200" baseline="300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1</a:t>
            </a:r>
            <a:endParaRPr lang="ru-RU" sz="1200" b="0" i="0" strike="noStrike" spc="0" baseline="3000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8" name="Прямоугольник 57"/>
          <p:cNvSpPr/>
          <p:nvPr/>
        </p:nvSpPr>
        <p:spPr bwMode="auto">
          <a:xfrm>
            <a:off x="9936162" y="2209799"/>
            <a:ext cx="762813" cy="182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fld id="{CDB3EA8B-C7BE-47AE-9094-4E68E67C4714}" type="datetime'''''''''''До''''х''од в''''''''о''д''''''и''''т''''еля'''''''">
              <a:rPr lang="ru-RU" sz="12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2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0" name="Прямоугольник 59"/>
          <p:cNvSpPr/>
          <p:nvPr/>
        </p:nvSpPr>
        <p:spPr bwMode="auto">
          <a:xfrm>
            <a:off x="6286500" y="2209799"/>
            <a:ext cx="762813" cy="182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fld id="{A98B61D4-7898-4129-86A0-190989E68CFB}" type="datetime'О''''тчисл''''''''''ения а''''г''р''е''га''т''''''''''о''''ру'">
              <a:rPr lang="ru-RU" sz="12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2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7" name="Прямоугольник 56"/>
          <p:cNvSpPr/>
          <p:nvPr/>
        </p:nvSpPr>
        <p:spPr bwMode="auto">
          <a:xfrm>
            <a:off x="8308974" y="2209799"/>
            <a:ext cx="762813" cy="182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fld id="{6F834F5B-E5A6-448A-AE6E-BEC27D1D9384}" type="datetime'Р''''асх''о''''''д''''''''''''''ы н''а'' ''б''''''ез''и''н'">
              <a:rPr lang="ru-RU" sz="12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2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8" name="TextBox 77"/>
          <p:cNvSpPr txBox="1"/>
          <p:nvPr/>
        </p:nvSpPr>
        <p:spPr bwMode="auto">
          <a:xfrm>
            <a:off x="2824162" y="1667462"/>
            <a:ext cx="6543711" cy="2743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ru-RU"/>
            </a:defPPr>
            <a:lvl1pPr defTabSz="914298">
              <a:spcBef>
                <a:spcPts val="0"/>
              </a:spcBef>
              <a:spcAft>
                <a:spcPts val="0"/>
              </a:spcAft>
              <a:defRPr b="1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ru-RU"/>
              <a:t>Экономика сегмента комфорт при арендной схеме, руб.</a:t>
            </a:r>
            <a:endParaRPr/>
          </a:p>
        </p:txBody>
      </p:sp>
      <p:sp>
        <p:nvSpPr>
          <p:cNvPr id="155" name="Нижний колонтитул 2"/>
          <p:cNvSpPr txBox="1"/>
          <p:nvPr/>
        </p:nvSpPr>
        <p:spPr bwMode="auto">
          <a:xfrm>
            <a:off x="550863" y="6429375"/>
            <a:ext cx="942975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b="1" i="1">
                <a:solidFill>
                  <a:prstClr val="black">
                    <a:tint val="75000"/>
                  </a:prstClr>
                </a:solidFill>
                <a:latin typeface="+mj-lt"/>
              </a:rPr>
              <a:t>1</a:t>
            </a:r>
            <a:r>
              <a:rPr lang="ru-RU" sz="1000" b="1" i="1">
                <a:solidFill>
                  <a:prstClr val="black">
                    <a:tint val="75000"/>
                  </a:prstClr>
                </a:solidFill>
                <a:latin typeface="+mj-lt"/>
              </a:rPr>
              <a:t> </a:t>
            </a: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– арендный доход получает таксопарк</a:t>
            </a:r>
            <a:endParaRPr lang="ru-RU" sz="1000" b="1" i="1">
              <a:solidFill>
                <a:prstClr val="black">
                  <a:tint val="75000"/>
                </a:prstClr>
              </a:solidFill>
              <a:latin typeface="+mj-lt"/>
            </a:endParaRPr>
          </a:p>
          <a:p>
            <a:pPr>
              <a:defRPr/>
            </a:pP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Источник</a:t>
            </a:r>
            <a:r>
              <a:rPr lang="en-US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: </a:t>
            </a: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аналитика </a:t>
            </a:r>
            <a:r>
              <a:rPr lang="en-US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SBS Consulting</a:t>
            </a:r>
            <a:endParaRPr lang="ru-RU" sz="1000" i="1">
              <a:solidFill>
                <a:prstClr val="black">
                  <a:tint val="75000"/>
                </a:prstClr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p:oleObj name="oleObj" r:id="rId3" imgW="0" imgH="0" progId="TCLayout.ActiveDocument.1">
              <p:embed/>
              <p:pic>
                <p:nvPicPr>
                  <p:cNvPr id="1048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587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50863" y="388177"/>
            <a:ext cx="11090274" cy="430887"/>
          </a:xfrm>
        </p:spPr>
        <p:txBody>
          <a:bodyPr vert="horz"/>
          <a:lstStyle/>
          <a:p>
            <a:pPr>
              <a:defRPr/>
            </a:pPr>
            <a:r>
              <a:rPr lang="ru-RU"/>
              <a:t>Какие драйверы влияют на расходы компании</a:t>
            </a:r>
            <a:r>
              <a:rPr lang="en-US"/>
              <a:t>?</a:t>
            </a:r>
            <a:endParaRPr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5076581" y="2114842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Прибыль за год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1742831" y="3003842"/>
            <a:ext cx="2203938" cy="534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bg1">
                    <a:lumMod val="85000"/>
                  </a:schemeClr>
                </a:solidFill>
                <a:latin typeface="Trebuchet MS"/>
              </a:rPr>
              <a:t>Выручка за год</a:t>
            </a:r>
            <a:endParaRPr lang="en-US" sz="1400" b="1">
              <a:ln w="0"/>
              <a:solidFill>
                <a:schemeClr val="bg1">
                  <a:lumMod val="85000"/>
                </a:schemeClr>
              </a:solidFill>
              <a:latin typeface="Trebuchet MS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8410331" y="3018397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Расходы за год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cxnSp>
        <p:nvCxnSpPr>
          <p:cNvPr id="23" name="Соединитель: уступ 22"/>
          <p:cNvCxnSpPr>
            <a:cxnSpLocks/>
            <a:stCxn id="4" idx="2"/>
            <a:endCxn id="5" idx="0"/>
          </p:cNvCxnSpPr>
          <p:nvPr/>
        </p:nvCxnSpPr>
        <p:spPr bwMode="auto">
          <a:xfrm rot="5400000">
            <a:off x="4334462" y="1159754"/>
            <a:ext cx="354426" cy="3333750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Соединитель: уступ 26"/>
          <p:cNvCxnSpPr>
            <a:cxnSpLocks/>
            <a:stCxn id="4" idx="2"/>
            <a:endCxn id="6" idx="0"/>
          </p:cNvCxnSpPr>
          <p:nvPr/>
        </p:nvCxnSpPr>
        <p:spPr bwMode="auto">
          <a:xfrm rot="16199998" flipH="1">
            <a:off x="7660935" y="1167031"/>
            <a:ext cx="368981" cy="3333750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 bwMode="auto">
          <a:xfrm>
            <a:off x="7797800" y="4038600"/>
            <a:ext cx="3429000" cy="534574"/>
          </a:xfrm>
          <a:prstGeom prst="rect">
            <a:avLst/>
          </a:prstGeom>
          <a:gradFill>
            <a:gsLst>
              <a:gs pos="25000">
                <a:schemeClr val="accent1"/>
              </a:gs>
              <a:gs pos="100000">
                <a:schemeClr val="accent4"/>
              </a:gs>
            </a:gsLst>
            <a:lin ang="30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>
                <a:ln w="0"/>
                <a:solidFill>
                  <a:schemeClr val="bg1"/>
                </a:solidFill>
                <a:latin typeface="Trebuchet MS"/>
              </a:rPr>
              <a:t>Какие драйверы влияют на расходы компании</a:t>
            </a:r>
            <a:r>
              <a:rPr lang="en-US" sz="1400">
                <a:ln w="0"/>
                <a:solidFill>
                  <a:schemeClr val="bg1"/>
                </a:solidFill>
                <a:latin typeface="Trebuchet MS"/>
              </a:rPr>
              <a:t>?</a:t>
            </a:r>
            <a:endParaRPr lang="ru-RU" sz="1400">
              <a:ln w="0"/>
              <a:solidFill>
                <a:schemeClr val="bg1"/>
              </a:solidFill>
              <a:latin typeface="Trebuchet MS"/>
            </a:endParaRPr>
          </a:p>
        </p:txBody>
      </p:sp>
      <p:cxnSp>
        <p:nvCxnSpPr>
          <p:cNvPr id="50" name="Прямая со стрелкой 49"/>
          <p:cNvCxnSpPr>
            <a:cxnSpLocks/>
            <a:endCxn id="49" idx="0"/>
          </p:cNvCxnSpPr>
          <p:nvPr/>
        </p:nvCxnSpPr>
        <p:spPr bwMode="auto">
          <a:xfrm>
            <a:off x="9512300" y="3538416"/>
            <a:ext cx="0" cy="500184"/>
          </a:xfrm>
          <a:prstGeom prst="straightConnector1">
            <a:avLst/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Знак ''минус'' 54"/>
          <p:cNvSpPr/>
          <p:nvPr/>
        </p:nvSpPr>
        <p:spPr bwMode="auto">
          <a:xfrm>
            <a:off x="5397502" y="3108471"/>
            <a:ext cx="1562096" cy="354426"/>
          </a:xfrm>
          <a:prstGeom prst="mathMinus">
            <a:avLst>
              <a:gd name="adj1" fmla="val 2352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 b="1"/>
          </a:p>
        </p:txBody>
      </p:sp>
      <p:sp>
        <p:nvSpPr>
          <p:cNvPr id="57" name="Нижний колонтитул 2"/>
          <p:cNvSpPr txBox="1"/>
          <p:nvPr/>
        </p:nvSpPr>
        <p:spPr bwMode="auto">
          <a:xfrm>
            <a:off x="550863" y="6429375"/>
            <a:ext cx="942975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000" i="1">
              <a:solidFill>
                <a:prstClr val="black">
                  <a:tint val="75000"/>
                </a:prstClr>
              </a:solidFill>
              <a:latin typeface="+mj-lt"/>
            </a:endParaRPr>
          </a:p>
          <a:p>
            <a:pPr>
              <a:defRPr/>
            </a:pP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Источник</a:t>
            </a:r>
            <a:r>
              <a:rPr lang="en-US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: </a:t>
            </a: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аналитика </a:t>
            </a:r>
            <a:r>
              <a:rPr lang="en-US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SBS Consulting</a:t>
            </a:r>
            <a:endParaRPr lang="ru-RU" sz="1000" i="1">
              <a:solidFill>
                <a:prstClr val="black">
                  <a:tint val="75000"/>
                </a:prstClr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p:oleObj name="oleObj" r:id="rId3" imgW="0" imgH="0" progId="TCLayout.ActiveDocument.1">
              <p:embed/>
              <p:pic>
                <p:nvPicPr>
                  <p:cNvPr id="1049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587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50863" y="388177"/>
            <a:ext cx="11090274" cy="430887"/>
          </a:xfrm>
        </p:spPr>
        <p:txBody>
          <a:bodyPr vert="horz"/>
          <a:lstStyle/>
          <a:p>
            <a:pPr>
              <a:defRPr/>
            </a:pPr>
            <a:r>
              <a:rPr lang="ru-RU"/>
              <a:t>Теперь разложим издержки на постоянные и переменные</a:t>
            </a:r>
            <a:endParaRPr lang="en-US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5076581" y="2114842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Расходы компании за год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1632634" y="3003842"/>
            <a:ext cx="2424331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Переменные затраты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8300134" y="3018397"/>
            <a:ext cx="2424331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Постоянные затраты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cxnSp>
        <p:nvCxnSpPr>
          <p:cNvPr id="23" name="Соединитель: уступ 22"/>
          <p:cNvCxnSpPr>
            <a:cxnSpLocks/>
            <a:stCxn id="4" idx="2"/>
            <a:endCxn id="5" idx="0"/>
          </p:cNvCxnSpPr>
          <p:nvPr/>
        </p:nvCxnSpPr>
        <p:spPr bwMode="auto">
          <a:xfrm rot="5400000">
            <a:off x="4334462" y="1159754"/>
            <a:ext cx="354426" cy="3333750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Соединитель: уступ 26"/>
          <p:cNvCxnSpPr>
            <a:cxnSpLocks/>
            <a:stCxn id="4" idx="2"/>
            <a:endCxn id="6" idx="0"/>
          </p:cNvCxnSpPr>
          <p:nvPr/>
        </p:nvCxnSpPr>
        <p:spPr bwMode="auto">
          <a:xfrm rot="16199998" flipH="1">
            <a:off x="7660935" y="1167031"/>
            <a:ext cx="368981" cy="3333750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Знак ''минус'' 54"/>
          <p:cNvSpPr/>
          <p:nvPr/>
        </p:nvSpPr>
        <p:spPr bwMode="auto">
          <a:xfrm>
            <a:off x="5397502" y="3108471"/>
            <a:ext cx="1562096" cy="354426"/>
          </a:xfrm>
          <a:prstGeom prst="mathMinus">
            <a:avLst>
              <a:gd name="adj1" fmla="val 2352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 b="1"/>
          </a:p>
        </p:txBody>
      </p:sp>
      <p:sp>
        <p:nvSpPr>
          <p:cNvPr id="57" name="Нижний колонтитул 2"/>
          <p:cNvSpPr txBox="1"/>
          <p:nvPr/>
        </p:nvSpPr>
        <p:spPr bwMode="auto">
          <a:xfrm>
            <a:off x="550863" y="6429375"/>
            <a:ext cx="942975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000" i="1">
              <a:solidFill>
                <a:prstClr val="black">
                  <a:tint val="75000"/>
                </a:prstClr>
              </a:solidFill>
              <a:latin typeface="+mj-lt"/>
            </a:endParaRPr>
          </a:p>
          <a:p>
            <a:pPr>
              <a:defRPr/>
            </a:pP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Источник</a:t>
            </a:r>
            <a:r>
              <a:rPr lang="en-US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: </a:t>
            </a: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аналитика </a:t>
            </a:r>
            <a:r>
              <a:rPr lang="en-US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SBS Consulting</a:t>
            </a:r>
            <a:endParaRPr lang="ru-RU" sz="1000" i="1">
              <a:solidFill>
                <a:prstClr val="black">
                  <a:tint val="75000"/>
                </a:prstClr>
              </a:solidFill>
              <a:latin typeface="+mj-lt"/>
            </a:endParaRPr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4464050" y="4038600"/>
            <a:ext cx="3429000" cy="534574"/>
          </a:xfrm>
          <a:prstGeom prst="rect">
            <a:avLst/>
          </a:prstGeom>
          <a:gradFill>
            <a:gsLst>
              <a:gs pos="25000">
                <a:schemeClr val="accent1"/>
              </a:gs>
              <a:gs pos="100000">
                <a:schemeClr val="accent4"/>
              </a:gs>
            </a:gsLst>
            <a:lin ang="30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>
                <a:ln w="0"/>
                <a:solidFill>
                  <a:schemeClr val="bg1"/>
                </a:solidFill>
                <a:latin typeface="Trebuchet MS"/>
              </a:rPr>
              <a:t>Назовите 10 статей затрат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p:oleObj name="oleObj" r:id="rId3" imgW="0" imgH="0" progId="TCLayout.ActiveDocument.1">
              <p:embed/>
              <p:pic>
                <p:nvPicPr>
                  <p:cNvPr id="1050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587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50863" y="388177"/>
            <a:ext cx="11090274" cy="430887"/>
          </a:xfrm>
        </p:spPr>
        <p:txBody>
          <a:bodyPr vert="horz"/>
          <a:lstStyle/>
          <a:p>
            <a:pPr>
              <a:defRPr/>
            </a:pPr>
            <a:r>
              <a:rPr lang="ru-RU"/>
              <a:t>Теперь разложим издержки на постоянные и переменные</a:t>
            </a:r>
            <a:endParaRPr lang="en-US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5076581" y="2114842"/>
            <a:ext cx="2203938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Расходы компании за год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1632634" y="3003842"/>
            <a:ext cx="2424331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Переменные затраты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8300134" y="3018397"/>
            <a:ext cx="2424331" cy="534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000" tIns="108000" rIns="45000" bIns="108000" rtlCol="0" anchor="ctr" anchorCtr="0"/>
          <a:lstStyle/>
          <a:p>
            <a:pPr algn="ctr" defTabSz="914298">
              <a:lnSpc>
                <a:spcPct val="90000"/>
              </a:lnSpc>
              <a:defRPr/>
            </a:pPr>
            <a:r>
              <a:rPr lang="ru-RU" sz="1400" b="1">
                <a:ln w="0"/>
                <a:solidFill>
                  <a:schemeClr val="tx1"/>
                </a:solidFill>
                <a:latin typeface="Trebuchet MS"/>
              </a:rPr>
              <a:t>Постоянные затраты</a:t>
            </a:r>
            <a:endParaRPr lang="en-US" sz="1400" b="1">
              <a:ln w="0"/>
              <a:solidFill>
                <a:schemeClr val="tx1"/>
              </a:solidFill>
              <a:latin typeface="Trebuchet MS"/>
            </a:endParaRPr>
          </a:p>
        </p:txBody>
      </p:sp>
      <p:cxnSp>
        <p:nvCxnSpPr>
          <p:cNvPr id="23" name="Соединитель: уступ 22"/>
          <p:cNvCxnSpPr>
            <a:cxnSpLocks/>
            <a:stCxn id="4" idx="2"/>
            <a:endCxn id="5" idx="0"/>
          </p:cNvCxnSpPr>
          <p:nvPr/>
        </p:nvCxnSpPr>
        <p:spPr bwMode="auto">
          <a:xfrm rot="5400000">
            <a:off x="4334462" y="1159754"/>
            <a:ext cx="354426" cy="3333750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Соединитель: уступ 26"/>
          <p:cNvCxnSpPr>
            <a:cxnSpLocks/>
            <a:stCxn id="4" idx="2"/>
            <a:endCxn id="6" idx="0"/>
          </p:cNvCxnSpPr>
          <p:nvPr/>
        </p:nvCxnSpPr>
        <p:spPr bwMode="auto">
          <a:xfrm rot="16199998" flipH="1">
            <a:off x="7660935" y="1167031"/>
            <a:ext cx="368981" cy="3333750"/>
          </a:xfrm>
          <a:prstGeom prst="bentConnector3">
            <a:avLst>
              <a:gd name="adj1" fmla="val 50000"/>
            </a:avLst>
          </a:prstGeom>
          <a:ln w="12700" cmpd="sng">
            <a:solidFill>
              <a:schemeClr val="bg1">
                <a:lumMod val="85000"/>
              </a:schemeClr>
            </a:solidFill>
            <a:prstDash val="solid"/>
            <a:headEnd type="none" w="lg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Знак ''минус'' 54"/>
          <p:cNvSpPr/>
          <p:nvPr/>
        </p:nvSpPr>
        <p:spPr bwMode="auto">
          <a:xfrm>
            <a:off x="5397502" y="3108471"/>
            <a:ext cx="1562096" cy="354426"/>
          </a:xfrm>
          <a:prstGeom prst="mathMinus">
            <a:avLst>
              <a:gd name="adj1" fmla="val 2352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400" b="1"/>
          </a:p>
        </p:txBody>
      </p:sp>
      <p:sp>
        <p:nvSpPr>
          <p:cNvPr id="57" name="Нижний колонтитул 2"/>
          <p:cNvSpPr txBox="1"/>
          <p:nvPr/>
        </p:nvSpPr>
        <p:spPr bwMode="auto">
          <a:xfrm>
            <a:off x="550863" y="6429375"/>
            <a:ext cx="942975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000" i="1">
              <a:solidFill>
                <a:prstClr val="black">
                  <a:tint val="75000"/>
                </a:prstClr>
              </a:solidFill>
              <a:latin typeface="+mj-lt"/>
            </a:endParaRPr>
          </a:p>
          <a:p>
            <a:pPr>
              <a:defRPr/>
            </a:pP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Источник</a:t>
            </a:r>
            <a:r>
              <a:rPr lang="en-US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: </a:t>
            </a: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аналитика </a:t>
            </a:r>
            <a:r>
              <a:rPr lang="en-US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SBS Consulting</a:t>
            </a:r>
            <a:endParaRPr lang="ru-RU" sz="1000" i="1">
              <a:solidFill>
                <a:prstClr val="black">
                  <a:tint val="75000"/>
                </a:prstClr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1632633" y="3690256"/>
            <a:ext cx="2424367" cy="548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buFont typeface="Wingdings"/>
              <a:buChar char="§"/>
              <a:defRPr/>
            </a:pPr>
            <a:r>
              <a:rPr lang="ru-RU" sz="1200"/>
              <a:t>Затраты на топливо</a:t>
            </a:r>
            <a:endParaRPr/>
          </a:p>
          <a:p>
            <a:pPr marL="171450" indent="-171450" algn="l">
              <a:buFont typeface="Wingdings"/>
              <a:buChar char="§"/>
              <a:defRPr/>
            </a:pPr>
            <a:r>
              <a:rPr lang="ru-RU" sz="1200"/>
              <a:t>Заработная плата водителя</a:t>
            </a:r>
            <a:endParaRPr/>
          </a:p>
          <a:p>
            <a:pPr marL="171450" indent="-171450" algn="l">
              <a:buFont typeface="Wingdings"/>
              <a:buChar char="§"/>
              <a:defRPr/>
            </a:pPr>
            <a:r>
              <a:rPr lang="ru-RU" sz="1200"/>
              <a:t>Отчисления агрегаторам</a:t>
            </a:r>
            <a:endParaRPr/>
          </a:p>
        </p:txBody>
      </p:sp>
      <p:sp>
        <p:nvSpPr>
          <p:cNvPr id="12" name="TextBox 11"/>
          <p:cNvSpPr txBox="1"/>
          <p:nvPr/>
        </p:nvSpPr>
        <p:spPr bwMode="auto">
          <a:xfrm flipH="0" flipV="0">
            <a:off x="8300133" y="3690255"/>
            <a:ext cx="3350363" cy="18291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buFont typeface="Wingdings"/>
              <a:buChar char="§"/>
              <a:defRPr/>
            </a:pPr>
            <a:r>
              <a:rPr lang="ru-RU" sz="1200"/>
              <a:t>Лизинговые платежи за автомобиль</a:t>
            </a:r>
            <a:endParaRPr/>
          </a:p>
          <a:p>
            <a:pPr marL="171450" indent="-171450">
              <a:buFont typeface="Wingdings"/>
              <a:buChar char="§"/>
              <a:defRPr/>
            </a:pPr>
            <a:r>
              <a:rPr lang="ru-RU" sz="1200"/>
              <a:t>Техническое обслуживание и ремонты</a:t>
            </a:r>
            <a:endParaRPr/>
          </a:p>
          <a:p>
            <a:pPr marL="171450" indent="-171450">
              <a:buFont typeface="Wingdings"/>
              <a:buChar char="§"/>
              <a:defRPr/>
            </a:pPr>
            <a:r>
              <a:rPr lang="ru-RU" sz="1200"/>
              <a:t>Стоянка</a:t>
            </a:r>
            <a:endParaRPr/>
          </a:p>
          <a:p>
            <a:pPr marL="171450" indent="-171450" algn="l">
              <a:buFont typeface="Wingdings"/>
              <a:buChar char="§"/>
              <a:defRPr/>
            </a:pPr>
            <a:r>
              <a:rPr lang="ru-RU" sz="1200"/>
              <a:t>Транспортный налог</a:t>
            </a:r>
            <a:endParaRPr/>
          </a:p>
          <a:p>
            <a:pPr marL="171450" indent="-171450" algn="l">
              <a:buFont typeface="Wingdings"/>
              <a:buChar char="§"/>
              <a:defRPr/>
            </a:pPr>
            <a:r>
              <a:rPr lang="ru-RU" sz="1200"/>
              <a:t>Страховка</a:t>
            </a:r>
            <a:endParaRPr/>
          </a:p>
          <a:p>
            <a:pPr marL="171450" indent="-171450" algn="l">
              <a:buFont typeface="Wingdings"/>
              <a:buChar char="§"/>
              <a:defRPr/>
            </a:pPr>
            <a:r>
              <a:rPr lang="ru-RU" sz="1200"/>
              <a:t>Мойка</a:t>
            </a:r>
            <a:endParaRPr/>
          </a:p>
          <a:p>
            <a:pPr marL="171450" indent="-171450" algn="l">
              <a:buFont typeface="Wingdings"/>
              <a:buChar char="§"/>
              <a:defRPr/>
            </a:pPr>
            <a:r>
              <a:rPr lang="ru-RU" sz="1200"/>
              <a:t>Расходники (</a:t>
            </a:r>
            <a:r>
              <a:rPr lang="ru-RU" sz="1200"/>
              <a:t>стеклоомывающая жидкость</a:t>
            </a:r>
            <a:r>
              <a:rPr lang="ru-RU" sz="1200"/>
              <a:t>, шиномонтаж) </a:t>
            </a:r>
            <a:endParaRPr lang="en-US" sz="1200"/>
          </a:p>
          <a:p>
            <a:pPr marL="171450" indent="-171450" algn="l">
              <a:buFont typeface="Wingdings"/>
              <a:buChar char="§"/>
              <a:defRPr/>
            </a:pPr>
            <a:r>
              <a:rPr lang="ru-RU" sz="1200"/>
              <a:t>Штрафы</a:t>
            </a:r>
            <a:endParaRPr/>
          </a:p>
          <a:p>
            <a:pPr marL="171450" indent="-171450" algn="l">
              <a:buFont typeface="Wingdings"/>
              <a:buChar char="§"/>
              <a:defRPr/>
            </a:pPr>
            <a:r>
              <a:rPr lang="ru-RU" sz="1200"/>
              <a:t>Административно-управленческий персонал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>
            <a:graphicFrameLocks xmlns:a="http://schemas.openxmlformats.org/drawingml/2006/main"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p:oleObj name="oleObj" r:id="rId3" imgW="0" imgH="0" progId="TCLayout.ActiveDocument.1">
              <p:embed/>
              <p:pic>
                <p:nvPicPr>
                  <p:cNvPr id="1051" name=""/>
                  <p:cNvPicPr/>
                  <p:nvPr/>
                </p:nvPicPr>
                <p:blipFill>
                  <a:blip r:embed="rId2"/>
                  <a:stretch/>
                </p:blipFill>
                <p:spPr bwMode="auto">
                  <a:xfrm>
                    <a:off x="1587" y="1587"/>
                    <a:ext cx="1587" cy="1587"/>
                  </a:xfrm>
                  <a:prstGeom prst="rect">
                    <a:avLst/>
                  </a:prstGeom>
                </p:spPr>
              </p:pic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50863" y="388177"/>
            <a:ext cx="11090274" cy="430887"/>
          </a:xfrm>
        </p:spPr>
        <p:txBody>
          <a:bodyPr vert="horz"/>
          <a:lstStyle/>
          <a:p>
            <a:pPr>
              <a:defRPr/>
            </a:pPr>
            <a:r>
              <a:rPr lang="ru-RU"/>
              <a:t>Расчет экономики таксопарка</a:t>
            </a:r>
            <a:r>
              <a:rPr lang="en-US"/>
              <a:t> (</a:t>
            </a:r>
            <a:r>
              <a:rPr lang="ru-RU"/>
              <a:t>для </a:t>
            </a:r>
            <a:r>
              <a:rPr lang="en-US"/>
              <a:t>excel)</a:t>
            </a:r>
            <a:endParaRPr lang="ru-RU"/>
          </a:p>
        </p:txBody>
      </p:sp>
      <p:graphicFrame>
        <p:nvGraphicFramePr>
          <p:cNvPr id="85" name="Chart 3"/>
          <p:cNvGraphicFramePr>
            <a:graphicFrameLocks xmlns:a="http://schemas.openxmlformats.org/drawingml/2006/main"/>
          </p:cNvGraphicFramePr>
          <p:nvPr/>
        </p:nvGraphicFramePr>
        <p:xfrm>
          <a:off x="468313" y="2843213"/>
          <a:ext cx="5691187" cy="300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5" name="Прямоугольник 24"/>
          <p:cNvSpPr/>
          <p:nvPr/>
        </p:nvSpPr>
        <p:spPr bwMode="auto">
          <a:xfrm>
            <a:off x="564701" y="5956299"/>
            <a:ext cx="889933" cy="2127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defRPr/>
            </a:pPr>
            <a:fld id="{5CDB2446-C4C3-40DB-AE1D-0C17B33A04EB}" type="datetime'''''2''''''0''''''''''''''1''''''''5''''''''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8" name="Прямоугольник 27"/>
          <p:cNvSpPr/>
          <p:nvPr/>
        </p:nvSpPr>
        <p:spPr bwMode="auto">
          <a:xfrm>
            <a:off x="1485451" y="5956299"/>
            <a:ext cx="889933" cy="2127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defRPr/>
            </a:pPr>
            <a:fld id="{64277617-4311-44AA-858D-945ED9713EAD}" type="datetime'''''''''''''2''''0''''''''''''''''''''''''1''''''''''''6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7" name="Text Placeholder 5"/>
          <p:cNvSpPr>
            <a:spLocks noGrp="1"/>
          </p:cNvSpPr>
          <p:nvPr/>
        </p:nvSpPr>
        <p:spPr bwMode="gray">
          <a:xfrm>
            <a:off x="4290624" y="5651499"/>
            <a:ext cx="807262" cy="1651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35B71441-82BA-46FB-9CB8-CFF50BFCD4F9}" type="datetime'''''''''''1''''''''''''''''7'''''''''''">
              <a:rPr lang="ru-RU" sz="1200">
                <a:solidFill>
                  <a:schemeClr val="bg1"/>
                </a:solidFill>
                <a:ea typeface="+mj-ea"/>
                <a:cs typeface="+mj-cs"/>
              </a:rPr>
              <a:t/>
            </a:fld>
            <a:endParaRPr lang="ru-RU" sz="120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16" name="Text Placeholder 5"/>
          <p:cNvSpPr>
            <a:spLocks noGrp="1"/>
          </p:cNvSpPr>
          <p:nvPr/>
        </p:nvSpPr>
        <p:spPr bwMode="gray">
          <a:xfrm>
            <a:off x="1526786" y="5648324"/>
            <a:ext cx="807262" cy="1651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C62B166E-E489-41D8-92D5-5072C04721B8}" type="datetime'''''''''''''''''''''''''''''''1''''''''8'''''''">
              <a:rPr lang="ru-RU" sz="1200">
                <a:solidFill>
                  <a:schemeClr val="bg1"/>
                </a:solidFill>
                <a:ea typeface="+mj-ea"/>
                <a:cs typeface="+mj-cs"/>
              </a:rPr>
              <a:t/>
            </a:fld>
            <a:endParaRPr lang="ru-RU" sz="120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26" name="Прямоугольник 25"/>
          <p:cNvSpPr/>
          <p:nvPr/>
        </p:nvSpPr>
        <p:spPr bwMode="gray">
          <a:xfrm>
            <a:off x="2383183" y="3201987"/>
            <a:ext cx="940733" cy="19212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25400" tIns="0" rIns="25400" bIns="0" numCol="1" spcCol="0" rtlCol="0" anchor="b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FF9FB4AA-951A-4421-A9AD-2470AAB33D28}" type="datetime'''5''''''''''''''''8''''''''''''''''''''''5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3" name="Text Placeholder 5"/>
          <p:cNvSpPr>
            <a:spLocks noGrp="1"/>
          </p:cNvSpPr>
          <p:nvPr/>
        </p:nvSpPr>
        <p:spPr bwMode="gray">
          <a:xfrm>
            <a:off x="2449124" y="5649912"/>
            <a:ext cx="807262" cy="1651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54F4A08F-ED5B-4A62-BC7C-1EC5721C3558}" type="datetime'''1''8'''''''''''''''''''''''">
              <a:rPr lang="ru-RU" sz="1200">
                <a:solidFill>
                  <a:schemeClr val="bg1"/>
                </a:solidFill>
                <a:ea typeface="+mj-ea"/>
                <a:cs typeface="+mj-cs"/>
              </a:rPr>
              <a:t/>
            </a:fld>
            <a:endParaRPr lang="ru-RU" sz="120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36" name="Прямоугольник 35"/>
          <p:cNvSpPr/>
          <p:nvPr/>
        </p:nvSpPr>
        <p:spPr bwMode="auto">
          <a:xfrm>
            <a:off x="2407789" y="5956299"/>
            <a:ext cx="889933" cy="2127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defRPr/>
            </a:pPr>
            <a:fld id="{6FB2D93A-0D94-4114-9946-D67B232F13B1}" type="datetime'''2''''''''''''''''''''''''0''''1''7''''''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0" name="Text Placeholder 5"/>
          <p:cNvSpPr>
            <a:spLocks noGrp="1"/>
          </p:cNvSpPr>
          <p:nvPr/>
        </p:nvSpPr>
        <p:spPr bwMode="gray">
          <a:xfrm>
            <a:off x="3369874" y="5649912"/>
            <a:ext cx="807262" cy="1651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83D7F9E7-BF51-4434-AD7F-430F6F6BAE40}" type="datetime'''''''''''''''''''''''17'">
              <a:rPr lang="ru-RU" sz="1200">
                <a:solidFill>
                  <a:schemeClr val="bg1"/>
                </a:solidFill>
                <a:ea typeface="+mj-ea"/>
                <a:cs typeface="+mj-cs"/>
              </a:rPr>
              <a:t/>
            </a:fld>
            <a:endParaRPr lang="ru-RU" sz="120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32" name="Прямоугольник 31"/>
          <p:cNvSpPr/>
          <p:nvPr/>
        </p:nvSpPr>
        <p:spPr bwMode="auto">
          <a:xfrm>
            <a:off x="3328538" y="5956299"/>
            <a:ext cx="889933" cy="2127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defRPr/>
            </a:pPr>
            <a:fld id="{D83B17DF-12D9-4C5E-A4D5-9C264CE88AB6}" type="datetime'''''''''''''''2''0''''''''''''''18''''''''''''''''''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1" name="Прямоугольник 20"/>
          <p:cNvSpPr/>
          <p:nvPr/>
        </p:nvSpPr>
        <p:spPr bwMode="auto">
          <a:xfrm>
            <a:off x="4249288" y="5956299"/>
            <a:ext cx="889933" cy="2127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defRPr/>
            </a:pPr>
            <a:fld id="{0B563B26-0A8E-4AAD-81E3-D2EC2F3C1B8E}" type="datetime'2''''0''''''''''1''''''''''''''''''''9''''''''''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9" name="Text Placeholder 5"/>
          <p:cNvSpPr>
            <a:spLocks noGrp="1"/>
          </p:cNvSpPr>
          <p:nvPr/>
        </p:nvSpPr>
        <p:spPr bwMode="gray">
          <a:xfrm>
            <a:off x="5160624" y="3976687"/>
            <a:ext cx="908763" cy="330235"/>
          </a:xfrm>
          <a:prstGeom prst="rect">
            <a:avLst/>
          </a:prstGeom>
          <a:noFill/>
          <a:ln>
            <a:noFill/>
          </a:ln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1C93ADC0-72F1-40DD-81F4-65710D666F8A}" type="datetime'''''''''''''74'''''''''''''''''''''''''">
              <a:rPr lang="ru-RU" sz="1200">
                <a:latin typeface="+mn-lt"/>
                <a:ea typeface="+mj-ea"/>
                <a:cs typeface="+mj-cs"/>
              </a:rPr>
              <a:t/>
            </a:fld>
            <a:br>
              <a:rPr lang="ru-RU" sz="1200">
                <a:latin typeface="+mn-lt"/>
                <a:ea typeface="+mj-ea"/>
                <a:cs typeface="+mj-cs"/>
              </a:rPr>
            </a:br>
            <a:r>
              <a:rPr lang="ru-RU" sz="1200">
                <a:latin typeface="+mn-lt"/>
                <a:ea typeface="+mj-ea"/>
                <a:cs typeface="+mj-cs"/>
              </a:rPr>
              <a:t>(</a:t>
            </a:r>
            <a:fld id="{D2980EEA-B2AD-4755-AADE-84EF3BF83145}" type="datetime'1''''''''''''''''3''''''''''''''''''%'''''">
              <a:rPr lang="ru-RU" sz="1200">
                <a:latin typeface="+mn-lt"/>
                <a:ea typeface="+mj-ea"/>
                <a:cs typeface="+mj-cs"/>
              </a:rPr>
              <a:t/>
            </a:fld>
            <a:r>
              <a:rPr lang="ru-RU" sz="1200">
                <a:latin typeface="+mn-lt"/>
                <a:ea typeface="+mj-ea"/>
                <a:cs typeface="+mj-cs"/>
              </a:rPr>
              <a:t>)</a:t>
            </a:r>
            <a:endParaRPr lang="ru-RU" sz="1200">
              <a:latin typeface="+mn-lt"/>
              <a:ea typeface="+mj-ea"/>
              <a:cs typeface="+mj-cs"/>
            </a:endParaRPr>
          </a:p>
        </p:txBody>
      </p:sp>
      <p:sp>
        <p:nvSpPr>
          <p:cNvPr id="66" name="Text Placeholder 5"/>
          <p:cNvSpPr>
            <a:spLocks noGrp="1"/>
          </p:cNvSpPr>
          <p:nvPr/>
        </p:nvSpPr>
        <p:spPr bwMode="gray">
          <a:xfrm>
            <a:off x="5160624" y="5116512"/>
            <a:ext cx="908763" cy="330235"/>
          </a:xfrm>
          <a:prstGeom prst="rect">
            <a:avLst/>
          </a:prstGeom>
          <a:noFill/>
          <a:ln>
            <a:noFill/>
          </a:ln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10FF889D-3875-4069-9EA7-65838B7AAA0E}" type="datetime'''''''''''''''''''''''2''''''0''''''''''''''''''''''''''7'''''">
              <a:rPr lang="ru-RU" sz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fld>
            <a:br>
              <a:rPr lang="ru-RU" sz="120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ru-RU" sz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(</a:t>
            </a:r>
            <a:fld id="{3FF2CCB9-091E-46AD-BF2A-6D713A4BF466}" type="datetime'3''''''''''''''''''''''''''''6%'''''''''''''''''''''''''''''''">
              <a:rPr lang="ru-RU" sz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fld>
            <a:r>
              <a:rPr lang="ru-RU" sz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)</a:t>
            </a:r>
            <a:endParaRPr lang="ru-RU" sz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4" name="Text Placeholder 5"/>
          <p:cNvSpPr>
            <a:spLocks noGrp="1"/>
          </p:cNvSpPr>
          <p:nvPr/>
        </p:nvSpPr>
        <p:spPr bwMode="gray">
          <a:xfrm>
            <a:off x="5160624" y="5567362"/>
            <a:ext cx="908763" cy="3302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C36124D9-D663-48FE-B915-4BC43AD8975F}" type="datetime'''''''''''''''''''''''''''''''''''''''''''1''''''''7'''''">
              <a:rPr lang="ru-RU" sz="1200">
                <a:solidFill>
                  <a:schemeClr val="bg1"/>
                </a:solidFill>
                <a:ea typeface="+mj-ea"/>
                <a:cs typeface="+mj-cs"/>
              </a:rPr>
              <a:t/>
            </a:fld>
            <a:br>
              <a:rPr lang="ru-RU" sz="1200">
                <a:solidFill>
                  <a:schemeClr val="bg1"/>
                </a:solidFill>
                <a:latin typeface="+mn-lt"/>
                <a:ea typeface="+mj-ea"/>
                <a:cs typeface="+mj-cs"/>
              </a:rPr>
            </a:br>
            <a:r>
              <a:rPr lang="ru-RU" sz="1200">
                <a:solidFill>
                  <a:schemeClr val="bg1"/>
                </a:solidFill>
                <a:latin typeface="+mn-lt"/>
                <a:ea typeface="+mj-ea"/>
                <a:cs typeface="+mj-cs"/>
              </a:rPr>
              <a:t>(</a:t>
            </a:r>
            <a:fld id="{8BACADDB-CE86-4DA5-BBF3-2E16548C4515}" type="datetime'''''''''''''3''''''''''''''''''''''''''''%'''''''''''''">
              <a:rPr lang="ru-RU" sz="1200">
                <a:solidFill>
                  <a:schemeClr val="bg1"/>
                </a:solidFill>
                <a:ea typeface="+mj-ea"/>
                <a:cs typeface="+mj-cs"/>
              </a:rPr>
              <a:t/>
            </a:fld>
            <a:r>
              <a:rPr lang="ru-RU" sz="1200">
                <a:solidFill>
                  <a:schemeClr val="bg1"/>
                </a:solidFill>
                <a:latin typeface="+mn-lt"/>
                <a:ea typeface="+mj-ea"/>
                <a:cs typeface="+mj-cs"/>
              </a:rPr>
              <a:t>)</a:t>
            </a:r>
            <a:endParaRPr lang="ru-RU" sz="120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34" name="Прямоугольник 33"/>
          <p:cNvSpPr/>
          <p:nvPr/>
        </p:nvSpPr>
        <p:spPr bwMode="auto">
          <a:xfrm>
            <a:off x="5170038" y="5956299"/>
            <a:ext cx="889933" cy="2127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defRPr/>
            </a:pPr>
            <a:fld id="{5AFD1477-C4BF-4C8B-B90D-3E4B24301905}" type="datetime'2''''''''''''''0''''''''''''2''''''''''''''''''''0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0" name="Прямоугольник 39"/>
          <p:cNvSpPr/>
          <p:nvPr/>
        </p:nvSpPr>
        <p:spPr bwMode="gray">
          <a:xfrm>
            <a:off x="540095" y="2708274"/>
            <a:ext cx="940733" cy="19212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25400" tIns="0" rIns="25400" bIns="0" numCol="1" spcCol="0" rtlCol="0" anchor="b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8B7E91E5-DD99-43C9-9081-17525ADA6197}" type="datetime'''7''0''''''''''''''''''''''''''''''''''''''''8''''''''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7" name="Прямоугольник 46"/>
          <p:cNvSpPr/>
          <p:nvPr/>
        </p:nvSpPr>
        <p:spPr bwMode="gray">
          <a:xfrm>
            <a:off x="1460845" y="3133724"/>
            <a:ext cx="940733" cy="19212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25400" tIns="0" rIns="25400" bIns="0" numCol="1" spcCol="0" rtlCol="0" anchor="b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71647D17-8518-4B6B-8570-7582BE3530E0}" type="datetime'''''6''0''''''''''''''''''''''''2''''''''''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2" name="Text Placeholder 5"/>
          <p:cNvSpPr>
            <a:spLocks noGrp="1"/>
          </p:cNvSpPr>
          <p:nvPr/>
        </p:nvSpPr>
        <p:spPr bwMode="gray">
          <a:xfrm>
            <a:off x="5160623" y="3565524"/>
            <a:ext cx="908763" cy="330235"/>
          </a:xfrm>
          <a:prstGeom prst="rect">
            <a:avLst/>
          </a:prstGeom>
          <a:noFill/>
          <a:ln>
            <a:noFill/>
          </a:ln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2401AFFE-C379-4636-9709-AE26F854E58F}" type="datetime'''''''''''''''''13''1'''''''''''''''''''''''''">
              <a:rPr lang="ru-RU" sz="1200">
                <a:solidFill>
                  <a:schemeClr val="bg1"/>
                </a:solidFill>
                <a:ea typeface="+mj-ea"/>
                <a:cs typeface="+mj-cs"/>
              </a:rPr>
              <a:t/>
            </a:fld>
            <a:br>
              <a:rPr lang="ru-RU" sz="120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ru-RU" sz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(</a:t>
            </a:r>
            <a:fld id="{284C2B18-9261-4BD8-9888-08153E5FA281}" type="datetime'''2''''''''''''''''''''''''''''''''''''''3''''''''''''%'">
              <a:rPr lang="ru-RU" sz="1200">
                <a:solidFill>
                  <a:schemeClr val="bg1"/>
                </a:solidFill>
                <a:ea typeface="+mj-ea"/>
                <a:cs typeface="+mj-cs"/>
              </a:rPr>
              <a:t/>
            </a:fld>
            <a:r>
              <a:rPr lang="ru-RU" sz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)</a:t>
            </a:r>
            <a:endParaRPr lang="ru-RU" sz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9" name="Прямоугольник 48"/>
          <p:cNvSpPr/>
          <p:nvPr/>
        </p:nvSpPr>
        <p:spPr bwMode="gray">
          <a:xfrm>
            <a:off x="4224682" y="3338512"/>
            <a:ext cx="940733" cy="19212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25400" tIns="0" rIns="25400" bIns="0" numCol="1" spcCol="0" rtlCol="0" anchor="b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24DDF483-CE82-4F77-B4C3-CFC5616062BF}" type="datetime'''''''''5''''5''''''1''''''''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8" name="Прямоугольник 47"/>
          <p:cNvSpPr/>
          <p:nvPr/>
        </p:nvSpPr>
        <p:spPr bwMode="gray">
          <a:xfrm>
            <a:off x="3303932" y="3262312"/>
            <a:ext cx="940733" cy="19212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25400" tIns="0" rIns="25400" bIns="0" numCol="1" spcCol="0" rtlCol="0" anchor="b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FEA8D4DE-7CE6-4018-B6AB-1B3F239C3F76}" type="datetime'''''''''''''''''5''''''''7''''''''''''''''''''''0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0" name="Прямоугольник 49"/>
          <p:cNvSpPr/>
          <p:nvPr/>
        </p:nvSpPr>
        <p:spPr bwMode="gray">
          <a:xfrm>
            <a:off x="5145432" y="3251199"/>
            <a:ext cx="940733" cy="19212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25400" tIns="0" rIns="25400" bIns="0" numCol="1" spcCol="0" rtlCol="0" anchor="b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19325ABA-209D-4E78-B7C8-05A11FD2DC0A}" type="datetime'''''''''''''5''7''''''''''''''''3'''''''''''''''''''''''''">
              <a:rPr lang="ru-RU" sz="14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40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9" name="Text Placeholder 5"/>
          <p:cNvSpPr>
            <a:spLocks noGrp="1"/>
          </p:cNvSpPr>
          <p:nvPr/>
        </p:nvSpPr>
        <p:spPr bwMode="gray">
          <a:xfrm>
            <a:off x="5160623" y="4413249"/>
            <a:ext cx="908763" cy="330235"/>
          </a:xfrm>
          <a:prstGeom prst="rect">
            <a:avLst/>
          </a:prstGeom>
          <a:noFill/>
          <a:ln>
            <a:noFill/>
          </a:ln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0" indent="0" algn="l">
              <a:spcBef>
                <a:spcPts val="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1pPr>
            <a:lvl2pPr marL="216000" indent="-216000" algn="l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Lucida Grande Bold"/>
              <a:buChar char="▪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2pPr>
            <a:lvl3pPr marL="432000" indent="-216000" algn="l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30000"/>
              <a:buFont typeface="System Font Regular"/>
              <a:buChar char="–"/>
              <a:defRPr sz="1600" b="0" i="0">
                <a:solidFill>
                  <a:srgbClr val="000000"/>
                </a:solidFill>
                <a:latin typeface="Trebuchet MS"/>
                <a:ea typeface="Tahoma"/>
                <a:cs typeface="Tahoma"/>
              </a:defRPr>
            </a:lvl3pPr>
            <a:lvl4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SzPct val="130000"/>
              <a:buFont typeface="Lucida Grande"/>
              <a:buNone/>
              <a:defRPr sz="1600" b="0" i="0">
                <a:solidFill>
                  <a:schemeClr val="accent1"/>
                </a:solidFill>
                <a:latin typeface="Trebuchet MS"/>
                <a:ea typeface="Tahoma"/>
                <a:cs typeface="Tahoma"/>
              </a:defRPr>
            </a:lvl4pPr>
            <a:lvl5pPr marL="0" indent="0" algn="l">
              <a:spcBef>
                <a:spcPts val="300"/>
              </a:spcBef>
              <a:spcAft>
                <a:spcPts val="300"/>
              </a:spcAft>
              <a:buClr>
                <a:schemeClr val="hlink"/>
              </a:buClr>
              <a:buFont typeface="Arial"/>
              <a:buNone/>
              <a:defRPr sz="1600" b="0" i="0">
                <a:solidFill>
                  <a:schemeClr val="accent6"/>
                </a:solidFill>
                <a:latin typeface="Trebuchet MS"/>
                <a:ea typeface="Tahoma"/>
                <a:cs typeface="Tahoma"/>
              </a:defRPr>
            </a:lvl5pPr>
            <a:lvl6pPr marL="2723931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6pPr>
            <a:lvl7pPr marL="3219190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7pPr>
            <a:lvl8pPr marL="371444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8pPr>
            <a:lvl9pPr marL="4209709" indent="-24763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Char char="■"/>
              <a:defRPr sz="11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fld id="{E394E03D-DACA-4DC6-8307-3E55036B0567}" type="datetime'''''''''''''''''''''''''''''''''''1''4''''''3'''">
              <a:rPr lang="ru-RU" sz="1200">
                <a:solidFill>
                  <a:schemeClr val="bg1"/>
                </a:solidFill>
                <a:ea typeface="+mj-ea"/>
                <a:cs typeface="+mj-cs"/>
              </a:rPr>
              <a:t/>
            </a:fld>
            <a:br>
              <a:rPr lang="ru-RU" sz="120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ru-RU" sz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(</a:t>
            </a:r>
            <a:fld id="{0A24ED45-F54B-4E08-87FE-C55B1082F275}" type="datetime'''2''''''''''''''''5''''''''''''''''''''''''''%'''">
              <a:rPr lang="ru-RU" sz="1200">
                <a:solidFill>
                  <a:schemeClr val="bg1"/>
                </a:solidFill>
                <a:ea typeface="+mj-ea"/>
                <a:cs typeface="+mj-cs"/>
              </a:rPr>
              <a:t/>
            </a:fld>
            <a:r>
              <a:rPr lang="ru-RU" sz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)</a:t>
            </a:r>
            <a:endParaRPr lang="ru-RU" sz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" name="Прямоугольник 50"/>
          <p:cNvSpPr/>
          <p:nvPr/>
        </p:nvSpPr>
        <p:spPr bwMode="auto">
          <a:xfrm>
            <a:off x="720724" y="2119313"/>
            <a:ext cx="214313" cy="160338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" name="Прямоугольник 52"/>
          <p:cNvSpPr/>
          <p:nvPr/>
        </p:nvSpPr>
        <p:spPr bwMode="auto">
          <a:xfrm>
            <a:off x="2576513" y="2119313"/>
            <a:ext cx="214313" cy="160338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2" name="Прямоугольник 51"/>
          <p:cNvSpPr/>
          <p:nvPr/>
        </p:nvSpPr>
        <p:spPr bwMode="auto">
          <a:xfrm>
            <a:off x="720724" y="2352675"/>
            <a:ext cx="214313" cy="160338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4" name="Прямоугольник 53"/>
          <p:cNvSpPr/>
          <p:nvPr/>
        </p:nvSpPr>
        <p:spPr bwMode="auto">
          <a:xfrm>
            <a:off x="2576513" y="2352675"/>
            <a:ext cx="214313" cy="160338"/>
          </a:xfrm>
          <a:prstGeom prst="rect">
            <a:avLst/>
          </a:prstGeom>
          <a:solidFill>
            <a:srgbClr val="C0C0C0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 spc="0">
              <a:ln>
                <a:noFill/>
              </a:ln>
              <a:solidFill>
                <a:prstClr val="whit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5" name="Прямоугольник 54"/>
          <p:cNvSpPr/>
          <p:nvPr/>
        </p:nvSpPr>
        <p:spPr bwMode="auto">
          <a:xfrm>
            <a:off x="4598988" y="2119313"/>
            <a:ext cx="214313" cy="160338"/>
          </a:xfrm>
          <a:prstGeom prst="rect">
            <a:avLst/>
          </a:prstGeom>
          <a:solidFill>
            <a:srgbClr val="808080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 spc="0">
              <a:ln>
                <a:noFill/>
              </a:ln>
              <a:solidFill>
                <a:prstClr val="whit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6" name="Прямоугольник 55"/>
          <p:cNvSpPr/>
          <p:nvPr/>
        </p:nvSpPr>
        <p:spPr bwMode="auto">
          <a:xfrm>
            <a:off x="985837" y="2114550"/>
            <a:ext cx="762813" cy="182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fld id="{73CB00D8-3DB3-41F4-B193-8EC605D9798D}" type="datetime'''''Д''оход'''''''''' т''''''''''''а''''ксоп''''''''''а''рка'">
              <a:rPr lang="ru-RU" sz="1200">
                <a:solidFill>
                  <a:srgbClr val="000000"/>
                </a:solidFill>
                <a:ea typeface="+mj-ea"/>
                <a:cs typeface="+mj-cs"/>
              </a:rPr>
              <a:t/>
            </a:fld>
            <a:endParaRPr lang="ru-RU" sz="12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7" name="Прямоугольник 56"/>
          <p:cNvSpPr/>
          <p:nvPr/>
        </p:nvSpPr>
        <p:spPr bwMode="auto">
          <a:xfrm>
            <a:off x="2841624" y="2347912"/>
            <a:ext cx="762813" cy="182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fld id="{6F834F5B-E5A6-448A-AE6E-BEC27D1D9384}" type="datetime'Р''''асх''о''''''д''''''''''''''ы н''а'' ''б''''''ез''и''н'">
              <a:rPr lang="ru-RU" sz="12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2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0" name="Прямоугольник 59"/>
          <p:cNvSpPr/>
          <p:nvPr/>
        </p:nvSpPr>
        <p:spPr bwMode="auto">
          <a:xfrm>
            <a:off x="2841624" y="2114550"/>
            <a:ext cx="762813" cy="182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fld id="{A98B61D4-7898-4129-86A0-190989E68CFB}" type="datetime'О''''тчисл''''''''''ения а''''г''р''е''га''т''''''''''о''''ру'">
              <a:rPr lang="ru-RU" sz="12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2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9" name="Прямоугольник 58"/>
          <p:cNvSpPr/>
          <p:nvPr/>
        </p:nvSpPr>
        <p:spPr bwMode="auto">
          <a:xfrm>
            <a:off x="985837" y="2347912"/>
            <a:ext cx="819317" cy="182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fld id="{FB084121-CFE1-455E-A9E0-E5F234FAF869}" type="datetime'А''''р''е''''''''''''''н''''да ав''то''''мо''б''ил''я'''' '">
              <a:rPr lang="ru-RU" sz="12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r>
              <a:rPr lang="ru-RU" sz="1200" baseline="300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1</a:t>
            </a:r>
            <a:endParaRPr lang="ru-RU" sz="1200" b="0" i="0" strike="noStrike" spc="0" baseline="3000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8" name="Прямоугольник 57"/>
          <p:cNvSpPr/>
          <p:nvPr/>
        </p:nvSpPr>
        <p:spPr bwMode="auto">
          <a:xfrm>
            <a:off x="4864099" y="2114550"/>
            <a:ext cx="762813" cy="182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fld id="{CDB3EA8B-C7BE-47AE-9094-4E68E67C4714}" type="datetime'''''''''''До''''х''од в''''''''о''д''''''и''''т''''еля'''''''">
              <a:rPr lang="ru-RU" sz="12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/>
            </a:fld>
            <a:endParaRPr lang="ru-RU" sz="1200" b="0" i="0" strike="noStrike" spc="0">
              <a:ln>
                <a:noFill/>
              </a:ln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8" name="TextBox 77"/>
          <p:cNvSpPr txBox="1"/>
          <p:nvPr/>
        </p:nvSpPr>
        <p:spPr bwMode="auto">
          <a:xfrm>
            <a:off x="550863" y="1385947"/>
            <a:ext cx="5421348" cy="5486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ru-RU"/>
            </a:defPPr>
            <a:lvl1pPr defTabSz="914298">
              <a:spcBef>
                <a:spcPts val="0"/>
              </a:spcBef>
              <a:spcAft>
                <a:spcPts val="0"/>
              </a:spcAft>
              <a:defRPr b="1">
                <a:solidFill>
                  <a:schemeClr val="accent1"/>
                </a:solidFill>
              </a:defRPr>
            </a:lvl1pPr>
          </a:lstStyle>
          <a:p>
            <a:pPr algn="ctr">
              <a:defRPr/>
            </a:pPr>
            <a:r>
              <a:rPr lang="ru-RU"/>
              <a:t>Экономика сегмента комфорт при арендной схеме, руб.</a:t>
            </a:r>
            <a:endParaRPr/>
          </a:p>
        </p:txBody>
      </p:sp>
      <p:sp>
        <p:nvSpPr>
          <p:cNvPr id="155" name="Нижний колонтитул 2"/>
          <p:cNvSpPr txBox="1"/>
          <p:nvPr/>
        </p:nvSpPr>
        <p:spPr bwMode="auto">
          <a:xfrm>
            <a:off x="550863" y="6429375"/>
            <a:ext cx="942975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b="1" i="1">
                <a:solidFill>
                  <a:prstClr val="black">
                    <a:tint val="75000"/>
                  </a:prstClr>
                </a:solidFill>
                <a:latin typeface="+mj-lt"/>
              </a:rPr>
              <a:t>1</a:t>
            </a:r>
            <a:r>
              <a:rPr lang="ru-RU" sz="1000" b="1" i="1">
                <a:solidFill>
                  <a:prstClr val="black">
                    <a:tint val="75000"/>
                  </a:prstClr>
                </a:solidFill>
                <a:latin typeface="+mj-lt"/>
              </a:rPr>
              <a:t> </a:t>
            </a: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– арендный доход получает таксопарк</a:t>
            </a:r>
            <a:endParaRPr lang="ru-RU" sz="1000" b="1" i="1">
              <a:solidFill>
                <a:prstClr val="black">
                  <a:tint val="75000"/>
                </a:prstClr>
              </a:solidFill>
              <a:latin typeface="+mj-lt"/>
            </a:endParaRPr>
          </a:p>
          <a:p>
            <a:pPr>
              <a:defRPr/>
            </a:pP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Источник</a:t>
            </a:r>
            <a:r>
              <a:rPr lang="en-US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: </a:t>
            </a:r>
            <a:r>
              <a:rPr lang="ru-RU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аналитика </a:t>
            </a:r>
            <a:r>
              <a:rPr lang="en-US" sz="1000" i="1">
                <a:solidFill>
                  <a:prstClr val="black">
                    <a:tint val="75000"/>
                  </a:prstClr>
                </a:solidFill>
                <a:latin typeface="+mj-lt"/>
              </a:rPr>
              <a:t>SBS Consulting</a:t>
            </a:r>
            <a:endParaRPr lang="ru-RU" sz="1000" i="1">
              <a:solidFill>
                <a:prstClr val="black">
                  <a:tint val="75000"/>
                </a:prstClr>
              </a:solidFill>
              <a:latin typeface="+mj-lt"/>
            </a:endParaRPr>
          </a:p>
        </p:txBody>
      </p:sp>
      <p:sp>
        <p:nvSpPr>
          <p:cNvPr id="42" name="TextBox 41"/>
          <p:cNvSpPr txBox="1"/>
          <p:nvPr/>
        </p:nvSpPr>
        <p:spPr bwMode="auto">
          <a:xfrm>
            <a:off x="6226175" y="1385947"/>
            <a:ext cx="5421348" cy="5486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ru-RU"/>
            </a:defPPr>
            <a:lvl1pPr defTabSz="914298">
              <a:spcBef>
                <a:spcPts val="0"/>
              </a:spcBef>
              <a:spcAft>
                <a:spcPts val="0"/>
              </a:spcAft>
              <a:defRPr b="1">
                <a:solidFill>
                  <a:schemeClr val="accent1"/>
                </a:solidFill>
              </a:defRPr>
            </a:lvl1pPr>
          </a:lstStyle>
          <a:p>
            <a:pPr algn="ctr">
              <a:defRPr/>
            </a:pPr>
            <a:r>
              <a:rPr lang="ru-RU"/>
              <a:t>Данные по выручке и издержкам для расчета бизнес кейса</a:t>
            </a:r>
            <a:endParaRPr/>
          </a:p>
        </p:txBody>
      </p:sp>
      <p:graphicFrame>
        <p:nvGraphicFramePr>
          <p:cNvPr id="81" name="Объект 5"/>
          <p:cNvGraphicFramePr>
            <a:graphicFrameLocks xmlns:a="http://schemas.openxmlformats.org/drawingml/2006/main"/>
          </p:cNvGraphicFramePr>
          <p:nvPr/>
        </p:nvGraphicFramePr>
        <p:xfrm>
          <a:off x="6673850" y="2124070"/>
          <a:ext cx="4967288" cy="1406532"/>
        </p:xfrm>
        <a:graphic>
          <a:graphicData uri="http://schemas.openxmlformats.org/drawingml/2006/table">
            <a:tbl>
              <a:tblPr firstRow="1" firstCol="0" lastRow="0" lastCol="0" bandRow="1" bandCol="0"/>
              <a:tblGrid>
                <a:gridCol w="2624894"/>
                <a:gridCol w="1533378"/>
                <a:gridCol w="809015"/>
              </a:tblGrid>
              <a:tr h="234422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 i="0">
                          <a:solidFill>
                            <a:schemeClr val="accent1"/>
                          </a:solidFill>
                          <a:latin typeface="+mj-lt"/>
                          <a:cs typeface="Arial"/>
                        </a:rPr>
                        <a:t>Компонент выручки</a:t>
                      </a:r>
                      <a:endParaRPr/>
                    </a:p>
                  </a:txBody>
                  <a:tcPr marL="90000" marR="108749" marT="0" marB="0" anchor="ctr">
                    <a:lnL w="6350" algn="ctr">
                      <a:noFill/>
                    </a:lnL>
                    <a:lnR w="28575" algn="ctr">
                      <a:noFill/>
                    </a:lnR>
                    <a:lnT w="19050" algn="ctr">
                      <a:noFill/>
                    </a:lnT>
                    <a:lnB w="19050" algn="ctr">
                      <a:solidFill>
                        <a:schemeClr val="accent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1" i="0">
                          <a:solidFill>
                            <a:schemeClr val="accent1"/>
                          </a:solidFill>
                          <a:latin typeface="+mj-lt"/>
                          <a:cs typeface="Arial"/>
                        </a:rPr>
                        <a:t>Размерность</a:t>
                      </a:r>
                      <a:endParaRPr/>
                    </a:p>
                  </a:txBody>
                  <a:tcPr marL="108749" marR="108749" marT="0" marB="0" anchor="ctr">
                    <a:lnL w="28575" algn="ctr">
                      <a:noFill/>
                    </a:lnL>
                    <a:lnR w="28575" algn="ctr">
                      <a:noFill/>
                    </a:lnR>
                    <a:lnT w="19050" algn="ctr">
                      <a:noFill/>
                    </a:lnT>
                    <a:lnB w="19050" algn="ctr">
                      <a:solidFill>
                        <a:schemeClr val="accent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1" i="0">
                          <a:solidFill>
                            <a:schemeClr val="accent1"/>
                          </a:solidFill>
                          <a:latin typeface="+mj-lt"/>
                          <a:cs typeface="Arial"/>
                        </a:rPr>
                        <a:t>Знач.</a:t>
                      </a:r>
                      <a:endParaRPr/>
                    </a:p>
                  </a:txBody>
                  <a:tcPr marL="108749" marR="108749" marT="0" marB="0" anchor="ctr">
                    <a:lnL w="28575" algn="ctr">
                      <a:noFill/>
                    </a:lnL>
                    <a:lnR w="28575" algn="ctr">
                      <a:noFill/>
                    </a:lnR>
                    <a:lnT w="19050" algn="ctr">
                      <a:noFill/>
                    </a:lnT>
                    <a:lnB w="19050" algn="ctr">
                      <a:solidFill>
                        <a:schemeClr val="accent1"/>
                      </a:solidFill>
                    </a:lnB>
                    <a:noFill/>
                  </a:tcPr>
                </a:tc>
              </a:tr>
              <a:tr h="234422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Количество км за день</a:t>
                      </a:r>
                      <a:endParaRPr/>
                    </a:p>
                  </a:txBody>
                  <a:tcPr marL="85725" marR="0" marT="0" marB="0" anchor="b">
                    <a:lnL w="6350" algn="ctr">
                      <a:noFill/>
                    </a:lnL>
                    <a:lnR w="28575" algn="ctr">
                      <a:noFill/>
                    </a:lnR>
                    <a:lnT w="19050" algn="ctr">
                      <a:solidFill>
                        <a:schemeClr val="accent1"/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км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19050" algn="ctr">
                      <a:solidFill>
                        <a:schemeClr val="accent1"/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480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19050" algn="ctr">
                      <a:solidFill>
                        <a:schemeClr val="accent1"/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</a:tr>
              <a:tr h="234422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Длинна одной поездки</a:t>
                      </a:r>
                      <a:endParaRPr/>
                    </a:p>
                  </a:txBody>
                  <a:tcPr marL="85725" marR="0" marT="0" marB="0" anchor="b">
                    <a:lnL w="6350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км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20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</a:tr>
              <a:tr h="234422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Утилизация автомобиля</a:t>
                      </a:r>
                      <a:endParaRPr/>
                    </a:p>
                  </a:txBody>
                  <a:tcPr marL="85725" marR="0" marT="0" marB="0" anchor="b">
                    <a:lnL w="6350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%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75%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</a:tr>
              <a:tr h="234422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# рабочих дней в году</a:t>
                      </a:r>
                      <a:endParaRPr/>
                    </a:p>
                  </a:txBody>
                  <a:tcPr marL="85725" marR="0" marT="0" marB="0" anchor="b">
                    <a:lnL w="6350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#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340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</a:tr>
              <a:tr h="234422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# машин</a:t>
                      </a:r>
                      <a:endParaRPr/>
                    </a:p>
                  </a:txBody>
                  <a:tcPr marL="85725" marR="0" marT="0" marB="0" anchor="b">
                    <a:lnL w="6350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#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1000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2" name="Объект 5"/>
          <p:cNvGraphicFramePr>
            <a:graphicFrameLocks xmlns:a="http://schemas.openxmlformats.org/drawingml/2006/main"/>
          </p:cNvGraphicFramePr>
          <p:nvPr/>
        </p:nvGraphicFramePr>
        <p:xfrm>
          <a:off x="6673850" y="3665534"/>
          <a:ext cx="4967288" cy="1640954"/>
        </p:xfrm>
        <a:graphic>
          <a:graphicData uri="http://schemas.openxmlformats.org/drawingml/2006/table">
            <a:tbl>
              <a:tblPr firstRow="1" firstCol="0" lastRow="0" lastCol="0" bandRow="1" bandCol="0"/>
              <a:tblGrid>
                <a:gridCol w="2624894"/>
                <a:gridCol w="1533378"/>
                <a:gridCol w="809015"/>
              </a:tblGrid>
              <a:tr h="234422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1" i="0">
                          <a:solidFill>
                            <a:schemeClr val="accent1"/>
                          </a:solidFill>
                          <a:latin typeface="+mj-lt"/>
                          <a:cs typeface="Arial"/>
                        </a:rPr>
                        <a:t>Компонент издержек</a:t>
                      </a:r>
                      <a:endParaRPr/>
                    </a:p>
                  </a:txBody>
                  <a:tcPr marL="90000" marR="108749" marT="0" marB="0" anchor="ctr">
                    <a:lnL w="6350" algn="ctr">
                      <a:noFill/>
                    </a:lnL>
                    <a:lnR w="28575" algn="ctr">
                      <a:noFill/>
                    </a:lnR>
                    <a:lnT w="19050" algn="ctr">
                      <a:noFill/>
                    </a:lnT>
                    <a:lnB w="19050" algn="ctr">
                      <a:solidFill>
                        <a:schemeClr val="accent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1" i="0">
                          <a:solidFill>
                            <a:schemeClr val="accent1"/>
                          </a:solidFill>
                          <a:latin typeface="+mj-lt"/>
                          <a:cs typeface="Arial"/>
                        </a:rPr>
                        <a:t>Размерность</a:t>
                      </a:r>
                      <a:endParaRPr/>
                    </a:p>
                  </a:txBody>
                  <a:tcPr marL="108749" marR="108749" marT="0" marB="0" anchor="ctr">
                    <a:lnL w="28575" algn="ctr">
                      <a:noFill/>
                    </a:lnL>
                    <a:lnR w="28575" algn="ctr">
                      <a:noFill/>
                    </a:lnR>
                    <a:lnT w="19050" algn="ctr">
                      <a:noFill/>
                    </a:lnT>
                    <a:lnB w="19050" algn="ctr">
                      <a:solidFill>
                        <a:schemeClr val="accent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1" i="0">
                          <a:solidFill>
                            <a:schemeClr val="accent1"/>
                          </a:solidFill>
                          <a:latin typeface="+mj-lt"/>
                          <a:cs typeface="Arial"/>
                        </a:rPr>
                        <a:t>Знач.</a:t>
                      </a:r>
                      <a:endParaRPr/>
                    </a:p>
                  </a:txBody>
                  <a:tcPr marL="108749" marR="108749" marT="0" marB="0" anchor="ctr">
                    <a:lnL w="28575" algn="ctr">
                      <a:noFill/>
                    </a:lnL>
                    <a:lnR w="28575" algn="ctr">
                      <a:noFill/>
                    </a:lnR>
                    <a:lnT w="19050" algn="ctr">
                      <a:noFill/>
                    </a:lnT>
                    <a:lnB w="19050" algn="ctr">
                      <a:solidFill>
                        <a:schemeClr val="accent1"/>
                      </a:solidFill>
                    </a:lnB>
                    <a:noFill/>
                  </a:tcPr>
                </a:tc>
              </a:tr>
              <a:tr h="234422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Размер лизингового платежа</a:t>
                      </a:r>
                      <a:endParaRPr/>
                    </a:p>
                  </a:txBody>
                  <a:tcPr marL="85725" marR="0" marT="0" marB="0" anchor="b">
                    <a:lnL w="6350" algn="ctr">
                      <a:noFill/>
                    </a:lnL>
                    <a:lnR w="28575" algn="ctr">
                      <a:noFill/>
                    </a:lnR>
                    <a:lnT w="19050" algn="ctr">
                      <a:solidFill>
                        <a:schemeClr val="accent1"/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тыс. руб./год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19050" algn="ctr">
                      <a:solidFill>
                        <a:schemeClr val="accent1"/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400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19050" algn="ctr">
                      <a:solidFill>
                        <a:schemeClr val="accent1"/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</a:tr>
              <a:tr h="234422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Стоимость тех. </a:t>
                      </a: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обслуж</a:t>
                      </a: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и ремонтов</a:t>
                      </a:r>
                      <a:endParaRPr/>
                    </a:p>
                  </a:txBody>
                  <a:tcPr marL="85725" marR="0" marT="0" marB="0" anchor="b">
                    <a:lnL w="6350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руб./км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1,30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</a:tr>
              <a:tr h="234422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Транспортный налог</a:t>
                      </a:r>
                      <a:endParaRPr/>
                    </a:p>
                  </a:txBody>
                  <a:tcPr marL="85725" marR="0" marT="0" marB="0" anchor="b">
                    <a:lnL w="6350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тыс. руб./год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20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</a:tr>
              <a:tr h="234422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Необходимая частота мойки</a:t>
                      </a:r>
                      <a:endParaRPr/>
                    </a:p>
                  </a:txBody>
                  <a:tcPr marL="85725" marR="0" marT="0" marB="0" anchor="b">
                    <a:lnL w="6350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Км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200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</a:tr>
              <a:tr h="234422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Стоимость одной мойки</a:t>
                      </a:r>
                      <a:endParaRPr/>
                    </a:p>
                  </a:txBody>
                  <a:tcPr marL="85725" marR="0" marT="0" marB="0" anchor="b">
                    <a:lnL w="6350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руб.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250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9525" algn="ctr">
                      <a:solidFill>
                        <a:schemeClr val="bg1">
                          <a:lumMod val="85000"/>
                        </a:schemeClr>
                      </a:solidFill>
                    </a:lnB>
                  </a:tcPr>
                </a:tc>
              </a:tr>
              <a:tr h="234422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Прочие расходы</a:t>
                      </a:r>
                      <a:endParaRPr/>
                    </a:p>
                  </a:txBody>
                  <a:tcPr marL="85725" marR="0" marT="0" marB="0" anchor="b">
                    <a:lnL w="6350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90522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тыс. руб./год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300</a:t>
                      </a:r>
                      <a:endParaRPr/>
                    </a:p>
                  </a:txBody>
                  <a:tcPr marL="0" marR="0" marT="0" marB="0" anchor="b">
                    <a:lnL w="28575" algn="ctr">
                      <a:noFill/>
                    </a:lnL>
                    <a:lnR w="28575" algn="ctr">
                      <a:noFill/>
                    </a:lnR>
                    <a:lnT w="952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шаблон">
  <a:themeElements>
    <a:clrScheme name="SBS">
      <a:dk1>
        <a:srgbClr val="000000"/>
      </a:dk1>
      <a:lt1>
        <a:srgbClr val="FFFFFF"/>
      </a:lt1>
      <a:dk2>
        <a:srgbClr val="000000"/>
      </a:dk2>
      <a:lt2>
        <a:srgbClr val="F1F2F1"/>
      </a:lt2>
      <a:accent1>
        <a:srgbClr val="18347B"/>
      </a:accent1>
      <a:accent2>
        <a:srgbClr val="6699FF"/>
      </a:accent2>
      <a:accent3>
        <a:srgbClr val="A7AFC9"/>
      </a:accent3>
      <a:accent4>
        <a:srgbClr val="057CC1"/>
      </a:accent4>
      <a:accent5>
        <a:srgbClr val="CFD1CF"/>
      </a:accent5>
      <a:accent6>
        <a:srgbClr val="FE8F00"/>
      </a:accent6>
      <a:hlink>
        <a:srgbClr val="A6AEC9"/>
      </a:hlink>
      <a:folHlink>
        <a:srgbClr val="6598FE"/>
      </a:folHlink>
    </a:clrScheme>
    <a:fontScheme name="Trebuchet MS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prstGeom prst="rect">
          <a:avLst/>
        </a:prstGeom>
        <a:ln w="12700" cmpd="sng">
          <a:solidFill>
            <a:schemeClr val="bg1">
              <a:lumMod val="85000"/>
            </a:schemeClr>
          </a:solidFill>
          <a:prstDash val="solid"/>
          <a:headEnd type="none" w="lg" len="med"/>
          <a:tailEnd type="none" w="lg" len="med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prstGeom prst="rect">
          <a:avLst/>
        </a:prstGeom>
        <a:noFill/>
      </a:spPr>
      <a:bodyPr/>
      <a:lstStyle/>
    </a:txDef>
  </a:objectDefaults>
  <a:extraClrSchemeLst>
    <a:extraClrScheme>
      <a:clrScheme name="шаблон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DDDDD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66"/>
        </a:accent1>
        <a:accent2>
          <a:srgbClr val="CCFF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B9E7B9"/>
        </a:accent6>
        <a:hlink>
          <a:srgbClr val="00CC99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CCFFFF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B9E7E7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CC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B9B9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33FF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DADFF"/>
        </a:accent5>
        <a:accent6>
          <a:srgbClr val="5C8AE7"/>
        </a:accent6>
        <a:hlink>
          <a:srgbClr val="33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R7-Office/7.4.0.112</Application>
  <DocSecurity>0</DocSecurity>
  <PresentationFormat>Широкоэкранный</PresentationFormat>
  <Paragraphs>0</Paragraphs>
  <Slides>10</Slides>
  <Notes>10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 кейса и дополнительная информация</dc:title>
  <dc:subject/>
  <dc:creator>Фёдор Григорьев</dc:creator>
  <cp:keywords/>
  <dc:description/>
  <dc:identifier/>
  <dc:language/>
  <cp:lastModifiedBy>Ирина Суслова</cp:lastModifiedBy>
  <cp:revision>119</cp:revision>
  <dcterms:created xsi:type="dcterms:W3CDTF">2021-03-30T09:55:39Z</dcterms:created>
  <dcterms:modified xsi:type="dcterms:W3CDTF">2024-01-15T13:33:01Z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0x0101002A017A25F7E53A4089203BA5DE63DE9E</vt:lpwstr>
  </property>
</Properties>
</file>