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customXml/itemProps3.xml" ContentType="application/vnd.openxmlformats-officedocument.customXmlProperties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customXml/itemProps1.xml" ContentType="application/vnd.openxmlformats-officedocument.customXmlProperties+xml"/>
  <Override PartName="/ppt/slideLayouts/slideLayout13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Objects="1">
      <p:cViewPr varScale="1">
        <p:scale>
          <a:sx n="68" d="100"/>
          <a:sy n="68" d="100"/>
        </p:scale>
        <p:origin x="516" y="60"/>
      </p:cViewPr>
      <p:guideLst>
        <p:guide pos="2523" orient="horz"/>
        <p:guide pos="7469"/>
        <p:guide pos="4815"/>
        <p:guide pos="777" orient="horz"/>
        <p:guide pos="3840"/>
      </p:guideLst>
    </p:cSldViewPr>
  </p:slideViewPr>
  <p:gridSpacing cx="36004" cy="3600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2.bin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1.bin"/><Relationship Id="rId3" Type="http://schemas.openxmlformats.org/officeDocument/2006/relationships/image" Target="../media/image5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2.bin"/><Relationship Id="rId3" Type="http://schemas.openxmlformats.org/officeDocument/2006/relationships/image" Target="../media/image5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3.bin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4.bin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5.bin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6.bin"/><Relationship Id="rId3" Type="http://schemas.openxmlformats.org/officeDocument/2006/relationships/image" Target="../media/image18.jp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3.bin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4.bin"/><Relationship Id="rId3" Type="http://schemas.openxmlformats.org/officeDocument/2006/relationships/image" Target="../media/image5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5.bin"/><Relationship Id="rId3" Type="http://schemas.openxmlformats.org/officeDocument/2006/relationships/image" Target="../media/image5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6.bin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7.bin"/><Relationship Id="rId3" Type="http://schemas.openxmlformats.org/officeDocument/2006/relationships/image" Target="../media/image5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8.bin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9.bin"/><Relationship Id="rId3" Type="http://schemas.openxmlformats.org/officeDocument/2006/relationships/image" Target="../media/image5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ver">
    <p:bg>
      <p:bgPr shadeToTitle="0">
        <a:gradFill>
          <a:gsLst>
            <a:gs pos="10000">
              <a:schemeClr val="accent1">
                <a:lumMod val="85000"/>
              </a:schemeClr>
            </a:gs>
            <a:gs pos="100000">
              <a:schemeClr val="accent4">
                <a:lumMod val="90000"/>
              </a:schemeClr>
            </a:gs>
          </a:gsLst>
          <a:lin ang="36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0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pSp>
        <p:nvGrpSpPr>
          <p:cNvPr id="126" name="Graphic 122"/>
          <p:cNvGrpSpPr/>
          <p:nvPr userDrawn="1"/>
        </p:nvGrpSpPr>
        <p:grpSpPr bwMode="auto">
          <a:xfrm>
            <a:off x="1563465" y="944855"/>
            <a:ext cx="291284" cy="296931"/>
            <a:chOff x="7812275" y="2926746"/>
            <a:chExt cx="3880361" cy="3955593"/>
          </a:xfrm>
          <a:solidFill>
            <a:schemeClr val="bg1">
              <a:alpha val="63999"/>
            </a:schemeClr>
          </a:solidFill>
        </p:grpSpPr>
        <p:sp>
          <p:nvSpPr>
            <p:cNvPr id="127" name="Freeform 126"/>
            <p:cNvSpPr/>
            <p:nvPr/>
          </p:nvSpPr>
          <p:spPr bwMode="auto">
            <a:xfrm>
              <a:off x="7812275" y="2926746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9179801" y="2926746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0547327" y="2926746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812275" y="4330895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9179801" y="4330895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0547327" y="4330895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812275" y="5735044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9179801" y="5735044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10547327" y="5735044"/>
              <a:ext cx="1145309" cy="1147295"/>
            </a:xfrm>
            <a:custGeom>
              <a:avLst/>
              <a:gdLst>
                <a:gd name="connsiteX0" fmla="*/ 0 w 1145305"/>
                <a:gd name="connsiteY0" fmla="*/ 0 h 1147292"/>
                <a:gd name="connsiteX1" fmla="*/ 1145305 w 1145305"/>
                <a:gd name="connsiteY1" fmla="*/ 0 h 1147292"/>
                <a:gd name="connsiteX2" fmla="*/ 1145305 w 1145305"/>
                <a:gd name="connsiteY2" fmla="*/ 1147293 h 1147292"/>
                <a:gd name="connsiteX3" fmla="*/ 0 w 1145305"/>
                <a:gd name="connsiteY3" fmla="*/ 1147293 h 1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5" h="1147292" fill="norm" stroke="1" extrusionOk="0">
                  <a:moveTo>
                    <a:pt x="0" y="0"/>
                  </a:moveTo>
                  <a:lnTo>
                    <a:pt x="1145305" y="0"/>
                  </a:lnTo>
                  <a:lnTo>
                    <a:pt x="1145305" y="1147293"/>
                  </a:lnTo>
                  <a:lnTo>
                    <a:pt x="0" y="1147293"/>
                  </a:ln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7" name="Freeform 136"/>
          <p:cNvSpPr/>
          <p:nvPr/>
        </p:nvSpPr>
        <p:spPr bwMode="auto">
          <a:xfrm>
            <a:off x="1292712" y="1036634"/>
            <a:ext cx="99576" cy="99747"/>
          </a:xfrm>
          <a:custGeom>
            <a:avLst/>
            <a:gdLst>
              <a:gd name="connsiteX0" fmla="*/ 0 w 1326503"/>
              <a:gd name="connsiteY0" fmla="*/ 0 h 1328804"/>
              <a:gd name="connsiteX1" fmla="*/ 1326503 w 1326503"/>
              <a:gd name="connsiteY1" fmla="*/ 0 h 1328804"/>
              <a:gd name="connsiteX2" fmla="*/ 1326503 w 1326503"/>
              <a:gd name="connsiteY2" fmla="*/ 1328805 h 1328804"/>
              <a:gd name="connsiteX3" fmla="*/ 0 w 1326503"/>
              <a:gd name="connsiteY3" fmla="*/ 1328805 h 13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503" h="1328804" fill="norm" stroke="1" extrusionOk="0">
                <a:moveTo>
                  <a:pt x="0" y="0"/>
                </a:moveTo>
                <a:lnTo>
                  <a:pt x="1326503" y="0"/>
                </a:lnTo>
                <a:lnTo>
                  <a:pt x="1326503" y="1328805"/>
                </a:lnTo>
                <a:lnTo>
                  <a:pt x="0" y="1328805"/>
                </a:lnTo>
                <a:close/>
              </a:path>
            </a:pathLst>
          </a:custGeom>
          <a:solidFill>
            <a:srgbClr val="AAB4CA"/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138" name="Freeform 137"/>
          <p:cNvSpPr/>
          <p:nvPr/>
        </p:nvSpPr>
        <p:spPr bwMode="auto">
          <a:xfrm>
            <a:off x="1397420" y="1136383"/>
            <a:ext cx="99576" cy="99747"/>
          </a:xfrm>
          <a:custGeom>
            <a:avLst/>
            <a:gdLst>
              <a:gd name="connsiteX0" fmla="*/ 0 w 1326503"/>
              <a:gd name="connsiteY0" fmla="*/ 0 h 1328804"/>
              <a:gd name="connsiteX1" fmla="*/ 1326503 w 1326503"/>
              <a:gd name="connsiteY1" fmla="*/ 0 h 1328804"/>
              <a:gd name="connsiteX2" fmla="*/ 1326503 w 1326503"/>
              <a:gd name="connsiteY2" fmla="*/ 1328805 h 1328804"/>
              <a:gd name="connsiteX3" fmla="*/ 0 w 1326503"/>
              <a:gd name="connsiteY3" fmla="*/ 1328805 h 13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503" h="1328804" fill="norm" stroke="1" extrusionOk="0">
                <a:moveTo>
                  <a:pt x="0" y="0"/>
                </a:moveTo>
                <a:lnTo>
                  <a:pt x="1326503" y="0"/>
                </a:lnTo>
                <a:lnTo>
                  <a:pt x="1326503" y="1328805"/>
                </a:lnTo>
                <a:lnTo>
                  <a:pt x="0" y="1328805"/>
                </a:lnTo>
                <a:close/>
              </a:path>
            </a:pathLst>
          </a:custGeom>
          <a:solidFill>
            <a:srgbClr val="AAB4CA"/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139" name="Freeform 138"/>
          <p:cNvSpPr/>
          <p:nvPr/>
        </p:nvSpPr>
        <p:spPr bwMode="auto">
          <a:xfrm>
            <a:off x="1417438" y="947426"/>
            <a:ext cx="71859" cy="71983"/>
          </a:xfrm>
          <a:custGeom>
            <a:avLst/>
            <a:gdLst>
              <a:gd name="connsiteX0" fmla="*/ 0 w 957270"/>
              <a:gd name="connsiteY0" fmla="*/ 0 h 958931"/>
              <a:gd name="connsiteX1" fmla="*/ 957270 w 957270"/>
              <a:gd name="connsiteY1" fmla="*/ 0 h 958931"/>
              <a:gd name="connsiteX2" fmla="*/ 957270 w 957270"/>
              <a:gd name="connsiteY2" fmla="*/ 958931 h 958931"/>
              <a:gd name="connsiteX3" fmla="*/ 0 w 957270"/>
              <a:gd name="connsiteY3" fmla="*/ 958931 h 9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270" h="958931" fill="norm" stroke="1" extrusionOk="0">
                <a:moveTo>
                  <a:pt x="0" y="0"/>
                </a:moveTo>
                <a:lnTo>
                  <a:pt x="957270" y="0"/>
                </a:lnTo>
                <a:lnTo>
                  <a:pt x="957270" y="958931"/>
                </a:lnTo>
                <a:lnTo>
                  <a:pt x="0" y="958931"/>
                </a:lnTo>
                <a:close/>
              </a:path>
            </a:pathLst>
          </a:custGeom>
          <a:solidFill>
            <a:srgbClr val="AAB4CA"/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140" name="Freeform 139"/>
          <p:cNvSpPr/>
          <p:nvPr/>
        </p:nvSpPr>
        <p:spPr bwMode="auto">
          <a:xfrm>
            <a:off x="1203145" y="1162605"/>
            <a:ext cx="71859" cy="71983"/>
          </a:xfrm>
          <a:custGeom>
            <a:avLst/>
            <a:gdLst>
              <a:gd name="connsiteX0" fmla="*/ 0 w 957270"/>
              <a:gd name="connsiteY0" fmla="*/ 0 h 958931"/>
              <a:gd name="connsiteX1" fmla="*/ 957270 w 957270"/>
              <a:gd name="connsiteY1" fmla="*/ 0 h 958931"/>
              <a:gd name="connsiteX2" fmla="*/ 957270 w 957270"/>
              <a:gd name="connsiteY2" fmla="*/ 958931 h 958931"/>
              <a:gd name="connsiteX3" fmla="*/ 0 w 957270"/>
              <a:gd name="connsiteY3" fmla="*/ 958931 h 9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270" h="958931" fill="norm" stroke="1" extrusionOk="0">
                <a:moveTo>
                  <a:pt x="0" y="0"/>
                </a:moveTo>
                <a:lnTo>
                  <a:pt x="957270" y="0"/>
                </a:lnTo>
                <a:lnTo>
                  <a:pt x="957270" y="958931"/>
                </a:lnTo>
                <a:lnTo>
                  <a:pt x="0" y="958931"/>
                </a:lnTo>
                <a:close/>
              </a:path>
            </a:pathLst>
          </a:custGeom>
          <a:solidFill>
            <a:srgbClr val="AAB4CA"/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141" name="Freeform 140"/>
          <p:cNvSpPr/>
          <p:nvPr/>
        </p:nvSpPr>
        <p:spPr bwMode="auto">
          <a:xfrm>
            <a:off x="1203145" y="949997"/>
            <a:ext cx="53894" cy="53988"/>
          </a:xfrm>
          <a:custGeom>
            <a:avLst/>
            <a:gdLst>
              <a:gd name="connsiteX0" fmla="*/ 0 w 717952"/>
              <a:gd name="connsiteY0" fmla="*/ 0 h 719198"/>
              <a:gd name="connsiteX1" fmla="*/ 717953 w 717952"/>
              <a:gd name="connsiteY1" fmla="*/ 0 h 719198"/>
              <a:gd name="connsiteX2" fmla="*/ 717953 w 717952"/>
              <a:gd name="connsiteY2" fmla="*/ 719199 h 719198"/>
              <a:gd name="connsiteX3" fmla="*/ 0 w 717952"/>
              <a:gd name="connsiteY3" fmla="*/ 719199 h 71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952" h="719198" fill="norm" stroke="1" extrusionOk="0">
                <a:moveTo>
                  <a:pt x="0" y="0"/>
                </a:moveTo>
                <a:lnTo>
                  <a:pt x="717953" y="0"/>
                </a:lnTo>
                <a:lnTo>
                  <a:pt x="717953" y="719199"/>
                </a:lnTo>
                <a:lnTo>
                  <a:pt x="0" y="719199"/>
                </a:lnTo>
                <a:close/>
              </a:path>
            </a:pathLst>
          </a:custGeom>
          <a:solidFill>
            <a:srgbClr val="AAB4CA"/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142" name="Freeform 141"/>
          <p:cNvSpPr/>
          <p:nvPr/>
        </p:nvSpPr>
        <p:spPr bwMode="auto">
          <a:xfrm>
            <a:off x="1344296" y="957709"/>
            <a:ext cx="53894" cy="53988"/>
          </a:xfrm>
          <a:custGeom>
            <a:avLst/>
            <a:gdLst>
              <a:gd name="connsiteX0" fmla="*/ 0 w 717952"/>
              <a:gd name="connsiteY0" fmla="*/ 0 h 719198"/>
              <a:gd name="connsiteX1" fmla="*/ 717953 w 717952"/>
              <a:gd name="connsiteY1" fmla="*/ 0 h 719198"/>
              <a:gd name="connsiteX2" fmla="*/ 717953 w 717952"/>
              <a:gd name="connsiteY2" fmla="*/ 719199 h 719198"/>
              <a:gd name="connsiteX3" fmla="*/ 0 w 717952"/>
              <a:gd name="connsiteY3" fmla="*/ 719199 h 71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952" h="719198" fill="norm" stroke="1" extrusionOk="0">
                <a:moveTo>
                  <a:pt x="0" y="0"/>
                </a:moveTo>
                <a:lnTo>
                  <a:pt x="717953" y="0"/>
                </a:lnTo>
                <a:lnTo>
                  <a:pt x="717953" y="719199"/>
                </a:lnTo>
                <a:lnTo>
                  <a:pt x="0" y="719199"/>
                </a:lnTo>
                <a:close/>
              </a:path>
            </a:pathLst>
          </a:custGeom>
          <a:solidFill>
            <a:srgbClr val="AAB4CA"/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143" name="Freeform 142"/>
          <p:cNvSpPr/>
          <p:nvPr/>
        </p:nvSpPr>
        <p:spPr bwMode="auto">
          <a:xfrm>
            <a:off x="1409739" y="1059515"/>
            <a:ext cx="58514" cy="58615"/>
          </a:xfrm>
          <a:custGeom>
            <a:avLst/>
            <a:gdLst>
              <a:gd name="connsiteX0" fmla="*/ 0 w 779491"/>
              <a:gd name="connsiteY0" fmla="*/ 0 h 780844"/>
              <a:gd name="connsiteX1" fmla="*/ 779492 w 779491"/>
              <a:gd name="connsiteY1" fmla="*/ 0 h 780844"/>
              <a:gd name="connsiteX2" fmla="*/ 779492 w 779491"/>
              <a:gd name="connsiteY2" fmla="*/ 780844 h 780844"/>
              <a:gd name="connsiteX3" fmla="*/ 0 w 779491"/>
              <a:gd name="connsiteY3" fmla="*/ 780844 h 7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491" h="780844" fill="norm" stroke="1" extrusionOk="0">
                <a:moveTo>
                  <a:pt x="0" y="0"/>
                </a:moveTo>
                <a:lnTo>
                  <a:pt x="779492" y="0"/>
                </a:lnTo>
                <a:lnTo>
                  <a:pt x="779492" y="780844"/>
                </a:lnTo>
                <a:lnTo>
                  <a:pt x="0" y="780844"/>
                </a:lnTo>
                <a:close/>
              </a:path>
            </a:pathLst>
          </a:custGeom>
          <a:solidFill>
            <a:srgbClr val="97AED1">
              <a:alpha val="29804"/>
            </a:srgbClr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44" name="Freeform 143"/>
          <p:cNvSpPr/>
          <p:nvPr/>
        </p:nvSpPr>
        <p:spPr bwMode="auto">
          <a:xfrm>
            <a:off x="1297331" y="1152836"/>
            <a:ext cx="58514" cy="58615"/>
          </a:xfrm>
          <a:custGeom>
            <a:avLst/>
            <a:gdLst>
              <a:gd name="connsiteX0" fmla="*/ 0 w 779491"/>
              <a:gd name="connsiteY0" fmla="*/ 0 h 780844"/>
              <a:gd name="connsiteX1" fmla="*/ 779492 w 779491"/>
              <a:gd name="connsiteY1" fmla="*/ 0 h 780844"/>
              <a:gd name="connsiteX2" fmla="*/ 779492 w 779491"/>
              <a:gd name="connsiteY2" fmla="*/ 780844 h 780844"/>
              <a:gd name="connsiteX3" fmla="*/ 0 w 779491"/>
              <a:gd name="connsiteY3" fmla="*/ 780844 h 7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491" h="780844" fill="norm" stroke="1" extrusionOk="0">
                <a:moveTo>
                  <a:pt x="0" y="0"/>
                </a:moveTo>
                <a:lnTo>
                  <a:pt x="779492" y="0"/>
                </a:lnTo>
                <a:lnTo>
                  <a:pt x="779492" y="780844"/>
                </a:lnTo>
                <a:lnTo>
                  <a:pt x="0" y="780844"/>
                </a:lnTo>
                <a:close/>
              </a:path>
            </a:pathLst>
          </a:custGeom>
          <a:solidFill>
            <a:srgbClr val="97AED1">
              <a:alpha val="29804"/>
            </a:srgbClr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Freeform 144"/>
          <p:cNvSpPr/>
          <p:nvPr/>
        </p:nvSpPr>
        <p:spPr bwMode="auto">
          <a:xfrm>
            <a:off x="1225986" y="1064913"/>
            <a:ext cx="42859" cy="42933"/>
          </a:xfrm>
          <a:custGeom>
            <a:avLst/>
            <a:gdLst>
              <a:gd name="connsiteX0" fmla="*/ 0 w 570943"/>
              <a:gd name="connsiteY0" fmla="*/ 0 h 571934"/>
              <a:gd name="connsiteX1" fmla="*/ 570943 w 570943"/>
              <a:gd name="connsiteY1" fmla="*/ 0 h 571934"/>
              <a:gd name="connsiteX2" fmla="*/ 570943 w 570943"/>
              <a:gd name="connsiteY2" fmla="*/ 571934 h 571934"/>
              <a:gd name="connsiteX3" fmla="*/ 0 w 570943"/>
              <a:gd name="connsiteY3" fmla="*/ 571934 h 57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943" h="571934" fill="norm" stroke="1" extrusionOk="0">
                <a:moveTo>
                  <a:pt x="0" y="0"/>
                </a:moveTo>
                <a:lnTo>
                  <a:pt x="570943" y="0"/>
                </a:lnTo>
                <a:lnTo>
                  <a:pt x="570943" y="571934"/>
                </a:lnTo>
                <a:lnTo>
                  <a:pt x="0" y="571934"/>
                </a:lnTo>
                <a:close/>
              </a:path>
            </a:pathLst>
          </a:custGeom>
          <a:solidFill>
            <a:srgbClr val="97AED1">
              <a:alpha val="29804"/>
            </a:srgbClr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46" name="Freeform 145"/>
          <p:cNvSpPr/>
          <p:nvPr/>
        </p:nvSpPr>
        <p:spPr bwMode="auto">
          <a:xfrm>
            <a:off x="1276030" y="982388"/>
            <a:ext cx="42859" cy="42933"/>
          </a:xfrm>
          <a:custGeom>
            <a:avLst/>
            <a:gdLst>
              <a:gd name="connsiteX0" fmla="*/ 0 w 570943"/>
              <a:gd name="connsiteY0" fmla="*/ 0 h 571934"/>
              <a:gd name="connsiteX1" fmla="*/ 570943 w 570943"/>
              <a:gd name="connsiteY1" fmla="*/ 0 h 571934"/>
              <a:gd name="connsiteX2" fmla="*/ 570943 w 570943"/>
              <a:gd name="connsiteY2" fmla="*/ 571934 h 571934"/>
              <a:gd name="connsiteX3" fmla="*/ 0 w 570943"/>
              <a:gd name="connsiteY3" fmla="*/ 571934 h 57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943" h="571934" fill="norm" stroke="1" extrusionOk="0">
                <a:moveTo>
                  <a:pt x="0" y="0"/>
                </a:moveTo>
                <a:lnTo>
                  <a:pt x="570943" y="0"/>
                </a:lnTo>
                <a:lnTo>
                  <a:pt x="570943" y="571934"/>
                </a:lnTo>
                <a:lnTo>
                  <a:pt x="0" y="571934"/>
                </a:lnTo>
                <a:close/>
              </a:path>
            </a:pathLst>
          </a:custGeom>
          <a:solidFill>
            <a:srgbClr val="97AED1">
              <a:alpha val="29804"/>
            </a:srgbClr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47" name="Freeform 146"/>
          <p:cNvSpPr/>
          <p:nvPr/>
        </p:nvSpPr>
        <p:spPr bwMode="auto">
          <a:xfrm>
            <a:off x="1525482" y="903722"/>
            <a:ext cx="10265" cy="379198"/>
          </a:xfrm>
          <a:custGeom>
            <a:avLst/>
            <a:gdLst>
              <a:gd name="connsiteX0" fmla="*/ 0 w 136752"/>
              <a:gd name="connsiteY0" fmla="*/ 0 h 5051513"/>
              <a:gd name="connsiteX1" fmla="*/ 136753 w 136752"/>
              <a:gd name="connsiteY1" fmla="*/ 0 h 5051513"/>
              <a:gd name="connsiteX2" fmla="*/ 136753 w 136752"/>
              <a:gd name="connsiteY2" fmla="*/ 5051513 h 5051513"/>
              <a:gd name="connsiteX3" fmla="*/ 0 w 136752"/>
              <a:gd name="connsiteY3" fmla="*/ 5051513 h 50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52" h="5051513" fill="norm" stroke="1" extrusionOk="0">
                <a:moveTo>
                  <a:pt x="0" y="0"/>
                </a:moveTo>
                <a:lnTo>
                  <a:pt x="136753" y="0"/>
                </a:lnTo>
                <a:lnTo>
                  <a:pt x="136753" y="5051513"/>
                </a:lnTo>
                <a:lnTo>
                  <a:pt x="0" y="5051513"/>
                </a:lnTo>
                <a:close/>
              </a:path>
            </a:pathLst>
          </a:custGeom>
          <a:solidFill>
            <a:srgbClr val="6C8DBD">
              <a:alpha val="63999"/>
            </a:srgbClr>
          </a:solidFill>
          <a:ln w="3418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grpSp>
        <p:nvGrpSpPr>
          <p:cNvPr id="148" name="Graphic 122"/>
          <p:cNvGrpSpPr/>
          <p:nvPr userDrawn="1"/>
        </p:nvGrpSpPr>
        <p:grpSpPr bwMode="auto">
          <a:xfrm>
            <a:off x="1937643" y="982903"/>
            <a:ext cx="746558" cy="219549"/>
            <a:chOff x="12796915" y="3433612"/>
            <a:chExt cx="9945355" cy="2924740"/>
          </a:xfrm>
          <a:solidFill>
            <a:schemeClr val="bg1">
              <a:alpha val="63999"/>
            </a:schemeClr>
          </a:solidFill>
        </p:grpSpPr>
        <p:sp>
          <p:nvSpPr>
            <p:cNvPr id="149" name="Freeform 148"/>
            <p:cNvSpPr/>
            <p:nvPr/>
          </p:nvSpPr>
          <p:spPr bwMode="auto">
            <a:xfrm>
              <a:off x="12796915" y="3433612"/>
              <a:ext cx="1996587" cy="2924740"/>
            </a:xfrm>
            <a:custGeom>
              <a:avLst/>
              <a:gdLst>
                <a:gd name="connsiteX0" fmla="*/ 588037 w 1996592"/>
                <a:gd name="connsiteY0" fmla="*/ 2554867 h 2924740"/>
                <a:gd name="connsiteX1" fmla="*/ 1005134 w 1996592"/>
                <a:gd name="connsiteY1" fmla="*/ 2681583 h 2924740"/>
                <a:gd name="connsiteX2" fmla="*/ 1408554 w 1996592"/>
                <a:gd name="connsiteY2" fmla="*/ 2328833 h 2924740"/>
                <a:gd name="connsiteX3" fmla="*/ 858124 w 1996592"/>
                <a:gd name="connsiteY3" fmla="*/ 1732926 h 2924740"/>
                <a:gd name="connsiteX4" fmla="*/ 136753 w 1996592"/>
                <a:gd name="connsiteY4" fmla="*/ 821941 h 2924740"/>
                <a:gd name="connsiteX5" fmla="*/ 1107698 w 1996592"/>
                <a:gd name="connsiteY5" fmla="*/ 0 h 2924740"/>
                <a:gd name="connsiteX6" fmla="*/ 1907703 w 1996592"/>
                <a:gd name="connsiteY6" fmla="*/ 85619 h 2924740"/>
                <a:gd name="connsiteX7" fmla="*/ 1832488 w 1996592"/>
                <a:gd name="connsiteY7" fmla="*/ 784269 h 2924740"/>
                <a:gd name="connsiteX8" fmla="*/ 1623941 w 1996592"/>
                <a:gd name="connsiteY8" fmla="*/ 787694 h 2924740"/>
                <a:gd name="connsiteX9" fmla="*/ 1422229 w 1996592"/>
                <a:gd name="connsiteY9" fmla="*/ 318502 h 2924740"/>
                <a:gd name="connsiteX10" fmla="*/ 1073510 w 1996592"/>
                <a:gd name="connsiteY10" fmla="*/ 215760 h 2924740"/>
                <a:gd name="connsiteX11" fmla="*/ 683765 w 1996592"/>
                <a:gd name="connsiteY11" fmla="*/ 599332 h 2924740"/>
                <a:gd name="connsiteX12" fmla="*/ 981201 w 1996592"/>
                <a:gd name="connsiteY12" fmla="*/ 1030851 h 2924740"/>
                <a:gd name="connsiteX13" fmla="*/ 1531632 w 1996592"/>
                <a:gd name="connsiteY13" fmla="*/ 1339079 h 2924740"/>
                <a:gd name="connsiteX14" fmla="*/ 1996592 w 1996592"/>
                <a:gd name="connsiteY14" fmla="*/ 2048003 h 2924740"/>
                <a:gd name="connsiteX15" fmla="*/ 899150 w 1996592"/>
                <a:gd name="connsiteY15" fmla="*/ 2924741 h 2924740"/>
                <a:gd name="connsiteX16" fmla="*/ 167522 w 1996592"/>
                <a:gd name="connsiteY16" fmla="*/ 2770627 h 2924740"/>
                <a:gd name="connsiteX17" fmla="*/ 0 w 1996592"/>
                <a:gd name="connsiteY17" fmla="*/ 2010331 h 2924740"/>
                <a:gd name="connsiteX18" fmla="*/ 211966 w 1996592"/>
                <a:gd name="connsiteY18" fmla="*/ 1941836 h 2924740"/>
                <a:gd name="connsiteX19" fmla="*/ 588037 w 1996592"/>
                <a:gd name="connsiteY19" fmla="*/ 2554867 h 292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6592" h="2924740" fill="norm" stroke="1" extrusionOk="0">
                  <a:moveTo>
                    <a:pt x="588037" y="2554867"/>
                  </a:moveTo>
                  <a:cubicBezTo>
                    <a:pt x="704277" y="2640486"/>
                    <a:pt x="882056" y="2681583"/>
                    <a:pt x="1005134" y="2681583"/>
                  </a:cubicBezTo>
                  <a:cubicBezTo>
                    <a:pt x="1193169" y="2681583"/>
                    <a:pt x="1408554" y="2582265"/>
                    <a:pt x="1408554" y="2328833"/>
                  </a:cubicBezTo>
                  <a:cubicBezTo>
                    <a:pt x="1408554" y="2119923"/>
                    <a:pt x="1319665" y="2000057"/>
                    <a:pt x="858124" y="1732926"/>
                  </a:cubicBezTo>
                  <a:cubicBezTo>
                    <a:pt x="509404" y="1537715"/>
                    <a:pt x="136753" y="1328805"/>
                    <a:pt x="136753" y="821941"/>
                  </a:cubicBezTo>
                  <a:cubicBezTo>
                    <a:pt x="136753" y="287679"/>
                    <a:pt x="581200" y="0"/>
                    <a:pt x="1107698" y="0"/>
                  </a:cubicBezTo>
                  <a:cubicBezTo>
                    <a:pt x="1473512" y="0"/>
                    <a:pt x="1658129" y="65070"/>
                    <a:pt x="1907703" y="85619"/>
                  </a:cubicBezTo>
                  <a:cubicBezTo>
                    <a:pt x="1870095" y="253432"/>
                    <a:pt x="1846164" y="517138"/>
                    <a:pt x="1832488" y="784269"/>
                  </a:cubicBezTo>
                  <a:cubicBezTo>
                    <a:pt x="1805138" y="811667"/>
                    <a:pt x="1647872" y="811667"/>
                    <a:pt x="1623941" y="787694"/>
                  </a:cubicBezTo>
                  <a:cubicBezTo>
                    <a:pt x="1579495" y="523987"/>
                    <a:pt x="1514538" y="393847"/>
                    <a:pt x="1422229" y="318502"/>
                  </a:cubicBezTo>
                  <a:cubicBezTo>
                    <a:pt x="1333341" y="246582"/>
                    <a:pt x="1213682" y="215760"/>
                    <a:pt x="1073510" y="215760"/>
                  </a:cubicBezTo>
                  <a:cubicBezTo>
                    <a:pt x="830773" y="215760"/>
                    <a:pt x="683765" y="404121"/>
                    <a:pt x="683765" y="599332"/>
                  </a:cubicBezTo>
                  <a:cubicBezTo>
                    <a:pt x="683765" y="808242"/>
                    <a:pt x="786329" y="910985"/>
                    <a:pt x="981201" y="1030851"/>
                  </a:cubicBezTo>
                  <a:cubicBezTo>
                    <a:pt x="1179494" y="1143868"/>
                    <a:pt x="1336759" y="1226062"/>
                    <a:pt x="1531632" y="1339079"/>
                  </a:cubicBezTo>
                  <a:cubicBezTo>
                    <a:pt x="1842745" y="1520591"/>
                    <a:pt x="1996592" y="1708953"/>
                    <a:pt x="1996592" y="2048003"/>
                  </a:cubicBezTo>
                  <a:cubicBezTo>
                    <a:pt x="1996592" y="2510345"/>
                    <a:pt x="1617103" y="2924741"/>
                    <a:pt x="899150" y="2924741"/>
                  </a:cubicBezTo>
                  <a:cubicBezTo>
                    <a:pt x="574362" y="2924741"/>
                    <a:pt x="297437" y="2835697"/>
                    <a:pt x="167522" y="2770627"/>
                  </a:cubicBezTo>
                  <a:cubicBezTo>
                    <a:pt x="116240" y="2705556"/>
                    <a:pt x="3418" y="2181569"/>
                    <a:pt x="0" y="2010331"/>
                  </a:cubicBezTo>
                  <a:cubicBezTo>
                    <a:pt x="17094" y="1972659"/>
                    <a:pt x="177778" y="1928137"/>
                    <a:pt x="211966" y="1941836"/>
                  </a:cubicBezTo>
                  <a:cubicBezTo>
                    <a:pt x="307694" y="2226091"/>
                    <a:pt x="427353" y="2428151"/>
                    <a:pt x="588037" y="2554867"/>
                  </a:cubicBez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16378705" y="3498688"/>
              <a:ext cx="2640473" cy="2808295"/>
            </a:xfrm>
            <a:custGeom>
              <a:avLst/>
              <a:gdLst>
                <a:gd name="connsiteX0" fmla="*/ 83187 w 2640466"/>
                <a:gd name="connsiteY0" fmla="*/ 0 h 2808298"/>
                <a:gd name="connsiteX1" fmla="*/ 725926 w 2640466"/>
                <a:gd name="connsiteY1" fmla="*/ 13699 h 2808298"/>
                <a:gd name="connsiteX2" fmla="*/ 1536186 w 2640466"/>
                <a:gd name="connsiteY2" fmla="*/ 3425 h 2808298"/>
                <a:gd name="connsiteX3" fmla="*/ 2438755 w 2640466"/>
                <a:gd name="connsiteY3" fmla="*/ 626730 h 2808298"/>
                <a:gd name="connsiteX4" fmla="*/ 1990890 w 2640466"/>
                <a:gd name="connsiteY4" fmla="*/ 1188390 h 2808298"/>
                <a:gd name="connsiteX5" fmla="*/ 1990890 w 2640466"/>
                <a:gd name="connsiteY5" fmla="*/ 1215788 h 2808298"/>
                <a:gd name="connsiteX6" fmla="*/ 2640467 w 2640466"/>
                <a:gd name="connsiteY6" fmla="*/ 1890465 h 2808298"/>
                <a:gd name="connsiteX7" fmla="*/ 2059267 w 2640466"/>
                <a:gd name="connsiteY7" fmla="*/ 2678158 h 2808298"/>
                <a:gd name="connsiteX8" fmla="*/ 1272937 w 2640466"/>
                <a:gd name="connsiteY8" fmla="*/ 2808299 h 2808298"/>
                <a:gd name="connsiteX9" fmla="*/ 25067 w 2640466"/>
                <a:gd name="connsiteY9" fmla="*/ 2784326 h 2808298"/>
                <a:gd name="connsiteX10" fmla="*/ 21648 w 2640466"/>
                <a:gd name="connsiteY10" fmla="*/ 2582265 h 2808298"/>
                <a:gd name="connsiteX11" fmla="*/ 346436 w 2640466"/>
                <a:gd name="connsiteY11" fmla="*/ 2524044 h 2808298"/>
                <a:gd name="connsiteX12" fmla="*/ 469514 w 2640466"/>
                <a:gd name="connsiteY12" fmla="*/ 2308285 h 2808298"/>
                <a:gd name="connsiteX13" fmla="*/ 479770 w 2640466"/>
                <a:gd name="connsiteY13" fmla="*/ 1366477 h 2808298"/>
                <a:gd name="connsiteX14" fmla="*/ 469514 w 2640466"/>
                <a:gd name="connsiteY14" fmla="*/ 448643 h 2808298"/>
                <a:gd name="connsiteX15" fmla="*/ 343017 w 2640466"/>
                <a:gd name="connsiteY15" fmla="*/ 253432 h 2808298"/>
                <a:gd name="connsiteX16" fmla="*/ 79767 w 2640466"/>
                <a:gd name="connsiteY16" fmla="*/ 208910 h 2808298"/>
                <a:gd name="connsiteX17" fmla="*/ 83187 w 2640466"/>
                <a:gd name="connsiteY17" fmla="*/ 0 h 2808298"/>
                <a:gd name="connsiteX18" fmla="*/ 1990890 w 2640466"/>
                <a:gd name="connsiteY18" fmla="*/ 2003481 h 2808298"/>
                <a:gd name="connsiteX19" fmla="*/ 1269518 w 2640466"/>
                <a:gd name="connsiteY19" fmla="*/ 1407574 h 2808298"/>
                <a:gd name="connsiteX20" fmla="*/ 1101996 w 2640466"/>
                <a:gd name="connsiteY20" fmla="*/ 1410999 h 2808298"/>
                <a:gd name="connsiteX21" fmla="*/ 1078064 w 2640466"/>
                <a:gd name="connsiteY21" fmla="*/ 1438397 h 2808298"/>
                <a:gd name="connsiteX22" fmla="*/ 1088320 w 2640466"/>
                <a:gd name="connsiteY22" fmla="*/ 2325409 h 2808298"/>
                <a:gd name="connsiteX23" fmla="*/ 1184048 w 2640466"/>
                <a:gd name="connsiteY23" fmla="*/ 2496646 h 2808298"/>
                <a:gd name="connsiteX24" fmla="*/ 1491742 w 2640466"/>
                <a:gd name="connsiteY24" fmla="*/ 2578840 h 2808298"/>
                <a:gd name="connsiteX25" fmla="*/ 1990890 w 2640466"/>
                <a:gd name="connsiteY25" fmla="*/ 2003481 h 2808298"/>
                <a:gd name="connsiteX26" fmla="*/ 1122508 w 2640466"/>
                <a:gd name="connsiteY26" fmla="*/ 250007 h 2808298"/>
                <a:gd name="connsiteX27" fmla="*/ 1084902 w 2640466"/>
                <a:gd name="connsiteY27" fmla="*/ 315077 h 2808298"/>
                <a:gd name="connsiteX28" fmla="*/ 1074645 w 2640466"/>
                <a:gd name="connsiteY28" fmla="*/ 1137019 h 2808298"/>
                <a:gd name="connsiteX29" fmla="*/ 1101996 w 2640466"/>
                <a:gd name="connsiteY29" fmla="*/ 1164417 h 2808298"/>
                <a:gd name="connsiteX30" fmla="*/ 1331057 w 2640466"/>
                <a:gd name="connsiteY30" fmla="*/ 1167842 h 2808298"/>
                <a:gd name="connsiteX31" fmla="*/ 1679777 w 2640466"/>
                <a:gd name="connsiteY31" fmla="*/ 1126744 h 2808298"/>
                <a:gd name="connsiteX32" fmla="*/ 1850718 w 2640466"/>
                <a:gd name="connsiteY32" fmla="*/ 763720 h 2808298"/>
                <a:gd name="connsiteX33" fmla="*/ 1249005 w 2640466"/>
                <a:gd name="connsiteY33" fmla="*/ 232883 h 2808298"/>
                <a:gd name="connsiteX34" fmla="*/ 1122508 w 2640466"/>
                <a:gd name="connsiteY34" fmla="*/ 250007 h 280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40466" h="2808298" fill="norm" stroke="1" extrusionOk="0">
                  <a:moveTo>
                    <a:pt x="83187" y="0"/>
                  </a:moveTo>
                  <a:cubicBezTo>
                    <a:pt x="144726" y="0"/>
                    <a:pt x="339598" y="13699"/>
                    <a:pt x="725926" y="13699"/>
                  </a:cubicBezTo>
                  <a:cubicBezTo>
                    <a:pt x="1067808" y="13699"/>
                    <a:pt x="1361826" y="3425"/>
                    <a:pt x="1536186" y="3425"/>
                  </a:cubicBezTo>
                  <a:cubicBezTo>
                    <a:pt x="2001146" y="3425"/>
                    <a:pt x="2438755" y="116442"/>
                    <a:pt x="2438755" y="626730"/>
                  </a:cubicBezTo>
                  <a:cubicBezTo>
                    <a:pt x="2438755" y="883587"/>
                    <a:pt x="2250720" y="1095921"/>
                    <a:pt x="1990890" y="1188390"/>
                  </a:cubicBezTo>
                  <a:cubicBezTo>
                    <a:pt x="1980633" y="1191815"/>
                    <a:pt x="1980633" y="1212363"/>
                    <a:pt x="1990890" y="1215788"/>
                  </a:cubicBezTo>
                  <a:cubicBezTo>
                    <a:pt x="2343029" y="1311681"/>
                    <a:pt x="2640467" y="1493193"/>
                    <a:pt x="2640467" y="1890465"/>
                  </a:cubicBezTo>
                  <a:cubicBezTo>
                    <a:pt x="2640467" y="2260338"/>
                    <a:pt x="2431918" y="2513770"/>
                    <a:pt x="2059267" y="2678158"/>
                  </a:cubicBezTo>
                  <a:cubicBezTo>
                    <a:pt x="1850718" y="2767202"/>
                    <a:pt x="1543024" y="2808299"/>
                    <a:pt x="1272937" y="2808299"/>
                  </a:cubicBezTo>
                  <a:cubicBezTo>
                    <a:pt x="1071226" y="2808299"/>
                    <a:pt x="332761" y="2784326"/>
                    <a:pt x="25067" y="2784326"/>
                  </a:cubicBezTo>
                  <a:cubicBezTo>
                    <a:pt x="-2284" y="2756928"/>
                    <a:pt x="-12540" y="2602814"/>
                    <a:pt x="21648" y="2582265"/>
                  </a:cubicBezTo>
                  <a:cubicBezTo>
                    <a:pt x="151563" y="2565141"/>
                    <a:pt x="271222" y="2551442"/>
                    <a:pt x="346436" y="2524044"/>
                  </a:cubicBezTo>
                  <a:cubicBezTo>
                    <a:pt x="428488" y="2496646"/>
                    <a:pt x="455838" y="2448700"/>
                    <a:pt x="469514" y="2308285"/>
                  </a:cubicBezTo>
                  <a:cubicBezTo>
                    <a:pt x="479770" y="2184994"/>
                    <a:pt x="479770" y="1702103"/>
                    <a:pt x="479770" y="1366477"/>
                  </a:cubicBezTo>
                  <a:cubicBezTo>
                    <a:pt x="479770" y="887011"/>
                    <a:pt x="479770" y="674677"/>
                    <a:pt x="469514" y="448643"/>
                  </a:cubicBezTo>
                  <a:cubicBezTo>
                    <a:pt x="466095" y="335626"/>
                    <a:pt x="438744" y="280830"/>
                    <a:pt x="343017" y="253432"/>
                  </a:cubicBezTo>
                  <a:cubicBezTo>
                    <a:pt x="260966" y="229459"/>
                    <a:pt x="148144" y="212335"/>
                    <a:pt x="79767" y="208910"/>
                  </a:cubicBezTo>
                  <a:cubicBezTo>
                    <a:pt x="55836" y="178087"/>
                    <a:pt x="59255" y="20548"/>
                    <a:pt x="83187" y="0"/>
                  </a:cubicBezTo>
                  <a:close/>
                  <a:moveTo>
                    <a:pt x="1990890" y="2003481"/>
                  </a:moveTo>
                  <a:cubicBezTo>
                    <a:pt x="1990890" y="1623334"/>
                    <a:pt x="1741316" y="1407574"/>
                    <a:pt x="1269518" y="1407574"/>
                  </a:cubicBezTo>
                  <a:cubicBezTo>
                    <a:pt x="1255843" y="1407574"/>
                    <a:pt x="1146441" y="1407574"/>
                    <a:pt x="1101996" y="1410999"/>
                  </a:cubicBezTo>
                  <a:cubicBezTo>
                    <a:pt x="1091739" y="1410999"/>
                    <a:pt x="1078064" y="1421273"/>
                    <a:pt x="1078064" y="1438397"/>
                  </a:cubicBezTo>
                  <a:cubicBezTo>
                    <a:pt x="1078064" y="1753475"/>
                    <a:pt x="1074645" y="2147321"/>
                    <a:pt x="1088320" y="2325409"/>
                  </a:cubicBezTo>
                  <a:cubicBezTo>
                    <a:pt x="1091739" y="2390479"/>
                    <a:pt x="1139603" y="2465823"/>
                    <a:pt x="1184048" y="2496646"/>
                  </a:cubicBezTo>
                  <a:cubicBezTo>
                    <a:pt x="1255843" y="2561717"/>
                    <a:pt x="1413108" y="2578840"/>
                    <a:pt x="1491742" y="2578840"/>
                  </a:cubicBezTo>
                  <a:cubicBezTo>
                    <a:pt x="1768667" y="2575416"/>
                    <a:pt x="1990890" y="2390479"/>
                    <a:pt x="1990890" y="2003481"/>
                  </a:cubicBezTo>
                  <a:close/>
                  <a:moveTo>
                    <a:pt x="1122508" y="250007"/>
                  </a:moveTo>
                  <a:cubicBezTo>
                    <a:pt x="1108833" y="253432"/>
                    <a:pt x="1091739" y="291104"/>
                    <a:pt x="1084902" y="315077"/>
                  </a:cubicBezTo>
                  <a:cubicBezTo>
                    <a:pt x="1074645" y="397272"/>
                    <a:pt x="1074645" y="863038"/>
                    <a:pt x="1074645" y="1137019"/>
                  </a:cubicBezTo>
                  <a:cubicBezTo>
                    <a:pt x="1074645" y="1150718"/>
                    <a:pt x="1091739" y="1164417"/>
                    <a:pt x="1101996" y="1164417"/>
                  </a:cubicBezTo>
                  <a:cubicBezTo>
                    <a:pt x="1146441" y="1167842"/>
                    <a:pt x="1225073" y="1167842"/>
                    <a:pt x="1331057" y="1167842"/>
                  </a:cubicBezTo>
                  <a:cubicBezTo>
                    <a:pt x="1501998" y="1167842"/>
                    <a:pt x="1628495" y="1154142"/>
                    <a:pt x="1679777" y="1126744"/>
                  </a:cubicBezTo>
                  <a:cubicBezTo>
                    <a:pt x="1789179" y="1061674"/>
                    <a:pt x="1850718" y="928109"/>
                    <a:pt x="1850718" y="763720"/>
                  </a:cubicBezTo>
                  <a:cubicBezTo>
                    <a:pt x="1850718" y="434944"/>
                    <a:pt x="1652426" y="232883"/>
                    <a:pt x="1249005" y="232883"/>
                  </a:cubicBezTo>
                  <a:cubicBezTo>
                    <a:pt x="1225073" y="236308"/>
                    <a:pt x="1173791" y="239733"/>
                    <a:pt x="1122508" y="250007"/>
                  </a:cubicBez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0745683" y="3433612"/>
              <a:ext cx="1996587" cy="2924740"/>
            </a:xfrm>
            <a:custGeom>
              <a:avLst/>
              <a:gdLst>
                <a:gd name="connsiteX0" fmla="*/ 588038 w 1996591"/>
                <a:gd name="connsiteY0" fmla="*/ 2554867 h 2924740"/>
                <a:gd name="connsiteX1" fmla="*/ 1005133 w 1996591"/>
                <a:gd name="connsiteY1" fmla="*/ 2681583 h 2924740"/>
                <a:gd name="connsiteX2" fmla="*/ 1408555 w 1996591"/>
                <a:gd name="connsiteY2" fmla="*/ 2328833 h 2924740"/>
                <a:gd name="connsiteX3" fmla="*/ 858124 w 1996591"/>
                <a:gd name="connsiteY3" fmla="*/ 1732926 h 2924740"/>
                <a:gd name="connsiteX4" fmla="*/ 136753 w 1996591"/>
                <a:gd name="connsiteY4" fmla="*/ 821941 h 2924740"/>
                <a:gd name="connsiteX5" fmla="*/ 1107697 w 1996591"/>
                <a:gd name="connsiteY5" fmla="*/ 0 h 2924740"/>
                <a:gd name="connsiteX6" fmla="*/ 1907703 w 1996591"/>
                <a:gd name="connsiteY6" fmla="*/ 85619 h 2924740"/>
                <a:gd name="connsiteX7" fmla="*/ 1832488 w 1996591"/>
                <a:gd name="connsiteY7" fmla="*/ 784269 h 2924740"/>
                <a:gd name="connsiteX8" fmla="*/ 1623941 w 1996591"/>
                <a:gd name="connsiteY8" fmla="*/ 787694 h 2924740"/>
                <a:gd name="connsiteX9" fmla="*/ 1422229 w 1996591"/>
                <a:gd name="connsiteY9" fmla="*/ 318502 h 2924740"/>
                <a:gd name="connsiteX10" fmla="*/ 1073509 w 1996591"/>
                <a:gd name="connsiteY10" fmla="*/ 215760 h 2924740"/>
                <a:gd name="connsiteX11" fmla="*/ 683765 w 1996591"/>
                <a:gd name="connsiteY11" fmla="*/ 599332 h 2924740"/>
                <a:gd name="connsiteX12" fmla="*/ 981203 w 1996591"/>
                <a:gd name="connsiteY12" fmla="*/ 1030851 h 2924740"/>
                <a:gd name="connsiteX13" fmla="*/ 1531632 w 1996591"/>
                <a:gd name="connsiteY13" fmla="*/ 1339079 h 2924740"/>
                <a:gd name="connsiteX14" fmla="*/ 1996591 w 1996591"/>
                <a:gd name="connsiteY14" fmla="*/ 2048003 h 2924740"/>
                <a:gd name="connsiteX15" fmla="*/ 899150 w 1996591"/>
                <a:gd name="connsiteY15" fmla="*/ 2924741 h 2924740"/>
                <a:gd name="connsiteX16" fmla="*/ 167521 w 1996591"/>
                <a:gd name="connsiteY16" fmla="*/ 2770627 h 2924740"/>
                <a:gd name="connsiteX17" fmla="*/ 0 w 1996591"/>
                <a:gd name="connsiteY17" fmla="*/ 2010331 h 2924740"/>
                <a:gd name="connsiteX18" fmla="*/ 211967 w 1996591"/>
                <a:gd name="connsiteY18" fmla="*/ 1941836 h 2924740"/>
                <a:gd name="connsiteX19" fmla="*/ 588038 w 1996591"/>
                <a:gd name="connsiteY19" fmla="*/ 2554867 h 292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6591" h="2924740" fill="norm" stroke="1" extrusionOk="0">
                  <a:moveTo>
                    <a:pt x="588038" y="2554867"/>
                  </a:moveTo>
                  <a:cubicBezTo>
                    <a:pt x="704277" y="2640486"/>
                    <a:pt x="882056" y="2681583"/>
                    <a:pt x="1005133" y="2681583"/>
                  </a:cubicBezTo>
                  <a:cubicBezTo>
                    <a:pt x="1196588" y="2681583"/>
                    <a:pt x="1408555" y="2582265"/>
                    <a:pt x="1408555" y="2328833"/>
                  </a:cubicBezTo>
                  <a:cubicBezTo>
                    <a:pt x="1408555" y="2119923"/>
                    <a:pt x="1319665" y="2000057"/>
                    <a:pt x="858124" y="1732926"/>
                  </a:cubicBezTo>
                  <a:cubicBezTo>
                    <a:pt x="509403" y="1537715"/>
                    <a:pt x="136753" y="1328805"/>
                    <a:pt x="136753" y="821941"/>
                  </a:cubicBezTo>
                  <a:cubicBezTo>
                    <a:pt x="136753" y="287679"/>
                    <a:pt x="581200" y="0"/>
                    <a:pt x="1107697" y="0"/>
                  </a:cubicBezTo>
                  <a:cubicBezTo>
                    <a:pt x="1473512" y="0"/>
                    <a:pt x="1658129" y="65070"/>
                    <a:pt x="1907703" y="85619"/>
                  </a:cubicBezTo>
                  <a:cubicBezTo>
                    <a:pt x="1870096" y="253432"/>
                    <a:pt x="1842744" y="517138"/>
                    <a:pt x="1832488" y="784269"/>
                  </a:cubicBezTo>
                  <a:cubicBezTo>
                    <a:pt x="1805138" y="811667"/>
                    <a:pt x="1647873" y="811667"/>
                    <a:pt x="1623941" y="787694"/>
                  </a:cubicBezTo>
                  <a:cubicBezTo>
                    <a:pt x="1579496" y="523987"/>
                    <a:pt x="1514538" y="393847"/>
                    <a:pt x="1422229" y="318502"/>
                  </a:cubicBezTo>
                  <a:cubicBezTo>
                    <a:pt x="1333341" y="246582"/>
                    <a:pt x="1213682" y="215760"/>
                    <a:pt x="1073509" y="215760"/>
                  </a:cubicBezTo>
                  <a:cubicBezTo>
                    <a:pt x="830773" y="215760"/>
                    <a:pt x="683765" y="404121"/>
                    <a:pt x="683765" y="599332"/>
                  </a:cubicBezTo>
                  <a:cubicBezTo>
                    <a:pt x="683765" y="808242"/>
                    <a:pt x="786329" y="910985"/>
                    <a:pt x="981203" y="1030851"/>
                  </a:cubicBezTo>
                  <a:cubicBezTo>
                    <a:pt x="1179494" y="1143868"/>
                    <a:pt x="1336759" y="1226062"/>
                    <a:pt x="1531632" y="1339079"/>
                  </a:cubicBezTo>
                  <a:cubicBezTo>
                    <a:pt x="1842744" y="1520591"/>
                    <a:pt x="1996591" y="1708953"/>
                    <a:pt x="1996591" y="2048003"/>
                  </a:cubicBezTo>
                  <a:cubicBezTo>
                    <a:pt x="1996591" y="2510345"/>
                    <a:pt x="1617103" y="2924741"/>
                    <a:pt x="899150" y="2924741"/>
                  </a:cubicBezTo>
                  <a:cubicBezTo>
                    <a:pt x="574362" y="2924741"/>
                    <a:pt x="297438" y="2835697"/>
                    <a:pt x="167521" y="2770627"/>
                  </a:cubicBezTo>
                  <a:cubicBezTo>
                    <a:pt x="116239" y="2705556"/>
                    <a:pt x="3418" y="2181569"/>
                    <a:pt x="0" y="2010331"/>
                  </a:cubicBezTo>
                  <a:cubicBezTo>
                    <a:pt x="17094" y="1972659"/>
                    <a:pt x="177779" y="1928137"/>
                    <a:pt x="211967" y="1941836"/>
                  </a:cubicBezTo>
                  <a:cubicBezTo>
                    <a:pt x="307694" y="2226091"/>
                    <a:pt x="423933" y="2428151"/>
                    <a:pt x="588038" y="2554867"/>
                  </a:cubicBezTo>
                  <a:close/>
                </a:path>
              </a:pathLst>
            </a:custGeom>
            <a:grpFill/>
            <a:ln w="341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 bwMode="auto">
          <a:xfrm>
            <a:off x="8312337" y="3046281"/>
            <a:ext cx="3879660" cy="3811720"/>
            <a:chOff x="8312337" y="3046281"/>
            <a:chExt cx="3879660" cy="3811720"/>
          </a:xfrm>
        </p:grpSpPr>
        <p:sp>
          <p:nvSpPr>
            <p:cNvPr id="32" name="Freeform 31"/>
            <p:cNvSpPr/>
            <p:nvPr/>
          </p:nvSpPr>
          <p:spPr bwMode="auto">
            <a:xfrm>
              <a:off x="9494872" y="4224080"/>
              <a:ext cx="1314678" cy="1316960"/>
            </a:xfrm>
            <a:custGeom>
              <a:avLst/>
              <a:gdLst>
                <a:gd name="connsiteX0" fmla="*/ 0 w 622776"/>
                <a:gd name="connsiteY0" fmla="*/ 0 h 623857"/>
                <a:gd name="connsiteX1" fmla="*/ 622777 w 622776"/>
                <a:gd name="connsiteY1" fmla="*/ 0 h 623857"/>
                <a:gd name="connsiteX2" fmla="*/ 622777 w 622776"/>
                <a:gd name="connsiteY2" fmla="*/ 623858 h 623857"/>
                <a:gd name="connsiteX3" fmla="*/ 0 w 622776"/>
                <a:gd name="connsiteY3" fmla="*/ 623858 h 62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76" h="623857" fill="norm" stroke="1" extrusionOk="0">
                  <a:moveTo>
                    <a:pt x="0" y="0"/>
                  </a:moveTo>
                  <a:lnTo>
                    <a:pt x="622777" y="0"/>
                  </a:lnTo>
                  <a:lnTo>
                    <a:pt x="622777" y="623858"/>
                  </a:lnTo>
                  <a:lnTo>
                    <a:pt x="0" y="623858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0877320" y="5541041"/>
              <a:ext cx="1314678" cy="1316960"/>
            </a:xfrm>
            <a:custGeom>
              <a:avLst/>
              <a:gdLst>
                <a:gd name="connsiteX0" fmla="*/ 0 w 622776"/>
                <a:gd name="connsiteY0" fmla="*/ 0 h 623857"/>
                <a:gd name="connsiteX1" fmla="*/ 622777 w 622776"/>
                <a:gd name="connsiteY1" fmla="*/ 0 h 623857"/>
                <a:gd name="connsiteX2" fmla="*/ 622777 w 622776"/>
                <a:gd name="connsiteY2" fmla="*/ 623858 h 623857"/>
                <a:gd name="connsiteX3" fmla="*/ 0 w 622776"/>
                <a:gd name="connsiteY3" fmla="*/ 623858 h 62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76" h="623857" fill="norm" stroke="1" extrusionOk="0">
                  <a:moveTo>
                    <a:pt x="0" y="0"/>
                  </a:moveTo>
                  <a:lnTo>
                    <a:pt x="622777" y="0"/>
                  </a:lnTo>
                  <a:lnTo>
                    <a:pt x="622777" y="623858"/>
                  </a:lnTo>
                  <a:lnTo>
                    <a:pt x="0" y="623858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1141610" y="3046281"/>
              <a:ext cx="948737" cy="950384"/>
            </a:xfrm>
            <a:custGeom>
              <a:avLst/>
              <a:gdLst>
                <a:gd name="connsiteX0" fmla="*/ 0 w 449426"/>
                <a:gd name="connsiteY0" fmla="*/ 0 h 450206"/>
                <a:gd name="connsiteX1" fmla="*/ 449427 w 449426"/>
                <a:gd name="connsiteY1" fmla="*/ 0 h 450206"/>
                <a:gd name="connsiteX2" fmla="*/ 449427 w 449426"/>
                <a:gd name="connsiteY2" fmla="*/ 450207 h 450206"/>
                <a:gd name="connsiteX3" fmla="*/ 0 w 449426"/>
                <a:gd name="connsiteY3" fmla="*/ 450207 h 45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26" h="450206" fill="norm" stroke="1" extrusionOk="0">
                  <a:moveTo>
                    <a:pt x="0" y="0"/>
                  </a:moveTo>
                  <a:lnTo>
                    <a:pt x="449427" y="0"/>
                  </a:lnTo>
                  <a:lnTo>
                    <a:pt x="449427" y="450207"/>
                  </a:lnTo>
                  <a:lnTo>
                    <a:pt x="0" y="450207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12337" y="5887253"/>
              <a:ext cx="948737" cy="950384"/>
            </a:xfrm>
            <a:custGeom>
              <a:avLst/>
              <a:gdLst>
                <a:gd name="connsiteX0" fmla="*/ 0 w 449426"/>
                <a:gd name="connsiteY0" fmla="*/ 0 h 450206"/>
                <a:gd name="connsiteX1" fmla="*/ 449427 w 449426"/>
                <a:gd name="connsiteY1" fmla="*/ 0 h 450206"/>
                <a:gd name="connsiteX2" fmla="*/ 449427 w 449426"/>
                <a:gd name="connsiteY2" fmla="*/ 450206 h 450206"/>
                <a:gd name="connsiteX3" fmla="*/ 0 w 449426"/>
                <a:gd name="connsiteY3" fmla="*/ 450206 h 45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26" h="450206" fill="norm" stroke="1" extrusionOk="0">
                  <a:moveTo>
                    <a:pt x="0" y="0"/>
                  </a:moveTo>
                  <a:lnTo>
                    <a:pt x="449427" y="0"/>
                  </a:lnTo>
                  <a:lnTo>
                    <a:pt x="449427" y="450206"/>
                  </a:lnTo>
                  <a:lnTo>
                    <a:pt x="0" y="450206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312337" y="3080224"/>
              <a:ext cx="711554" cy="712787"/>
            </a:xfrm>
            <a:custGeom>
              <a:avLst/>
              <a:gdLst>
                <a:gd name="connsiteX0" fmla="*/ 0 w 337070"/>
                <a:gd name="connsiteY0" fmla="*/ 0 h 337654"/>
                <a:gd name="connsiteX1" fmla="*/ 337070 w 337070"/>
                <a:gd name="connsiteY1" fmla="*/ 0 h 337654"/>
                <a:gd name="connsiteX2" fmla="*/ 337070 w 337070"/>
                <a:gd name="connsiteY2" fmla="*/ 337655 h 337654"/>
                <a:gd name="connsiteX3" fmla="*/ 0 w 337070"/>
                <a:gd name="connsiteY3" fmla="*/ 337655 h 3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70" h="337654" fill="norm" stroke="1" extrusionOk="0">
                  <a:moveTo>
                    <a:pt x="0" y="0"/>
                  </a:moveTo>
                  <a:lnTo>
                    <a:pt x="337070" y="0"/>
                  </a:lnTo>
                  <a:lnTo>
                    <a:pt x="337070" y="337655"/>
                  </a:lnTo>
                  <a:lnTo>
                    <a:pt x="0" y="33765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10175930" y="3182050"/>
              <a:ext cx="711554" cy="712787"/>
            </a:xfrm>
            <a:custGeom>
              <a:avLst/>
              <a:gdLst>
                <a:gd name="connsiteX0" fmla="*/ 0 w 337070"/>
                <a:gd name="connsiteY0" fmla="*/ 0 h 337654"/>
                <a:gd name="connsiteX1" fmla="*/ 337070 w 337070"/>
                <a:gd name="connsiteY1" fmla="*/ 0 h 337654"/>
                <a:gd name="connsiteX2" fmla="*/ 337070 w 337070"/>
                <a:gd name="connsiteY2" fmla="*/ 337655 h 337654"/>
                <a:gd name="connsiteX3" fmla="*/ 0 w 337070"/>
                <a:gd name="connsiteY3" fmla="*/ 337655 h 3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70" h="337654" fill="norm" stroke="1" extrusionOk="0">
                  <a:moveTo>
                    <a:pt x="0" y="0"/>
                  </a:moveTo>
                  <a:lnTo>
                    <a:pt x="337070" y="0"/>
                  </a:lnTo>
                  <a:lnTo>
                    <a:pt x="337070" y="337655"/>
                  </a:lnTo>
                  <a:lnTo>
                    <a:pt x="0" y="33765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11039959" y="4526166"/>
              <a:ext cx="772543" cy="773883"/>
            </a:xfrm>
            <a:custGeom>
              <a:avLst/>
              <a:gdLst>
                <a:gd name="connsiteX0" fmla="*/ 0 w 365961"/>
                <a:gd name="connsiteY0" fmla="*/ 0 h 366596"/>
                <a:gd name="connsiteX1" fmla="*/ 365962 w 365961"/>
                <a:gd name="connsiteY1" fmla="*/ 0 h 366596"/>
                <a:gd name="connsiteX2" fmla="*/ 365962 w 365961"/>
                <a:gd name="connsiteY2" fmla="*/ 366597 h 366596"/>
                <a:gd name="connsiteX3" fmla="*/ 0 w 365961"/>
                <a:gd name="connsiteY3" fmla="*/ 366597 h 3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61" h="366596" fill="norm" stroke="1" extrusionOk="0">
                  <a:moveTo>
                    <a:pt x="0" y="0"/>
                  </a:moveTo>
                  <a:lnTo>
                    <a:pt x="365962" y="0"/>
                  </a:lnTo>
                  <a:lnTo>
                    <a:pt x="365962" y="366597"/>
                  </a:lnTo>
                  <a:lnTo>
                    <a:pt x="0" y="366597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555861" y="5758273"/>
              <a:ext cx="772543" cy="773883"/>
            </a:xfrm>
            <a:custGeom>
              <a:avLst/>
              <a:gdLst>
                <a:gd name="connsiteX0" fmla="*/ 0 w 365961"/>
                <a:gd name="connsiteY0" fmla="*/ 0 h 366596"/>
                <a:gd name="connsiteX1" fmla="*/ 365962 w 365961"/>
                <a:gd name="connsiteY1" fmla="*/ 0 h 366596"/>
                <a:gd name="connsiteX2" fmla="*/ 365962 w 365961"/>
                <a:gd name="connsiteY2" fmla="*/ 366597 h 366596"/>
                <a:gd name="connsiteX3" fmla="*/ 0 w 365961"/>
                <a:gd name="connsiteY3" fmla="*/ 366597 h 3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61" h="366596" fill="norm" stroke="1" extrusionOk="0">
                  <a:moveTo>
                    <a:pt x="0" y="0"/>
                  </a:moveTo>
                  <a:lnTo>
                    <a:pt x="365962" y="0"/>
                  </a:lnTo>
                  <a:lnTo>
                    <a:pt x="365962" y="366597"/>
                  </a:lnTo>
                  <a:lnTo>
                    <a:pt x="0" y="366597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8613900" y="4597446"/>
              <a:ext cx="565853" cy="566837"/>
            </a:xfrm>
            <a:custGeom>
              <a:avLst/>
              <a:gdLst>
                <a:gd name="connsiteX0" fmla="*/ 0 w 268050"/>
                <a:gd name="connsiteY0" fmla="*/ 0 h 268516"/>
                <a:gd name="connsiteX1" fmla="*/ 268051 w 268050"/>
                <a:gd name="connsiteY1" fmla="*/ 0 h 268516"/>
                <a:gd name="connsiteX2" fmla="*/ 268051 w 268050"/>
                <a:gd name="connsiteY2" fmla="*/ 268516 h 268516"/>
                <a:gd name="connsiteX3" fmla="*/ 0 w 268050"/>
                <a:gd name="connsiteY3" fmla="*/ 268516 h 26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050" h="268516" fill="norm" stroke="1" extrusionOk="0">
                  <a:moveTo>
                    <a:pt x="0" y="0"/>
                  </a:moveTo>
                  <a:lnTo>
                    <a:pt x="268051" y="0"/>
                  </a:lnTo>
                  <a:lnTo>
                    <a:pt x="268051" y="268516"/>
                  </a:lnTo>
                  <a:lnTo>
                    <a:pt x="0" y="26851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274630" y="3507896"/>
              <a:ext cx="565853" cy="566837"/>
            </a:xfrm>
            <a:custGeom>
              <a:avLst/>
              <a:gdLst>
                <a:gd name="connsiteX0" fmla="*/ 0 w 268050"/>
                <a:gd name="connsiteY0" fmla="*/ 0 h 268516"/>
                <a:gd name="connsiteX1" fmla="*/ 268051 w 268050"/>
                <a:gd name="connsiteY1" fmla="*/ 0 h 268516"/>
                <a:gd name="connsiteX2" fmla="*/ 268051 w 268050"/>
                <a:gd name="connsiteY2" fmla="*/ 268516 h 268516"/>
                <a:gd name="connsiteX3" fmla="*/ 0 w 268050"/>
                <a:gd name="connsiteY3" fmla="*/ 268516 h 26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050" h="268516" fill="norm" stroke="1" extrusionOk="0">
                  <a:moveTo>
                    <a:pt x="0" y="0"/>
                  </a:moveTo>
                  <a:lnTo>
                    <a:pt x="268051" y="0"/>
                  </a:lnTo>
                  <a:lnTo>
                    <a:pt x="268051" y="268516"/>
                  </a:lnTo>
                  <a:lnTo>
                    <a:pt x="0" y="26851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203157" y="1813674"/>
            <a:ext cx="10437979" cy="1846659"/>
          </a:xfrm>
        </p:spPr>
        <p:txBody>
          <a:bodyPr vert="horz"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en-US"/>
            </a:br>
            <a:r>
              <a:rPr lang="ru-RU"/>
              <a:t>в две строки</a:t>
            </a:r>
            <a:endParaRPr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 bwMode="auto">
          <a:xfrm>
            <a:off x="1203157" y="1490941"/>
            <a:ext cx="1491916" cy="0"/>
          </a:xfrm>
          <a:prstGeom prst="line">
            <a:avLst/>
          </a:prstGeom>
          <a:ln w="127000" cmpd="sng">
            <a:solidFill>
              <a:schemeClr val="accent6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1203156" y="5430462"/>
            <a:ext cx="10437979" cy="307777"/>
          </a:xfrm>
        </p:spPr>
        <p:txBody>
          <a:bodyPr anchor="b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1203145" y="5909682"/>
            <a:ext cx="2448000" cy="246221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>
            <a:lvl1pPr>
              <a:defRPr sz="1800">
                <a:solidFill>
                  <a:srgbClr val="6C8DBD"/>
                </a:solidFill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V-tea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9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 bwMode="auto">
          <a:xfrm>
            <a:off x="9664784" y="1131861"/>
            <a:ext cx="1713600" cy="17145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6"/>
          </p:nvPr>
        </p:nvSpPr>
        <p:spPr bwMode="auto">
          <a:xfrm>
            <a:off x="7386303" y="1131861"/>
            <a:ext cx="1713600" cy="17145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7"/>
          </p:nvPr>
        </p:nvSpPr>
        <p:spPr bwMode="auto">
          <a:xfrm>
            <a:off x="5107821" y="1131861"/>
            <a:ext cx="1713600" cy="17145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4"/>
          </p:nvPr>
        </p:nvSpPr>
        <p:spPr bwMode="auto">
          <a:xfrm>
            <a:off x="2829342" y="1131861"/>
            <a:ext cx="1713600" cy="17145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550863" y="1131861"/>
            <a:ext cx="1713600" cy="17145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/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8" name="Rectangle 47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49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 b="0" i="0">
                <a:solidFill>
                  <a:schemeClr val="bg1"/>
                </a:solidFill>
                <a:latin typeface="Trebuchet MS"/>
                <a:ea typeface="ＭＳ Ｐゴシック"/>
              </a:rPr>
              <a:t/>
            </a:fld>
            <a:endParaRPr lang="ru-RU" sz="1000" b="0" i="0">
              <a:solidFill>
                <a:schemeClr val="bg1"/>
              </a:solidFill>
              <a:latin typeface="Trebuchet MS"/>
              <a:ea typeface="ＭＳ Ｐゴシック"/>
            </a:endParaRPr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80251" y="6318747"/>
            <a:ext cx="959181" cy="24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40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9" name="Rectangle 8"/>
          <p:cNvSpPr/>
          <p:nvPr userDrawn="1"/>
        </p:nvSpPr>
        <p:spPr bwMode="auto">
          <a:xfrm>
            <a:off x="0" y="1215188"/>
            <a:ext cx="3862137" cy="5642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 bwMode="auto">
          <a:xfrm>
            <a:off x="566939" y="3780809"/>
            <a:ext cx="792629" cy="0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4333" y="2582949"/>
            <a:ext cx="3078629" cy="738664"/>
          </a:xfrm>
        </p:spPr>
        <p:txBody>
          <a:bodyPr vert="horz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Имя</a:t>
            </a:r>
            <a:br>
              <a:rPr lang="ru-RU"/>
            </a:br>
            <a:r>
              <a:rPr lang="ru-RU"/>
              <a:t>Фамилия</a:t>
            </a:r>
            <a:endParaRPr/>
          </a:p>
        </p:txBody>
      </p:sp>
      <p:sp>
        <p:nvSpPr>
          <p:cNvPr id="48" name="Rectangle 47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49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 b="0" i="0">
                <a:solidFill>
                  <a:schemeClr val="bg1"/>
                </a:solidFill>
                <a:latin typeface="Trebuchet MS"/>
                <a:ea typeface="ＭＳ Ｐゴシック"/>
              </a:rPr>
              <a:t/>
            </a:fld>
            <a:endParaRPr lang="ru-RU" sz="1000" b="0" i="0">
              <a:solidFill>
                <a:schemeClr val="bg1"/>
              </a:solidFill>
              <a:latin typeface="Trebuchet MS"/>
              <a:ea typeface="ＭＳ Ｐゴシック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566939" y="0"/>
            <a:ext cx="2549240" cy="254945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44333" y="3321612"/>
            <a:ext cx="30559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 lang="en-GB"/>
          </a:p>
        </p:txBody>
      </p: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80251" y="6318747"/>
            <a:ext cx="959181" cy="24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vider">
    <p:bg>
      <p:bgPr shadeToTitle="0">
        <a:gradFill>
          <a:gsLst>
            <a:gs pos="10000">
              <a:schemeClr val="accent1">
                <a:lumMod val="85000"/>
              </a:schemeClr>
            </a:gs>
            <a:gs pos="100000">
              <a:schemeClr val="accent4">
                <a:lumMod val="90000"/>
              </a:schemeClr>
            </a:gs>
          </a:gsLst>
          <a:lin ang="36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41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203157" y="3694067"/>
            <a:ext cx="10437979" cy="738664"/>
          </a:xfrm>
        </p:spPr>
        <p:txBody>
          <a:bodyPr vert="horz"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 bwMode="auto">
          <a:xfrm>
            <a:off x="1203157" y="4728411"/>
            <a:ext cx="1491916" cy="0"/>
          </a:xfrm>
          <a:prstGeom prst="line">
            <a:avLst/>
          </a:prstGeom>
          <a:ln w="127000" cmpd="sng">
            <a:solidFill>
              <a:schemeClr val="accent6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 bwMode="auto">
          <a:xfrm>
            <a:off x="8312337" y="3046281"/>
            <a:ext cx="3879660" cy="3811720"/>
            <a:chOff x="8312337" y="3046281"/>
            <a:chExt cx="3879660" cy="3811720"/>
          </a:xfrm>
        </p:grpSpPr>
        <p:sp>
          <p:nvSpPr>
            <p:cNvPr id="21" name="Freeform 20"/>
            <p:cNvSpPr/>
            <p:nvPr/>
          </p:nvSpPr>
          <p:spPr bwMode="auto">
            <a:xfrm>
              <a:off x="9494872" y="4224080"/>
              <a:ext cx="1314678" cy="1316960"/>
            </a:xfrm>
            <a:custGeom>
              <a:avLst/>
              <a:gdLst>
                <a:gd name="connsiteX0" fmla="*/ 0 w 622776"/>
                <a:gd name="connsiteY0" fmla="*/ 0 h 623857"/>
                <a:gd name="connsiteX1" fmla="*/ 622777 w 622776"/>
                <a:gd name="connsiteY1" fmla="*/ 0 h 623857"/>
                <a:gd name="connsiteX2" fmla="*/ 622777 w 622776"/>
                <a:gd name="connsiteY2" fmla="*/ 623858 h 623857"/>
                <a:gd name="connsiteX3" fmla="*/ 0 w 622776"/>
                <a:gd name="connsiteY3" fmla="*/ 623858 h 62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76" h="623857" fill="norm" stroke="1" extrusionOk="0">
                  <a:moveTo>
                    <a:pt x="0" y="0"/>
                  </a:moveTo>
                  <a:lnTo>
                    <a:pt x="622777" y="0"/>
                  </a:lnTo>
                  <a:lnTo>
                    <a:pt x="622777" y="623858"/>
                  </a:lnTo>
                  <a:lnTo>
                    <a:pt x="0" y="623858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877320" y="5541041"/>
              <a:ext cx="1314678" cy="1316960"/>
            </a:xfrm>
            <a:custGeom>
              <a:avLst/>
              <a:gdLst>
                <a:gd name="connsiteX0" fmla="*/ 0 w 622776"/>
                <a:gd name="connsiteY0" fmla="*/ 0 h 623857"/>
                <a:gd name="connsiteX1" fmla="*/ 622777 w 622776"/>
                <a:gd name="connsiteY1" fmla="*/ 0 h 623857"/>
                <a:gd name="connsiteX2" fmla="*/ 622777 w 622776"/>
                <a:gd name="connsiteY2" fmla="*/ 623858 h 623857"/>
                <a:gd name="connsiteX3" fmla="*/ 0 w 622776"/>
                <a:gd name="connsiteY3" fmla="*/ 623858 h 62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76" h="623857" fill="norm" stroke="1" extrusionOk="0">
                  <a:moveTo>
                    <a:pt x="0" y="0"/>
                  </a:moveTo>
                  <a:lnTo>
                    <a:pt x="622777" y="0"/>
                  </a:lnTo>
                  <a:lnTo>
                    <a:pt x="622777" y="623858"/>
                  </a:lnTo>
                  <a:lnTo>
                    <a:pt x="0" y="623858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1141610" y="3046281"/>
              <a:ext cx="948737" cy="950384"/>
            </a:xfrm>
            <a:custGeom>
              <a:avLst/>
              <a:gdLst>
                <a:gd name="connsiteX0" fmla="*/ 0 w 449426"/>
                <a:gd name="connsiteY0" fmla="*/ 0 h 450206"/>
                <a:gd name="connsiteX1" fmla="*/ 449427 w 449426"/>
                <a:gd name="connsiteY1" fmla="*/ 0 h 450206"/>
                <a:gd name="connsiteX2" fmla="*/ 449427 w 449426"/>
                <a:gd name="connsiteY2" fmla="*/ 450207 h 450206"/>
                <a:gd name="connsiteX3" fmla="*/ 0 w 449426"/>
                <a:gd name="connsiteY3" fmla="*/ 450207 h 45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26" h="450206" fill="norm" stroke="1" extrusionOk="0">
                  <a:moveTo>
                    <a:pt x="0" y="0"/>
                  </a:moveTo>
                  <a:lnTo>
                    <a:pt x="449427" y="0"/>
                  </a:lnTo>
                  <a:lnTo>
                    <a:pt x="449427" y="450207"/>
                  </a:lnTo>
                  <a:lnTo>
                    <a:pt x="0" y="450207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312337" y="5887253"/>
              <a:ext cx="948737" cy="950384"/>
            </a:xfrm>
            <a:custGeom>
              <a:avLst/>
              <a:gdLst>
                <a:gd name="connsiteX0" fmla="*/ 0 w 449426"/>
                <a:gd name="connsiteY0" fmla="*/ 0 h 450206"/>
                <a:gd name="connsiteX1" fmla="*/ 449427 w 449426"/>
                <a:gd name="connsiteY1" fmla="*/ 0 h 450206"/>
                <a:gd name="connsiteX2" fmla="*/ 449427 w 449426"/>
                <a:gd name="connsiteY2" fmla="*/ 450206 h 450206"/>
                <a:gd name="connsiteX3" fmla="*/ 0 w 449426"/>
                <a:gd name="connsiteY3" fmla="*/ 450206 h 45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26" h="450206" fill="norm" stroke="1" extrusionOk="0">
                  <a:moveTo>
                    <a:pt x="0" y="0"/>
                  </a:moveTo>
                  <a:lnTo>
                    <a:pt x="449427" y="0"/>
                  </a:lnTo>
                  <a:lnTo>
                    <a:pt x="449427" y="450206"/>
                  </a:lnTo>
                  <a:lnTo>
                    <a:pt x="0" y="450206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312337" y="3080224"/>
              <a:ext cx="711554" cy="712787"/>
            </a:xfrm>
            <a:custGeom>
              <a:avLst/>
              <a:gdLst>
                <a:gd name="connsiteX0" fmla="*/ 0 w 337070"/>
                <a:gd name="connsiteY0" fmla="*/ 0 h 337654"/>
                <a:gd name="connsiteX1" fmla="*/ 337070 w 337070"/>
                <a:gd name="connsiteY1" fmla="*/ 0 h 337654"/>
                <a:gd name="connsiteX2" fmla="*/ 337070 w 337070"/>
                <a:gd name="connsiteY2" fmla="*/ 337655 h 337654"/>
                <a:gd name="connsiteX3" fmla="*/ 0 w 337070"/>
                <a:gd name="connsiteY3" fmla="*/ 337655 h 3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70" h="337654" fill="norm" stroke="1" extrusionOk="0">
                  <a:moveTo>
                    <a:pt x="0" y="0"/>
                  </a:moveTo>
                  <a:lnTo>
                    <a:pt x="337070" y="0"/>
                  </a:lnTo>
                  <a:lnTo>
                    <a:pt x="337070" y="337655"/>
                  </a:lnTo>
                  <a:lnTo>
                    <a:pt x="0" y="33765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0175930" y="3182050"/>
              <a:ext cx="711554" cy="712787"/>
            </a:xfrm>
            <a:custGeom>
              <a:avLst/>
              <a:gdLst>
                <a:gd name="connsiteX0" fmla="*/ 0 w 337070"/>
                <a:gd name="connsiteY0" fmla="*/ 0 h 337654"/>
                <a:gd name="connsiteX1" fmla="*/ 337070 w 337070"/>
                <a:gd name="connsiteY1" fmla="*/ 0 h 337654"/>
                <a:gd name="connsiteX2" fmla="*/ 337070 w 337070"/>
                <a:gd name="connsiteY2" fmla="*/ 337655 h 337654"/>
                <a:gd name="connsiteX3" fmla="*/ 0 w 337070"/>
                <a:gd name="connsiteY3" fmla="*/ 337655 h 3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70" h="337654" fill="norm" stroke="1" extrusionOk="0">
                  <a:moveTo>
                    <a:pt x="0" y="0"/>
                  </a:moveTo>
                  <a:lnTo>
                    <a:pt x="337070" y="0"/>
                  </a:lnTo>
                  <a:lnTo>
                    <a:pt x="337070" y="337655"/>
                  </a:lnTo>
                  <a:lnTo>
                    <a:pt x="0" y="33765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1039959" y="4526166"/>
              <a:ext cx="772543" cy="773883"/>
            </a:xfrm>
            <a:custGeom>
              <a:avLst/>
              <a:gdLst>
                <a:gd name="connsiteX0" fmla="*/ 0 w 365961"/>
                <a:gd name="connsiteY0" fmla="*/ 0 h 366596"/>
                <a:gd name="connsiteX1" fmla="*/ 365962 w 365961"/>
                <a:gd name="connsiteY1" fmla="*/ 0 h 366596"/>
                <a:gd name="connsiteX2" fmla="*/ 365962 w 365961"/>
                <a:gd name="connsiteY2" fmla="*/ 366597 h 366596"/>
                <a:gd name="connsiteX3" fmla="*/ 0 w 365961"/>
                <a:gd name="connsiteY3" fmla="*/ 366597 h 3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61" h="366596" fill="norm" stroke="1" extrusionOk="0">
                  <a:moveTo>
                    <a:pt x="0" y="0"/>
                  </a:moveTo>
                  <a:lnTo>
                    <a:pt x="365962" y="0"/>
                  </a:lnTo>
                  <a:lnTo>
                    <a:pt x="365962" y="366597"/>
                  </a:lnTo>
                  <a:lnTo>
                    <a:pt x="0" y="366597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555861" y="5758273"/>
              <a:ext cx="772543" cy="773883"/>
            </a:xfrm>
            <a:custGeom>
              <a:avLst/>
              <a:gdLst>
                <a:gd name="connsiteX0" fmla="*/ 0 w 365961"/>
                <a:gd name="connsiteY0" fmla="*/ 0 h 366596"/>
                <a:gd name="connsiteX1" fmla="*/ 365962 w 365961"/>
                <a:gd name="connsiteY1" fmla="*/ 0 h 366596"/>
                <a:gd name="connsiteX2" fmla="*/ 365962 w 365961"/>
                <a:gd name="connsiteY2" fmla="*/ 366597 h 366596"/>
                <a:gd name="connsiteX3" fmla="*/ 0 w 365961"/>
                <a:gd name="connsiteY3" fmla="*/ 366597 h 3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61" h="366596" fill="norm" stroke="1" extrusionOk="0">
                  <a:moveTo>
                    <a:pt x="0" y="0"/>
                  </a:moveTo>
                  <a:lnTo>
                    <a:pt x="365962" y="0"/>
                  </a:lnTo>
                  <a:lnTo>
                    <a:pt x="365962" y="366597"/>
                  </a:lnTo>
                  <a:lnTo>
                    <a:pt x="0" y="366597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613900" y="4597446"/>
              <a:ext cx="565853" cy="566837"/>
            </a:xfrm>
            <a:custGeom>
              <a:avLst/>
              <a:gdLst>
                <a:gd name="connsiteX0" fmla="*/ 0 w 268050"/>
                <a:gd name="connsiteY0" fmla="*/ 0 h 268516"/>
                <a:gd name="connsiteX1" fmla="*/ 268051 w 268050"/>
                <a:gd name="connsiteY1" fmla="*/ 0 h 268516"/>
                <a:gd name="connsiteX2" fmla="*/ 268051 w 268050"/>
                <a:gd name="connsiteY2" fmla="*/ 268516 h 268516"/>
                <a:gd name="connsiteX3" fmla="*/ 0 w 268050"/>
                <a:gd name="connsiteY3" fmla="*/ 268516 h 26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050" h="268516" fill="norm" stroke="1" extrusionOk="0">
                  <a:moveTo>
                    <a:pt x="0" y="0"/>
                  </a:moveTo>
                  <a:lnTo>
                    <a:pt x="268051" y="0"/>
                  </a:lnTo>
                  <a:lnTo>
                    <a:pt x="268051" y="268516"/>
                  </a:lnTo>
                  <a:lnTo>
                    <a:pt x="0" y="26851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74630" y="3507896"/>
              <a:ext cx="565853" cy="566837"/>
            </a:xfrm>
            <a:custGeom>
              <a:avLst/>
              <a:gdLst>
                <a:gd name="connsiteX0" fmla="*/ 0 w 268050"/>
                <a:gd name="connsiteY0" fmla="*/ 0 h 268516"/>
                <a:gd name="connsiteX1" fmla="*/ 268051 w 268050"/>
                <a:gd name="connsiteY1" fmla="*/ 0 h 268516"/>
                <a:gd name="connsiteX2" fmla="*/ 268051 w 268050"/>
                <a:gd name="connsiteY2" fmla="*/ 268516 h 268516"/>
                <a:gd name="connsiteX3" fmla="*/ 0 w 268050"/>
                <a:gd name="connsiteY3" fmla="*/ 268516 h 26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050" h="268516" fill="norm" stroke="1" extrusionOk="0">
                  <a:moveTo>
                    <a:pt x="0" y="0"/>
                  </a:moveTo>
                  <a:lnTo>
                    <a:pt x="268051" y="0"/>
                  </a:lnTo>
                  <a:lnTo>
                    <a:pt x="268051" y="268516"/>
                  </a:lnTo>
                  <a:lnTo>
                    <a:pt x="0" y="26851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a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42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3" name="Freeform 3"/>
          <p:cNvSpPr>
            <a:spLocks noEditPoints="1"/>
          </p:cNvSpPr>
          <p:nvPr userDrawn="1"/>
        </p:nvSpPr>
        <p:spPr bwMode="auto">
          <a:xfrm>
            <a:off x="1736035" y="-2037"/>
            <a:ext cx="10455965" cy="6860038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40"/>
              </a:cxn>
              <a:cxn ang="0">
                <a:pos x="204" y="0"/>
              </a:cxn>
              <a:cxn ang="0">
                <a:pos x="156" y="2"/>
              </a:cxn>
              <a:cxn ang="0">
                <a:pos x="204" y="48"/>
              </a:cxn>
              <a:cxn ang="0">
                <a:pos x="65" y="0"/>
              </a:cxn>
              <a:cxn ang="0">
                <a:pos x="62" y="71"/>
              </a:cxn>
              <a:cxn ang="0">
                <a:pos x="65" y="141"/>
              </a:cxn>
              <a:cxn ang="0">
                <a:pos x="65" y="0"/>
              </a:cxn>
              <a:cxn ang="0">
                <a:pos x="146" y="141"/>
              </a:cxn>
              <a:cxn ang="0">
                <a:pos x="108" y="104"/>
              </a:cxn>
              <a:cxn ang="0">
                <a:pos x="156" y="141"/>
              </a:cxn>
              <a:cxn ang="0">
                <a:pos x="204" y="124"/>
              </a:cxn>
              <a:cxn ang="0">
                <a:pos x="156" y="141"/>
              </a:cxn>
              <a:cxn ang="0">
                <a:pos x="204" y="60"/>
              </a:cxn>
              <a:cxn ang="0">
                <a:pos x="156" y="104"/>
              </a:cxn>
              <a:cxn ang="0">
                <a:pos x="73" y="96"/>
              </a:cxn>
              <a:cxn ang="0">
                <a:pos x="101" y="140"/>
              </a:cxn>
              <a:cxn ang="0">
                <a:pos x="73" y="96"/>
              </a:cxn>
              <a:cxn ang="0">
                <a:pos x="146" y="58"/>
              </a:cxn>
              <a:cxn ang="0">
                <a:pos x="108" y="95"/>
              </a:cxn>
              <a:cxn ang="0">
                <a:pos x="73" y="55"/>
              </a:cxn>
              <a:cxn ang="0">
                <a:pos x="101" y="94"/>
              </a:cxn>
              <a:cxn ang="0">
                <a:pos x="73" y="55"/>
              </a:cxn>
              <a:cxn ang="0">
                <a:pos x="146" y="4"/>
              </a:cxn>
              <a:cxn ang="0">
                <a:pos x="108" y="48"/>
              </a:cxn>
              <a:cxn ang="0">
                <a:pos x="73" y="14"/>
              </a:cxn>
              <a:cxn ang="0">
                <a:pos x="101" y="48"/>
              </a:cxn>
              <a:cxn ang="0">
                <a:pos x="73" y="14"/>
              </a:cxn>
              <a:cxn ang="0">
                <a:pos x="11" y="86"/>
              </a:cxn>
              <a:cxn ang="0">
                <a:pos x="1" y="103"/>
              </a:cxn>
              <a:cxn ang="0">
                <a:pos x="15" y="84"/>
              </a:cxn>
              <a:cxn ang="0">
                <a:pos x="25" y="105"/>
              </a:cxn>
              <a:cxn ang="0">
                <a:pos x="15" y="84"/>
              </a:cxn>
              <a:cxn ang="0">
                <a:pos x="55" y="87"/>
              </a:cxn>
              <a:cxn ang="0">
                <a:pos x="55" y="123"/>
              </a:cxn>
              <a:cxn ang="0">
                <a:pos x="33" y="99"/>
              </a:cxn>
              <a:cxn ang="0">
                <a:pos x="36" y="57"/>
              </a:cxn>
              <a:cxn ang="0">
                <a:pos x="48" y="78"/>
              </a:cxn>
              <a:cxn ang="0">
                <a:pos x="36" y="57"/>
              </a:cxn>
              <a:cxn ang="0">
                <a:pos x="31" y="50"/>
              </a:cxn>
              <a:cxn ang="0">
                <a:pos x="31" y="82"/>
              </a:cxn>
              <a:cxn ang="0">
                <a:pos x="13" y="64"/>
              </a:cxn>
              <a:cxn ang="0">
                <a:pos x="4" y="57"/>
              </a:cxn>
              <a:cxn ang="0">
                <a:pos x="10" y="69"/>
              </a:cxn>
              <a:cxn ang="0">
                <a:pos x="4" y="57"/>
              </a:cxn>
              <a:cxn ang="0">
                <a:pos x="18" y="33"/>
              </a:cxn>
              <a:cxn ang="0">
                <a:pos x="11" y="45"/>
              </a:cxn>
              <a:cxn ang="0">
                <a:pos x="37" y="20"/>
              </a:cxn>
              <a:cxn ang="0">
                <a:pos x="53" y="44"/>
              </a:cxn>
              <a:cxn ang="0">
                <a:pos x="37" y="20"/>
              </a:cxn>
              <a:cxn ang="0">
                <a:pos x="34" y="23"/>
              </a:cxn>
              <a:cxn ang="0">
                <a:pos x="23" y="42"/>
              </a:cxn>
            </a:cxnLst>
            <a:rect l="0" t="0" r="r" b="b"/>
            <a:pathLst>
              <a:path w="204" h="141" fill="norm" stroke="1" extrusionOk="0">
                <a:moveTo>
                  <a:pt x="0" y="25"/>
                </a:moveTo>
                <a:cubicBezTo>
                  <a:pt x="3" y="25"/>
                  <a:pt x="5" y="25"/>
                  <a:pt x="8" y="24"/>
                </a:cubicBezTo>
                <a:cubicBezTo>
                  <a:pt x="8" y="30"/>
                  <a:pt x="8" y="35"/>
                  <a:pt x="8" y="40"/>
                </a:cubicBezTo>
                <a:cubicBezTo>
                  <a:pt x="5" y="40"/>
                  <a:pt x="3" y="40"/>
                  <a:pt x="0" y="40"/>
                </a:cubicBezTo>
                <a:cubicBezTo>
                  <a:pt x="0" y="35"/>
                  <a:pt x="0" y="30"/>
                  <a:pt x="0" y="25"/>
                </a:cubicBezTo>
                <a:close/>
                <a:moveTo>
                  <a:pt x="204" y="0"/>
                </a:moveTo>
                <a:lnTo>
                  <a:pt x="172" y="0"/>
                </a:lnTo>
                <a:lnTo>
                  <a:pt x="156" y="2"/>
                </a:lnTo>
                <a:cubicBezTo>
                  <a:pt x="156" y="18"/>
                  <a:pt x="156" y="33"/>
                  <a:pt x="156" y="48"/>
                </a:cubicBezTo>
                <a:lnTo>
                  <a:pt x="204" y="48"/>
                </a:lnTo>
                <a:lnTo>
                  <a:pt x="204" y="0"/>
                </a:lnTo>
                <a:close/>
                <a:moveTo>
                  <a:pt x="65" y="0"/>
                </a:moveTo>
                <a:lnTo>
                  <a:pt x="62" y="0"/>
                </a:lnTo>
                <a:cubicBezTo>
                  <a:pt x="62" y="24"/>
                  <a:pt x="62" y="47"/>
                  <a:pt x="62" y="71"/>
                </a:cubicBezTo>
                <a:cubicBezTo>
                  <a:pt x="62" y="94"/>
                  <a:pt x="63" y="117"/>
                  <a:pt x="63" y="141"/>
                </a:cubicBezTo>
                <a:lnTo>
                  <a:pt x="65" y="141"/>
                </a:lnTo>
                <a:cubicBezTo>
                  <a:pt x="65" y="118"/>
                  <a:pt x="65" y="94"/>
                  <a:pt x="65" y="71"/>
                </a:cubicBezTo>
                <a:lnTo>
                  <a:pt x="65" y="0"/>
                </a:lnTo>
                <a:close/>
                <a:moveTo>
                  <a:pt x="108" y="141"/>
                </a:moveTo>
                <a:lnTo>
                  <a:pt x="146" y="141"/>
                </a:lnTo>
                <a:cubicBezTo>
                  <a:pt x="146" y="131"/>
                  <a:pt x="146" y="121"/>
                  <a:pt x="146" y="112"/>
                </a:cubicBezTo>
                <a:cubicBezTo>
                  <a:pt x="132" y="109"/>
                  <a:pt x="120" y="106"/>
                  <a:pt x="108" y="104"/>
                </a:cubicBezTo>
                <a:cubicBezTo>
                  <a:pt x="108" y="116"/>
                  <a:pt x="108" y="129"/>
                  <a:pt x="108" y="141"/>
                </a:cubicBezTo>
                <a:close/>
                <a:moveTo>
                  <a:pt x="156" y="141"/>
                </a:moveTo>
                <a:lnTo>
                  <a:pt x="204" y="141"/>
                </a:lnTo>
                <a:lnTo>
                  <a:pt x="204" y="124"/>
                </a:lnTo>
                <a:cubicBezTo>
                  <a:pt x="187" y="120"/>
                  <a:pt x="171" y="117"/>
                  <a:pt x="156" y="114"/>
                </a:cubicBezTo>
                <a:lnTo>
                  <a:pt x="156" y="141"/>
                </a:lnTo>
                <a:close/>
                <a:moveTo>
                  <a:pt x="204" y="112"/>
                </a:moveTo>
                <a:lnTo>
                  <a:pt x="204" y="60"/>
                </a:lnTo>
                <a:lnTo>
                  <a:pt x="156" y="58"/>
                </a:lnTo>
                <a:cubicBezTo>
                  <a:pt x="156" y="73"/>
                  <a:pt x="156" y="89"/>
                  <a:pt x="156" y="104"/>
                </a:cubicBezTo>
                <a:cubicBezTo>
                  <a:pt x="171" y="106"/>
                  <a:pt x="187" y="109"/>
                  <a:pt x="204" y="112"/>
                </a:cubicBezTo>
                <a:close/>
                <a:moveTo>
                  <a:pt x="73" y="96"/>
                </a:moveTo>
                <a:cubicBezTo>
                  <a:pt x="82" y="98"/>
                  <a:pt x="91" y="100"/>
                  <a:pt x="101" y="102"/>
                </a:cubicBezTo>
                <a:cubicBezTo>
                  <a:pt x="101" y="115"/>
                  <a:pt x="101" y="127"/>
                  <a:pt x="101" y="140"/>
                </a:cubicBezTo>
                <a:cubicBezTo>
                  <a:pt x="91" y="136"/>
                  <a:pt x="82" y="133"/>
                  <a:pt x="73" y="130"/>
                </a:cubicBezTo>
                <a:cubicBezTo>
                  <a:pt x="73" y="119"/>
                  <a:pt x="73" y="108"/>
                  <a:pt x="73" y="96"/>
                </a:cubicBezTo>
                <a:close/>
                <a:moveTo>
                  <a:pt x="108" y="56"/>
                </a:moveTo>
                <a:cubicBezTo>
                  <a:pt x="120" y="57"/>
                  <a:pt x="132" y="57"/>
                  <a:pt x="146" y="58"/>
                </a:cubicBezTo>
                <a:cubicBezTo>
                  <a:pt x="146" y="72"/>
                  <a:pt x="146" y="87"/>
                  <a:pt x="146" y="102"/>
                </a:cubicBezTo>
                <a:cubicBezTo>
                  <a:pt x="132" y="100"/>
                  <a:pt x="120" y="97"/>
                  <a:pt x="108" y="95"/>
                </a:cubicBezTo>
                <a:cubicBezTo>
                  <a:pt x="108" y="82"/>
                  <a:pt x="108" y="69"/>
                  <a:pt x="108" y="56"/>
                </a:cubicBezTo>
                <a:close/>
                <a:moveTo>
                  <a:pt x="73" y="55"/>
                </a:moveTo>
                <a:cubicBezTo>
                  <a:pt x="81" y="56"/>
                  <a:pt x="91" y="56"/>
                  <a:pt x="101" y="56"/>
                </a:cubicBezTo>
                <a:cubicBezTo>
                  <a:pt x="101" y="69"/>
                  <a:pt x="101" y="81"/>
                  <a:pt x="101" y="94"/>
                </a:cubicBezTo>
                <a:cubicBezTo>
                  <a:pt x="91" y="92"/>
                  <a:pt x="82" y="90"/>
                  <a:pt x="73" y="89"/>
                </a:cubicBezTo>
                <a:cubicBezTo>
                  <a:pt x="73" y="78"/>
                  <a:pt x="73" y="67"/>
                  <a:pt x="73" y="55"/>
                </a:cubicBezTo>
                <a:close/>
                <a:moveTo>
                  <a:pt x="108" y="9"/>
                </a:moveTo>
                <a:cubicBezTo>
                  <a:pt x="119" y="8"/>
                  <a:pt x="132" y="6"/>
                  <a:pt x="146" y="4"/>
                </a:cubicBezTo>
                <a:cubicBezTo>
                  <a:pt x="146" y="19"/>
                  <a:pt x="146" y="33"/>
                  <a:pt x="146" y="48"/>
                </a:cubicBezTo>
                <a:cubicBezTo>
                  <a:pt x="132" y="48"/>
                  <a:pt x="120" y="48"/>
                  <a:pt x="108" y="48"/>
                </a:cubicBezTo>
                <a:cubicBezTo>
                  <a:pt x="108" y="35"/>
                  <a:pt x="108" y="22"/>
                  <a:pt x="108" y="9"/>
                </a:cubicBezTo>
                <a:close/>
                <a:moveTo>
                  <a:pt x="73" y="14"/>
                </a:moveTo>
                <a:cubicBezTo>
                  <a:pt x="81" y="13"/>
                  <a:pt x="91" y="12"/>
                  <a:pt x="101" y="10"/>
                </a:cubicBezTo>
                <a:cubicBezTo>
                  <a:pt x="101" y="23"/>
                  <a:pt x="101" y="35"/>
                  <a:pt x="101" y="48"/>
                </a:cubicBezTo>
                <a:cubicBezTo>
                  <a:pt x="91" y="48"/>
                  <a:pt x="81" y="48"/>
                  <a:pt x="73" y="48"/>
                </a:cubicBezTo>
                <a:cubicBezTo>
                  <a:pt x="73" y="37"/>
                  <a:pt x="73" y="25"/>
                  <a:pt x="73" y="14"/>
                </a:cubicBezTo>
                <a:close/>
                <a:moveTo>
                  <a:pt x="0" y="83"/>
                </a:moveTo>
                <a:cubicBezTo>
                  <a:pt x="4" y="84"/>
                  <a:pt x="7" y="85"/>
                  <a:pt x="11" y="86"/>
                </a:cubicBezTo>
                <a:cubicBezTo>
                  <a:pt x="11" y="93"/>
                  <a:pt x="11" y="100"/>
                  <a:pt x="11" y="107"/>
                </a:cubicBezTo>
                <a:cubicBezTo>
                  <a:pt x="8" y="105"/>
                  <a:pt x="4" y="104"/>
                  <a:pt x="1" y="103"/>
                </a:cubicBezTo>
                <a:cubicBezTo>
                  <a:pt x="0" y="96"/>
                  <a:pt x="0" y="90"/>
                  <a:pt x="0" y="83"/>
                </a:cubicBezTo>
                <a:close/>
                <a:moveTo>
                  <a:pt x="15" y="84"/>
                </a:moveTo>
                <a:cubicBezTo>
                  <a:pt x="18" y="85"/>
                  <a:pt x="21" y="86"/>
                  <a:pt x="24" y="87"/>
                </a:cubicBezTo>
                <a:cubicBezTo>
                  <a:pt x="25" y="93"/>
                  <a:pt x="25" y="99"/>
                  <a:pt x="25" y="105"/>
                </a:cubicBezTo>
                <a:cubicBezTo>
                  <a:pt x="21" y="103"/>
                  <a:pt x="18" y="102"/>
                  <a:pt x="15" y="101"/>
                </a:cubicBezTo>
                <a:cubicBezTo>
                  <a:pt x="15" y="96"/>
                  <a:pt x="15" y="90"/>
                  <a:pt x="15" y="84"/>
                </a:cubicBezTo>
                <a:close/>
                <a:moveTo>
                  <a:pt x="33" y="83"/>
                </a:moveTo>
                <a:cubicBezTo>
                  <a:pt x="40" y="84"/>
                  <a:pt x="47" y="85"/>
                  <a:pt x="55" y="87"/>
                </a:cubicBezTo>
                <a:cubicBezTo>
                  <a:pt x="55" y="93"/>
                  <a:pt x="55" y="99"/>
                  <a:pt x="55" y="105"/>
                </a:cubicBezTo>
                <a:cubicBezTo>
                  <a:pt x="55" y="111"/>
                  <a:pt x="55" y="117"/>
                  <a:pt x="55" y="123"/>
                </a:cubicBezTo>
                <a:cubicBezTo>
                  <a:pt x="47" y="120"/>
                  <a:pt x="40" y="118"/>
                  <a:pt x="33" y="115"/>
                </a:cubicBezTo>
                <a:cubicBezTo>
                  <a:pt x="33" y="110"/>
                  <a:pt x="33" y="104"/>
                  <a:pt x="33" y="99"/>
                </a:cubicBezTo>
                <a:cubicBezTo>
                  <a:pt x="33" y="94"/>
                  <a:pt x="33" y="88"/>
                  <a:pt x="33" y="83"/>
                </a:cubicBezTo>
                <a:close/>
                <a:moveTo>
                  <a:pt x="36" y="57"/>
                </a:moveTo>
                <a:cubicBezTo>
                  <a:pt x="40" y="57"/>
                  <a:pt x="44" y="57"/>
                  <a:pt x="48" y="58"/>
                </a:cubicBezTo>
                <a:cubicBezTo>
                  <a:pt x="48" y="64"/>
                  <a:pt x="48" y="71"/>
                  <a:pt x="48" y="78"/>
                </a:cubicBezTo>
                <a:cubicBezTo>
                  <a:pt x="44" y="77"/>
                  <a:pt x="40" y="77"/>
                  <a:pt x="36" y="76"/>
                </a:cubicBezTo>
                <a:cubicBezTo>
                  <a:pt x="36" y="70"/>
                  <a:pt x="36" y="63"/>
                  <a:pt x="36" y="57"/>
                </a:cubicBezTo>
                <a:close/>
                <a:moveTo>
                  <a:pt x="13" y="50"/>
                </a:moveTo>
                <a:cubicBezTo>
                  <a:pt x="19" y="50"/>
                  <a:pt x="25" y="50"/>
                  <a:pt x="31" y="50"/>
                </a:cubicBezTo>
                <a:cubicBezTo>
                  <a:pt x="31" y="55"/>
                  <a:pt x="31" y="61"/>
                  <a:pt x="31" y="66"/>
                </a:cubicBezTo>
                <a:cubicBezTo>
                  <a:pt x="31" y="71"/>
                  <a:pt x="31" y="77"/>
                  <a:pt x="31" y="82"/>
                </a:cubicBezTo>
                <a:cubicBezTo>
                  <a:pt x="25" y="81"/>
                  <a:pt x="19" y="80"/>
                  <a:pt x="13" y="79"/>
                </a:cubicBezTo>
                <a:cubicBezTo>
                  <a:pt x="13" y="74"/>
                  <a:pt x="13" y="69"/>
                  <a:pt x="13" y="64"/>
                </a:cubicBezTo>
                <a:cubicBezTo>
                  <a:pt x="13" y="59"/>
                  <a:pt x="13" y="54"/>
                  <a:pt x="13" y="50"/>
                </a:cubicBezTo>
                <a:close/>
                <a:moveTo>
                  <a:pt x="4" y="57"/>
                </a:moveTo>
                <a:cubicBezTo>
                  <a:pt x="6" y="57"/>
                  <a:pt x="8" y="57"/>
                  <a:pt x="10" y="57"/>
                </a:cubicBezTo>
                <a:cubicBezTo>
                  <a:pt x="10" y="61"/>
                  <a:pt x="10" y="65"/>
                  <a:pt x="10" y="69"/>
                </a:cubicBezTo>
                <a:cubicBezTo>
                  <a:pt x="8" y="69"/>
                  <a:pt x="6" y="69"/>
                  <a:pt x="4" y="68"/>
                </a:cubicBezTo>
                <a:cubicBezTo>
                  <a:pt x="4" y="65"/>
                  <a:pt x="4" y="61"/>
                  <a:pt x="4" y="57"/>
                </a:cubicBezTo>
                <a:close/>
                <a:moveTo>
                  <a:pt x="11" y="33"/>
                </a:moveTo>
                <a:cubicBezTo>
                  <a:pt x="13" y="33"/>
                  <a:pt x="15" y="33"/>
                  <a:pt x="18" y="33"/>
                </a:cubicBezTo>
                <a:cubicBezTo>
                  <a:pt x="18" y="37"/>
                  <a:pt x="18" y="41"/>
                  <a:pt x="18" y="45"/>
                </a:cubicBezTo>
                <a:cubicBezTo>
                  <a:pt x="15" y="45"/>
                  <a:pt x="13" y="45"/>
                  <a:pt x="11" y="45"/>
                </a:cubicBezTo>
                <a:cubicBezTo>
                  <a:pt x="11" y="41"/>
                  <a:pt x="11" y="37"/>
                  <a:pt x="11" y="33"/>
                </a:cubicBezTo>
                <a:close/>
                <a:moveTo>
                  <a:pt x="37" y="20"/>
                </a:moveTo>
                <a:cubicBezTo>
                  <a:pt x="42" y="20"/>
                  <a:pt x="47" y="19"/>
                  <a:pt x="53" y="18"/>
                </a:cubicBezTo>
                <a:cubicBezTo>
                  <a:pt x="53" y="27"/>
                  <a:pt x="53" y="35"/>
                  <a:pt x="53" y="44"/>
                </a:cubicBezTo>
                <a:cubicBezTo>
                  <a:pt x="47" y="44"/>
                  <a:pt x="42" y="44"/>
                  <a:pt x="37" y="44"/>
                </a:cubicBezTo>
                <a:cubicBezTo>
                  <a:pt x="37" y="36"/>
                  <a:pt x="37" y="28"/>
                  <a:pt x="37" y="20"/>
                </a:cubicBezTo>
                <a:close/>
                <a:moveTo>
                  <a:pt x="22" y="24"/>
                </a:moveTo>
                <a:cubicBezTo>
                  <a:pt x="26" y="24"/>
                  <a:pt x="30" y="23"/>
                  <a:pt x="34" y="23"/>
                </a:cubicBezTo>
                <a:cubicBezTo>
                  <a:pt x="34" y="29"/>
                  <a:pt x="34" y="35"/>
                  <a:pt x="34" y="42"/>
                </a:cubicBezTo>
                <a:cubicBezTo>
                  <a:pt x="30" y="42"/>
                  <a:pt x="26" y="42"/>
                  <a:pt x="23" y="42"/>
                </a:cubicBezTo>
                <a:cubicBezTo>
                  <a:pt x="22" y="36"/>
                  <a:pt x="22" y="30"/>
                  <a:pt x="22" y="24"/>
                </a:cubicBezTo>
                <a:close/>
              </a:path>
            </a:pathLst>
          </a:custGeom>
          <a:solidFill>
            <a:srgbClr val="F3F4F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1">
                  <a:alpha val="50000"/>
                </a:scheme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2" imgW="0" imgH="0" progId="TCLayout.ActiveDocument.1">
              <p:embed/>
              <p:pic>
                <p:nvPicPr>
                  <p:cNvPr id="1043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>
            <a:lvl1pPr>
              <a:defRPr>
                <a:latin typeface="Trebuchet MS"/>
              </a:defRPr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9230140" y="6316818"/>
            <a:ext cx="2743200" cy="24938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407982-5781-7C48-9FC6-858BC0D01368}" type="slidenum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50863" y="6245696"/>
            <a:ext cx="41148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rgbClr val="5C5C5C"/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ru-RU"/>
              <a:t>Источник: аналитика </a:t>
            </a:r>
            <a:r>
              <a:rPr lang="en-US"/>
              <a:t>SBS Consulting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Basi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44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/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0863" y="6366735"/>
            <a:ext cx="8872537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US" sz="100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1pPr>
          </a:lstStyle>
          <a:p>
            <a:pPr lvl="0">
              <a:defRPr/>
            </a:pPr>
            <a:r>
              <a:rPr lang="ru-RU"/>
              <a:t>Источник</a:t>
            </a:r>
            <a:endParaRPr lang="en-US"/>
          </a:p>
        </p:txBody>
      </p:sp>
      <p:sp>
        <p:nvSpPr>
          <p:cNvPr id="48" name="Rectangle 47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49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>
                <a:solidFill>
                  <a:schemeClr val="bg1"/>
                </a:solidFill>
              </a:rPr>
              <a:t/>
            </a:fld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12" name="Рисунок 3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04500" y="6324600"/>
            <a:ext cx="965200" cy="2369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lient cover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1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41" name="Picture Placeholder 40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3100388" y="548311"/>
            <a:ext cx="1471612" cy="747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  <a:endParaRPr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</p:spPr>
        <p:txBody>
          <a:bodyPr/>
          <a:lstStyle/>
          <a:p>
            <a:pPr>
              <a:defRPr/>
            </a:pPr>
            <a:r>
              <a:rPr lang="en-US"/>
              <a:t>Background pic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asi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2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/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8" name="Rectangle 47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49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 b="0" i="0">
                <a:solidFill>
                  <a:schemeClr val="bg1"/>
                </a:solidFill>
                <a:latin typeface="Trebuchet MS"/>
              </a:rPr>
              <a:t/>
            </a:fld>
            <a:endParaRPr lang="ru-RU" sz="1000" b="0" i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80251" y="6318747"/>
            <a:ext cx="959181" cy="24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asic_2 (With sourc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3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/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0863" y="6366735"/>
            <a:ext cx="9693513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US" sz="1000">
                <a:solidFill>
                  <a:schemeClr val="tx1"/>
                </a:solidFill>
                <a:latin typeface="Trebuchet MS"/>
                <a:ea typeface="ＭＳ Ｐゴシック"/>
                <a:cs typeface="Trebuchet MS"/>
              </a:defRPr>
            </a:lvl1pPr>
          </a:lstStyle>
          <a:p>
            <a:pPr lvl="0">
              <a:defRPr/>
            </a:pPr>
            <a:r>
              <a:rPr lang="ru-RU"/>
              <a:t>Источник</a:t>
            </a:r>
            <a:endParaRPr lang="en-US"/>
          </a:p>
        </p:txBody>
      </p:sp>
      <p:sp>
        <p:nvSpPr>
          <p:cNvPr id="48" name="Rectangle 47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49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 b="0" i="0">
                <a:solidFill>
                  <a:schemeClr val="bg1"/>
                </a:solidFill>
                <a:latin typeface="Trebuchet MS"/>
              </a:rPr>
              <a:t/>
            </a:fld>
            <a:endParaRPr lang="ru-RU" sz="1000" b="0" i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80251" y="6318747"/>
            <a:ext cx="959181" cy="24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Agenda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4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200847" y="3121224"/>
            <a:ext cx="3694307" cy="615553"/>
          </a:xfrm>
        </p:spPr>
        <p:txBody>
          <a:bodyPr vert="horz" anchor="b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grpSp>
        <p:nvGrpSpPr>
          <p:cNvPr id="19" name="Group 18"/>
          <p:cNvGrpSpPr/>
          <p:nvPr userDrawn="1"/>
        </p:nvGrpSpPr>
        <p:grpSpPr bwMode="auto">
          <a:xfrm>
            <a:off x="8312337" y="2978338"/>
            <a:ext cx="3879662" cy="3879662"/>
            <a:chOff x="7758019" y="2373607"/>
            <a:chExt cx="4125916" cy="4125916"/>
          </a:xfrm>
        </p:grpSpPr>
        <p:sp>
          <p:nvSpPr>
            <p:cNvPr id="9" name="Freeform 8"/>
            <p:cNvSpPr/>
            <p:nvPr/>
          </p:nvSpPr>
          <p:spPr bwMode="auto">
            <a:xfrm>
              <a:off x="10875215" y="2373607"/>
              <a:ext cx="1008720" cy="1008720"/>
            </a:xfrm>
            <a:custGeom>
              <a:avLst/>
              <a:gdLst>
                <a:gd name="connsiteX0" fmla="*/ 0 w 970325"/>
                <a:gd name="connsiteY0" fmla="*/ 0 h 970325"/>
                <a:gd name="connsiteX1" fmla="*/ 970325 w 970325"/>
                <a:gd name="connsiteY1" fmla="*/ 0 h 970325"/>
                <a:gd name="connsiteX2" fmla="*/ 970325 w 970325"/>
                <a:gd name="connsiteY2" fmla="*/ 970325 h 970325"/>
                <a:gd name="connsiteX3" fmla="*/ 0 w 970325"/>
                <a:gd name="connsiteY3" fmla="*/ 970325 h 9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325" h="970325" fill="norm" stroke="1" extrusionOk="0">
                  <a:moveTo>
                    <a:pt x="0" y="0"/>
                  </a:moveTo>
                  <a:lnTo>
                    <a:pt x="970325" y="0"/>
                  </a:lnTo>
                  <a:lnTo>
                    <a:pt x="970325" y="970325"/>
                  </a:lnTo>
                  <a:lnTo>
                    <a:pt x="0" y="97032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758019" y="5490803"/>
              <a:ext cx="1008720" cy="1008720"/>
            </a:xfrm>
            <a:custGeom>
              <a:avLst/>
              <a:gdLst>
                <a:gd name="connsiteX0" fmla="*/ 0 w 970325"/>
                <a:gd name="connsiteY0" fmla="*/ 0 h 970325"/>
                <a:gd name="connsiteX1" fmla="*/ 970325 w 970325"/>
                <a:gd name="connsiteY1" fmla="*/ 0 h 970325"/>
                <a:gd name="connsiteX2" fmla="*/ 970325 w 970325"/>
                <a:gd name="connsiteY2" fmla="*/ 970325 h 970325"/>
                <a:gd name="connsiteX3" fmla="*/ 0 w 970325"/>
                <a:gd name="connsiteY3" fmla="*/ 970325 h 9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325" h="970325" fill="norm" stroke="1" extrusionOk="0">
                  <a:moveTo>
                    <a:pt x="0" y="0"/>
                  </a:moveTo>
                  <a:lnTo>
                    <a:pt x="970325" y="0"/>
                  </a:lnTo>
                  <a:lnTo>
                    <a:pt x="970325" y="970325"/>
                  </a:lnTo>
                  <a:lnTo>
                    <a:pt x="0" y="97032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8738562" y="2801604"/>
              <a:ext cx="588225" cy="588225"/>
            </a:xfrm>
            <a:custGeom>
              <a:avLst/>
              <a:gdLst>
                <a:gd name="connsiteX0" fmla="*/ 0 w 565835"/>
                <a:gd name="connsiteY0" fmla="*/ 0 h 565835"/>
                <a:gd name="connsiteX1" fmla="*/ 565836 w 565835"/>
                <a:gd name="connsiteY1" fmla="*/ 0 h 565835"/>
                <a:gd name="connsiteX2" fmla="*/ 565836 w 565835"/>
                <a:gd name="connsiteY2" fmla="*/ 565836 h 565835"/>
                <a:gd name="connsiteX3" fmla="*/ 0 w 565835"/>
                <a:gd name="connsiteY3" fmla="*/ 565836 h 56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35" h="565835" fill="norm" stroke="1" extrusionOk="0">
                  <a:moveTo>
                    <a:pt x="0" y="0"/>
                  </a:moveTo>
                  <a:lnTo>
                    <a:pt x="565836" y="0"/>
                  </a:lnTo>
                  <a:lnTo>
                    <a:pt x="565836" y="565836"/>
                  </a:lnTo>
                  <a:lnTo>
                    <a:pt x="0" y="56583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0699315" y="3898858"/>
              <a:ext cx="841489" cy="841489"/>
            </a:xfrm>
            <a:custGeom>
              <a:avLst/>
              <a:gdLst>
                <a:gd name="connsiteX0" fmla="*/ 0 w 809459"/>
                <a:gd name="connsiteY0" fmla="*/ 0 h 809459"/>
                <a:gd name="connsiteX1" fmla="*/ 809460 w 809459"/>
                <a:gd name="connsiteY1" fmla="*/ 0 h 809459"/>
                <a:gd name="connsiteX2" fmla="*/ 809460 w 809459"/>
                <a:gd name="connsiteY2" fmla="*/ 809460 h 809459"/>
                <a:gd name="connsiteX3" fmla="*/ 0 w 809459"/>
                <a:gd name="connsiteY3" fmla="*/ 809460 h 80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459" h="809459" fill="norm" stroke="1" extrusionOk="0">
                  <a:moveTo>
                    <a:pt x="0" y="0"/>
                  </a:moveTo>
                  <a:lnTo>
                    <a:pt x="809460" y="0"/>
                  </a:lnTo>
                  <a:lnTo>
                    <a:pt x="809460" y="809460"/>
                  </a:lnTo>
                  <a:lnTo>
                    <a:pt x="0" y="80946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68355" y="5271553"/>
              <a:ext cx="841489" cy="841489"/>
            </a:xfrm>
            <a:custGeom>
              <a:avLst/>
              <a:gdLst>
                <a:gd name="connsiteX0" fmla="*/ 0 w 809459"/>
                <a:gd name="connsiteY0" fmla="*/ 0 h 809459"/>
                <a:gd name="connsiteX1" fmla="*/ 809460 w 809459"/>
                <a:gd name="connsiteY1" fmla="*/ 0 h 809459"/>
                <a:gd name="connsiteX2" fmla="*/ 809460 w 809459"/>
                <a:gd name="connsiteY2" fmla="*/ 809460 h 809459"/>
                <a:gd name="connsiteX3" fmla="*/ 0 w 809459"/>
                <a:gd name="connsiteY3" fmla="*/ 809460 h 80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459" h="809459" fill="norm" stroke="1" extrusionOk="0">
                  <a:moveTo>
                    <a:pt x="0" y="0"/>
                  </a:moveTo>
                  <a:lnTo>
                    <a:pt x="809460" y="0"/>
                  </a:lnTo>
                  <a:lnTo>
                    <a:pt x="809460" y="809460"/>
                  </a:lnTo>
                  <a:lnTo>
                    <a:pt x="0" y="80946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8023787" y="3987392"/>
              <a:ext cx="624072" cy="624072"/>
            </a:xfrm>
            <a:custGeom>
              <a:avLst/>
              <a:gdLst>
                <a:gd name="connsiteX0" fmla="*/ 0 w 600318"/>
                <a:gd name="connsiteY0" fmla="*/ 0 h 600318"/>
                <a:gd name="connsiteX1" fmla="*/ 600319 w 600318"/>
                <a:gd name="connsiteY1" fmla="*/ 0 h 600318"/>
                <a:gd name="connsiteX2" fmla="*/ 600319 w 600318"/>
                <a:gd name="connsiteY2" fmla="*/ 600319 h 600318"/>
                <a:gd name="connsiteX3" fmla="*/ 0 w 600318"/>
                <a:gd name="connsiteY3" fmla="*/ 600319 h 60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318" h="600318" fill="norm" stroke="1" extrusionOk="0">
                  <a:moveTo>
                    <a:pt x="0" y="0"/>
                  </a:moveTo>
                  <a:lnTo>
                    <a:pt x="600319" y="0"/>
                  </a:lnTo>
                  <a:lnTo>
                    <a:pt x="600319" y="600319"/>
                  </a:lnTo>
                  <a:lnTo>
                    <a:pt x="0" y="600319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8875947" y="3536053"/>
              <a:ext cx="1471064" cy="1471064"/>
            </a:xfrm>
            <a:custGeom>
              <a:avLst/>
              <a:gdLst>
                <a:gd name="connsiteX0" fmla="*/ 0 w 1415070"/>
                <a:gd name="connsiteY0" fmla="*/ 0 h 1415070"/>
                <a:gd name="connsiteX1" fmla="*/ 1415071 w 1415070"/>
                <a:gd name="connsiteY1" fmla="*/ 0 h 1415070"/>
                <a:gd name="connsiteX2" fmla="*/ 1415071 w 1415070"/>
                <a:gd name="connsiteY2" fmla="*/ 1415071 h 1415070"/>
                <a:gd name="connsiteX3" fmla="*/ 0 w 1415070"/>
                <a:gd name="connsiteY3" fmla="*/ 1415071 h 141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070" h="1415070" fill="norm" stroke="1" extrusionOk="0">
                  <a:moveTo>
                    <a:pt x="0" y="0"/>
                  </a:moveTo>
                  <a:lnTo>
                    <a:pt x="1415071" y="0"/>
                  </a:lnTo>
                  <a:lnTo>
                    <a:pt x="1415071" y="1415071"/>
                  </a:lnTo>
                  <a:lnTo>
                    <a:pt x="0" y="1415071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0476562" y="5092150"/>
              <a:ext cx="1407373" cy="1407373"/>
            </a:xfrm>
            <a:custGeom>
              <a:avLst/>
              <a:gdLst>
                <a:gd name="connsiteX0" fmla="*/ 0 w 1353804"/>
                <a:gd name="connsiteY0" fmla="*/ 0 h 1353804"/>
                <a:gd name="connsiteX1" fmla="*/ 1353804 w 1353804"/>
                <a:gd name="connsiteY1" fmla="*/ 0 h 1353804"/>
                <a:gd name="connsiteX2" fmla="*/ 1353804 w 1353804"/>
                <a:gd name="connsiteY2" fmla="*/ 1353804 h 1353804"/>
                <a:gd name="connsiteX3" fmla="*/ 0 w 1353804"/>
                <a:gd name="connsiteY3" fmla="*/ 1353804 h 135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804" h="1353804" fill="norm" stroke="1" extrusionOk="0">
                  <a:moveTo>
                    <a:pt x="0" y="0"/>
                  </a:moveTo>
                  <a:lnTo>
                    <a:pt x="1353804" y="0"/>
                  </a:lnTo>
                  <a:lnTo>
                    <a:pt x="1353804" y="1353804"/>
                  </a:lnTo>
                  <a:lnTo>
                    <a:pt x="0" y="1353804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758019" y="2373607"/>
              <a:ext cx="765960" cy="765960"/>
            </a:xfrm>
            <a:custGeom>
              <a:avLst/>
              <a:gdLst>
                <a:gd name="connsiteX0" fmla="*/ 0 w 736805"/>
                <a:gd name="connsiteY0" fmla="*/ 0 h 736805"/>
                <a:gd name="connsiteX1" fmla="*/ 736806 w 736805"/>
                <a:gd name="connsiteY1" fmla="*/ 0 h 736805"/>
                <a:gd name="connsiteX2" fmla="*/ 736806 w 736805"/>
                <a:gd name="connsiteY2" fmla="*/ 736806 h 736805"/>
                <a:gd name="connsiteX3" fmla="*/ 0 w 736805"/>
                <a:gd name="connsiteY3" fmla="*/ 736806 h 73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05" h="736805" fill="norm" stroke="1" extrusionOk="0">
                  <a:moveTo>
                    <a:pt x="0" y="0"/>
                  </a:moveTo>
                  <a:lnTo>
                    <a:pt x="736806" y="0"/>
                  </a:lnTo>
                  <a:lnTo>
                    <a:pt x="736806" y="736806"/>
                  </a:lnTo>
                  <a:lnTo>
                    <a:pt x="0" y="736806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747282" y="2494986"/>
              <a:ext cx="765960" cy="765960"/>
            </a:xfrm>
            <a:custGeom>
              <a:avLst/>
              <a:gdLst>
                <a:gd name="connsiteX0" fmla="*/ 0 w 736805"/>
                <a:gd name="connsiteY0" fmla="*/ 0 h 736805"/>
                <a:gd name="connsiteX1" fmla="*/ 736806 w 736805"/>
                <a:gd name="connsiteY1" fmla="*/ 0 h 736805"/>
                <a:gd name="connsiteX2" fmla="*/ 736806 w 736805"/>
                <a:gd name="connsiteY2" fmla="*/ 736806 h 736805"/>
                <a:gd name="connsiteX3" fmla="*/ 0 w 736805"/>
                <a:gd name="connsiteY3" fmla="*/ 736806 h 73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05" h="736805" fill="norm" stroke="1" extrusionOk="0">
                  <a:moveTo>
                    <a:pt x="0" y="0"/>
                  </a:moveTo>
                  <a:lnTo>
                    <a:pt x="736806" y="0"/>
                  </a:lnTo>
                  <a:lnTo>
                    <a:pt x="736806" y="736806"/>
                  </a:lnTo>
                  <a:lnTo>
                    <a:pt x="0" y="736806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16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Rectangle 19"/>
          <p:cNvSpPr/>
          <p:nvPr userDrawn="1"/>
        </p:nvSpPr>
        <p:spPr bwMode="auto">
          <a:xfrm>
            <a:off x="6095999" y="0"/>
            <a:ext cx="6096001" cy="6858000"/>
          </a:xfrm>
          <a:prstGeom prst="rect">
            <a:avLst/>
          </a:prstGeom>
          <a:gradFill>
            <a:gsLst>
              <a:gs pos="10000">
                <a:schemeClr val="accent1">
                  <a:lumMod val="85000"/>
                </a:schemeClr>
              </a:gs>
              <a:gs pos="100000">
                <a:schemeClr val="accent4">
                  <a:lumMod val="90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sz="1400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Выво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5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3" name="Arrow: Pentagon 32"/>
          <p:cNvSpPr/>
          <p:nvPr userDrawn="1"/>
        </p:nvSpPr>
        <p:spPr bwMode="auto">
          <a:xfrm>
            <a:off x="0" y="448"/>
            <a:ext cx="6096000" cy="6857552"/>
          </a:xfrm>
          <a:prstGeom prst="homePlate">
            <a:avLst>
              <a:gd name="adj" fmla="val 12230"/>
            </a:avLst>
          </a:prstGeom>
          <a:gradFill>
            <a:gsLst>
              <a:gs pos="10000">
                <a:schemeClr val="accent1">
                  <a:lumMod val="85000"/>
                </a:schemeClr>
              </a:gs>
              <a:gs pos="100000">
                <a:schemeClr val="accent4">
                  <a:lumMod val="90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1400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121224"/>
            <a:ext cx="4386897" cy="430887"/>
          </a:xfrm>
        </p:spPr>
        <p:txBody>
          <a:bodyPr vert="horz" anchor="ctr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6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 b="0" i="0">
                <a:solidFill>
                  <a:schemeClr val="bg1"/>
                </a:solidFill>
                <a:latin typeface="Trebuchet MS"/>
                <a:ea typeface="ＭＳ Ｐゴシック"/>
              </a:rPr>
              <a:t/>
            </a:fld>
            <a:endParaRPr lang="ru-RU" sz="1000" b="0" i="0">
              <a:solidFill>
                <a:schemeClr val="bg1"/>
              </a:solidFill>
              <a:latin typeface="Trebuchet MS"/>
              <a:ea typeface="ＭＳ Ｐゴシック"/>
            </a:endParaRPr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80251" y="6318747"/>
            <a:ext cx="959181" cy="24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Basic">
    <p:bg>
      <p:bgPr shadeToTitle="0">
        <a:gradFill>
          <a:gsLst>
            <a:gs pos="39000">
              <a:schemeClr val="accent1">
                <a:lumMod val="85000"/>
              </a:schemeClr>
            </a:gs>
            <a:gs pos="100000">
              <a:schemeClr val="accent4">
                <a:lumMod val="90000"/>
              </a:schemeClr>
            </a:gs>
          </a:gsLst>
          <a:lin ang="36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6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9" name="Arrow: Pentagon 32"/>
          <p:cNvSpPr/>
          <p:nvPr userDrawn="1"/>
        </p:nvSpPr>
        <p:spPr bwMode="auto">
          <a:xfrm>
            <a:off x="0" y="448"/>
            <a:ext cx="8298194" cy="6857552"/>
          </a:xfrm>
          <a:prstGeom prst="homePlate">
            <a:avLst>
              <a:gd name="adj" fmla="val 9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1400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6260169" cy="437236"/>
          </a:xfrm>
        </p:spPr>
        <p:txBody>
          <a:bodyPr vert="horz"/>
          <a:lstStyle/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One-thi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7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2" name="Rectangle 21"/>
          <p:cNvSpPr/>
          <p:nvPr userDrawn="1"/>
        </p:nvSpPr>
        <p:spPr bwMode="auto">
          <a:xfrm>
            <a:off x="0" y="0"/>
            <a:ext cx="4069629" cy="6858000"/>
          </a:xfrm>
          <a:prstGeom prst="rect">
            <a:avLst/>
          </a:prstGeom>
          <a:gradFill>
            <a:gsLst>
              <a:gs pos="10000">
                <a:schemeClr val="accent1">
                  <a:lumMod val="85000"/>
                </a:schemeClr>
              </a:gs>
              <a:gs pos="100000">
                <a:schemeClr val="accent4">
                  <a:lumMod val="90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sz="1400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3092669" cy="4372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11695558" y="6343651"/>
            <a:ext cx="496441" cy="192262"/>
          </a:xfrm>
          <a:prstGeom prst="rect">
            <a:avLst/>
          </a:prstGeom>
          <a:solidFill>
            <a:srgbClr val="183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400" b="1"/>
          </a:p>
        </p:txBody>
      </p:sp>
      <p:sp>
        <p:nvSpPr>
          <p:cNvPr id="28" name="TextBox 1"/>
          <p:cNvSpPr>
            <a:spLocks noAdjustHandles="1"/>
          </p:cNvSpPr>
          <p:nvPr userDrawn="1"/>
        </p:nvSpPr>
        <p:spPr bwMode="auto">
          <a:xfrm>
            <a:off x="11580440" y="6315089"/>
            <a:ext cx="475122" cy="2446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defRPr/>
            </a:pPr>
            <a:fld id="{BE3D2F9B-EE15-BC4D-95C9-0CB8D6880064}" type="slidenum">
              <a:rPr lang="ru-RU" sz="1000" b="0" i="0">
                <a:solidFill>
                  <a:schemeClr val="bg1"/>
                </a:solidFill>
                <a:latin typeface="Trebuchet MS"/>
                <a:ea typeface="ＭＳ Ｐゴシック"/>
              </a:rPr>
              <a:t/>
            </a:fld>
            <a:endParaRPr lang="ru-RU" sz="1000" b="0" i="0">
              <a:solidFill>
                <a:schemeClr val="bg1"/>
              </a:solidFill>
              <a:latin typeface="Trebuchet MS"/>
              <a:ea typeface="ＭＳ Ｐゴシック"/>
            </a:endParaRP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80251" y="6318747"/>
            <a:ext cx="959181" cy="24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One-third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2" imgW="7772400" imgH="10058400" progId="TCLayout.ActiveDocument.1">
              <p:embed/>
              <p:pic>
                <p:nvPicPr>
                  <p:cNvPr id="1038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2" name="Rectangle 21"/>
          <p:cNvSpPr/>
          <p:nvPr userDrawn="1"/>
        </p:nvSpPr>
        <p:spPr bwMode="auto">
          <a:xfrm>
            <a:off x="8122371" y="0"/>
            <a:ext cx="4069629" cy="6858000"/>
          </a:xfrm>
          <a:prstGeom prst="rect">
            <a:avLst/>
          </a:prstGeom>
          <a:gradFill>
            <a:gsLst>
              <a:gs pos="10000">
                <a:schemeClr val="accent1">
                  <a:lumMod val="85000"/>
                </a:schemeClr>
              </a:gs>
              <a:gs pos="100000">
                <a:schemeClr val="accent4">
                  <a:lumMod val="90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sz="1400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50863" y="388177"/>
            <a:ext cx="7066800" cy="437236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0863" y="6366735"/>
            <a:ext cx="7066800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US" sz="1000">
                <a:solidFill>
                  <a:schemeClr val="tx1"/>
                </a:solidFill>
                <a:latin typeface="Trebuchet MS"/>
                <a:ea typeface="ＭＳ Ｐゴシック"/>
                <a:cs typeface="Trebuchet MS"/>
              </a:defRPr>
            </a:lvl1pPr>
          </a:lstStyle>
          <a:p>
            <a:pPr lvl="0">
              <a:defRPr/>
            </a:pPr>
            <a:r>
              <a:rPr lang="ru-RU"/>
              <a:t>Источник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2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p:oleObj name="oleObj" r:id="rId20" imgW="0" imgH="0" progId="TCLayout.ActiveDocument.1">
              <p:embed/>
              <p:pic>
                <p:nvPicPr>
                  <p:cNvPr id="2" name=""/>
                  <p:cNvPicPr/>
                  <p:nvPr/>
                </p:nvPicPr>
                <p:blipFill>
                  <a:blip r:embed="rId19"/>
                  <a:stretch/>
                </p:blipFill>
                <p:spPr bwMode="auto">
                  <a:xfrm>
                    <a:off x="2119" y="1589"/>
                    <a:ext cx="2116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29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550863" y="388177"/>
            <a:ext cx="11090274" cy="437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/>
            <a:spAutoFit/>
          </a:bodyPr>
          <a:lstStyle/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550863" y="1400692"/>
            <a:ext cx="110902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1" hdr="0" sldNum="1"/>
  <p:txStyles>
    <p:titleStyle>
      <a:lvl1pPr algn="l">
        <a:lnSpc>
          <a:spcPct val="100000"/>
        </a:lnSpc>
        <a:spcBef>
          <a:spcPts val="0"/>
        </a:spcBef>
        <a:spcAft>
          <a:spcPts val="0"/>
        </a:spcAft>
        <a:defRPr sz="2800" b="1" i="0">
          <a:solidFill>
            <a:srgbClr val="000000"/>
          </a:solidFill>
          <a:latin typeface="Trebuchet MS"/>
          <a:ea typeface="Tahoma"/>
          <a:cs typeface="Tahoma"/>
        </a:defRPr>
      </a:lvl1pPr>
      <a:lvl2pPr algn="l">
        <a:lnSpc>
          <a:spcPct val="110000"/>
        </a:lnSpc>
        <a:spcBef>
          <a:spcPts val="0"/>
        </a:spcBef>
        <a:spcAft>
          <a:spcPts val="0"/>
        </a:spcAft>
        <a:defRPr sz="2150" b="1">
          <a:solidFill>
            <a:srgbClr val="000000"/>
          </a:solidFill>
          <a:latin typeface="Arial"/>
          <a:ea typeface="ＭＳ Ｐゴシック"/>
          <a:cs typeface="ＭＳ Ｐゴシック"/>
        </a:defRPr>
      </a:lvl2pPr>
      <a:lvl3pPr algn="l">
        <a:lnSpc>
          <a:spcPct val="110000"/>
        </a:lnSpc>
        <a:spcBef>
          <a:spcPts val="0"/>
        </a:spcBef>
        <a:spcAft>
          <a:spcPts val="0"/>
        </a:spcAft>
        <a:defRPr sz="2150" b="1">
          <a:solidFill>
            <a:srgbClr val="000000"/>
          </a:solidFill>
          <a:latin typeface="Arial"/>
          <a:ea typeface="ＭＳ Ｐゴシック"/>
          <a:cs typeface="ＭＳ Ｐゴシック"/>
        </a:defRPr>
      </a:lvl3pPr>
      <a:lvl4pPr algn="l">
        <a:lnSpc>
          <a:spcPct val="110000"/>
        </a:lnSpc>
        <a:spcBef>
          <a:spcPts val="0"/>
        </a:spcBef>
        <a:spcAft>
          <a:spcPts val="0"/>
        </a:spcAft>
        <a:defRPr sz="2150" b="1">
          <a:solidFill>
            <a:srgbClr val="000000"/>
          </a:solidFill>
          <a:latin typeface="Arial"/>
          <a:ea typeface="ＭＳ Ｐゴシック"/>
          <a:cs typeface="ＭＳ Ｐゴシック"/>
        </a:defRPr>
      </a:lvl4pPr>
      <a:lvl5pPr algn="l">
        <a:lnSpc>
          <a:spcPct val="110000"/>
        </a:lnSpc>
        <a:spcBef>
          <a:spcPts val="0"/>
        </a:spcBef>
        <a:spcAft>
          <a:spcPts val="0"/>
        </a:spcAft>
        <a:defRPr sz="2150" b="1">
          <a:solidFill>
            <a:srgbClr val="000000"/>
          </a:solidFill>
          <a:latin typeface="Arial"/>
          <a:ea typeface="ＭＳ Ｐゴシック"/>
          <a:cs typeface="ＭＳ Ｐゴシック"/>
        </a:defRPr>
      </a:lvl5pPr>
      <a:lvl6pPr marL="495261" algn="l">
        <a:spcBef>
          <a:spcPts val="0"/>
        </a:spcBef>
        <a:spcAft>
          <a:spcPts val="0"/>
        </a:spcAft>
        <a:defRPr sz="2150">
          <a:solidFill>
            <a:srgbClr val="000000"/>
          </a:solidFill>
          <a:latin typeface="Arial"/>
        </a:defRPr>
      </a:lvl6pPr>
      <a:lvl7pPr marL="990522" algn="l">
        <a:spcBef>
          <a:spcPts val="0"/>
        </a:spcBef>
        <a:spcAft>
          <a:spcPts val="0"/>
        </a:spcAft>
        <a:defRPr sz="2150">
          <a:solidFill>
            <a:srgbClr val="000000"/>
          </a:solidFill>
          <a:latin typeface="Arial"/>
        </a:defRPr>
      </a:lvl7pPr>
      <a:lvl8pPr marL="1485782" algn="l">
        <a:spcBef>
          <a:spcPts val="0"/>
        </a:spcBef>
        <a:spcAft>
          <a:spcPts val="0"/>
        </a:spcAft>
        <a:defRPr sz="2150">
          <a:solidFill>
            <a:srgbClr val="000000"/>
          </a:solidFill>
          <a:latin typeface="Arial"/>
        </a:defRPr>
      </a:lvl8pPr>
      <a:lvl9pPr marL="1981040" algn="l">
        <a:spcBef>
          <a:spcPts val="0"/>
        </a:spcBef>
        <a:spcAft>
          <a:spcPts val="0"/>
        </a:spcAft>
        <a:defRPr sz="2150">
          <a:solidFill>
            <a:srgbClr val="000000"/>
          </a:solidFill>
          <a:latin typeface="Arial"/>
        </a:defRPr>
      </a:lvl9pPr>
    </p:titleStyle>
    <p:bodyStyle>
      <a:lvl1pPr marL="0" indent="0" algn="l">
        <a:spcBef>
          <a:spcPts val="0"/>
        </a:spcBef>
        <a:spcAft>
          <a:spcPts val="300"/>
        </a:spcAft>
        <a:buClr>
          <a:schemeClr val="hlink"/>
        </a:buClr>
        <a:buFont typeface="Arial"/>
        <a:buNone/>
        <a:defRPr sz="1600" b="0" i="0">
          <a:solidFill>
            <a:srgbClr val="000000"/>
          </a:solidFill>
          <a:latin typeface="Trebuchet MS"/>
          <a:ea typeface="Tahoma"/>
          <a:cs typeface="Tahoma"/>
        </a:defRPr>
      </a:lvl1pPr>
      <a:lvl2pPr marL="216000" indent="-216000" algn="l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Lucida Grande Bold"/>
        <a:buChar char="▪"/>
        <a:defRPr sz="1600" b="0" i="0">
          <a:solidFill>
            <a:srgbClr val="000000"/>
          </a:solidFill>
          <a:latin typeface="Trebuchet MS"/>
          <a:ea typeface="Tahoma"/>
          <a:cs typeface="Tahoma"/>
        </a:defRPr>
      </a:lvl2pPr>
      <a:lvl3pPr marL="432000" indent="-216000" algn="l">
        <a:spcBef>
          <a:spcPts val="0"/>
        </a:spcBef>
        <a:spcAft>
          <a:spcPts val="800"/>
        </a:spcAft>
        <a:buClr>
          <a:schemeClr val="accent1"/>
        </a:buClr>
        <a:buSzPct val="130000"/>
        <a:buFont typeface="System Font Regular"/>
        <a:buChar char="–"/>
        <a:defRPr sz="1600" b="0" i="0">
          <a:solidFill>
            <a:srgbClr val="000000"/>
          </a:solidFill>
          <a:latin typeface="Trebuchet MS"/>
          <a:ea typeface="Tahoma"/>
          <a:cs typeface="Tahoma"/>
        </a:defRPr>
      </a:lvl3pPr>
      <a:lvl4pPr marL="0" indent="0" algn="l">
        <a:spcBef>
          <a:spcPts val="300"/>
        </a:spcBef>
        <a:spcAft>
          <a:spcPts val="300"/>
        </a:spcAft>
        <a:buClr>
          <a:schemeClr val="hlink"/>
        </a:buClr>
        <a:buSzPct val="130000"/>
        <a:buFont typeface="Lucida Grande"/>
        <a:buNone/>
        <a:defRPr sz="1600" b="0" i="0">
          <a:solidFill>
            <a:schemeClr val="accent1"/>
          </a:solidFill>
          <a:latin typeface="Trebuchet MS"/>
          <a:ea typeface="Tahoma"/>
          <a:cs typeface="Tahoma"/>
        </a:defRPr>
      </a:lvl4pPr>
      <a:lvl5pPr marL="0" indent="0" algn="l">
        <a:spcBef>
          <a:spcPts val="300"/>
        </a:spcBef>
        <a:spcAft>
          <a:spcPts val="300"/>
        </a:spcAft>
        <a:buClr>
          <a:schemeClr val="hlink"/>
        </a:buClr>
        <a:buFont typeface="Arial"/>
        <a:buNone/>
        <a:defRPr sz="1600" b="0" i="0">
          <a:solidFill>
            <a:schemeClr val="accent6"/>
          </a:solidFill>
          <a:latin typeface="Trebuchet MS"/>
          <a:ea typeface="Tahoma"/>
          <a:cs typeface="Tahoma"/>
        </a:defRPr>
      </a:lvl5pPr>
      <a:lvl6pPr marL="2723931" indent="-247630" algn="l">
        <a:spcBef>
          <a:spcPts val="0"/>
        </a:spcBef>
        <a:spcAft>
          <a:spcPts val="0"/>
        </a:spcAft>
        <a:buClr>
          <a:schemeClr val="hlink"/>
        </a:buClr>
        <a:buFont typeface="Arial"/>
        <a:buChar char="■"/>
        <a:defRPr sz="1100">
          <a:solidFill>
            <a:srgbClr val="000000"/>
          </a:solidFill>
          <a:latin typeface="+mn-lt"/>
        </a:defRPr>
      </a:lvl6pPr>
      <a:lvl7pPr marL="3219190" indent="-247630" algn="l">
        <a:spcBef>
          <a:spcPts val="0"/>
        </a:spcBef>
        <a:spcAft>
          <a:spcPts val="0"/>
        </a:spcAft>
        <a:buClr>
          <a:schemeClr val="hlink"/>
        </a:buClr>
        <a:buFont typeface="Arial"/>
        <a:buChar char="■"/>
        <a:defRPr sz="1100">
          <a:solidFill>
            <a:srgbClr val="000000"/>
          </a:solidFill>
          <a:latin typeface="+mn-lt"/>
        </a:defRPr>
      </a:lvl7pPr>
      <a:lvl8pPr marL="3714449" indent="-247630" algn="l">
        <a:spcBef>
          <a:spcPts val="0"/>
        </a:spcBef>
        <a:spcAft>
          <a:spcPts val="0"/>
        </a:spcAft>
        <a:buClr>
          <a:schemeClr val="hlink"/>
        </a:buClr>
        <a:buFont typeface="Arial"/>
        <a:buChar char="■"/>
        <a:defRPr sz="1100">
          <a:solidFill>
            <a:srgbClr val="000000"/>
          </a:solidFill>
          <a:latin typeface="+mn-lt"/>
        </a:defRPr>
      </a:lvl8pPr>
      <a:lvl9pPr marL="4209709" indent="-247630" algn="l">
        <a:spcBef>
          <a:spcPts val="0"/>
        </a:spcBef>
        <a:spcAft>
          <a:spcPts val="0"/>
        </a:spcAft>
        <a:buClr>
          <a:schemeClr val="hlink"/>
        </a:buClr>
        <a:buFont typeface="Arial"/>
        <a:buChar char="■"/>
        <a:defRPr sz="11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1pPr>
      <a:lvl2pPr marL="495261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2pPr>
      <a:lvl3pPr marL="990522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3pPr>
      <a:lvl4pPr marL="1485782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4pPr>
      <a:lvl5pPr marL="1981040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5pPr>
      <a:lvl6pPr marL="2476301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6pPr>
      <a:lvl7pPr marL="2971560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7pPr>
      <a:lvl8pPr marL="3466820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8pPr>
      <a:lvl9pPr marL="3962081" algn="l" defTabSz="990522">
        <a:defRPr sz="19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jp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emf"/><Relationship Id="rId3" Type="http://schemas.openxmlformats.org/officeDocument/2006/relationships/oleObject" Target="../embeddings/oleObject26.bin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emf"/><Relationship Id="rId3" Type="http://schemas.openxmlformats.org/officeDocument/2006/relationships/oleObject" Target="../embeddings/oleObject27.bin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g"/><Relationship Id="rId7" Type="http://schemas.openxmlformats.org/officeDocument/2006/relationships/image" Target="../media/image50.jpg"/><Relationship Id="rId8" Type="http://schemas.openxmlformats.org/officeDocument/2006/relationships/image" Target="../media/image5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emf"/><Relationship Id="rId3" Type="http://schemas.openxmlformats.org/officeDocument/2006/relationships/oleObject" Target="../embeddings/oleObject28.bin"/><Relationship Id="rId4" Type="http://schemas.openxmlformats.org/officeDocument/2006/relationships/image" Target="../media/image5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emf"/><Relationship Id="rId3" Type="http://schemas.openxmlformats.org/officeDocument/2006/relationships/oleObject" Target="../embeddings/oleObject29.bin"/><Relationship Id="rId4" Type="http://schemas.openxmlformats.org/officeDocument/2006/relationships/image" Target="../media/image55.jpg"/><Relationship Id="rId5" Type="http://schemas.openxmlformats.org/officeDocument/2006/relationships/image" Target="../media/image5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emf"/><Relationship Id="rId3" Type="http://schemas.openxmlformats.org/officeDocument/2006/relationships/oleObject" Target="../embeddings/oleObject30.bin"/><Relationship Id="rId4" Type="http://schemas.openxmlformats.org/officeDocument/2006/relationships/image" Target="../media/image58.png"/><Relationship Id="rId5" Type="http://schemas.openxmlformats.org/officeDocument/2006/relationships/image" Target="../media/image59.jpg"/><Relationship Id="rId6" Type="http://schemas.openxmlformats.org/officeDocument/2006/relationships/image" Target="../media/image6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emf"/><Relationship Id="rId3" Type="http://schemas.openxmlformats.org/officeDocument/2006/relationships/oleObject" Target="../embeddings/oleObject31.bin"/><Relationship Id="rId4" Type="http://schemas.openxmlformats.org/officeDocument/2006/relationships/image" Target="../media/image6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emf"/><Relationship Id="rId3" Type="http://schemas.openxmlformats.org/officeDocument/2006/relationships/oleObject" Target="../embeddings/oleObject32.bin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emf"/><Relationship Id="rId3" Type="http://schemas.openxmlformats.org/officeDocument/2006/relationships/oleObject" Target="../embeddings/oleObject33.bin"/><Relationship Id="rId4" Type="http://schemas.openxmlformats.org/officeDocument/2006/relationships/image" Target="../media/image68.jpg"/><Relationship Id="rId5" Type="http://schemas.openxmlformats.org/officeDocument/2006/relationships/image" Target="../media/image6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Relationship Id="rId3" Type="http://schemas.openxmlformats.org/officeDocument/2006/relationships/oleObject" Target="../embeddings/oleObject20.bin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emf"/><Relationship Id="rId3" Type="http://schemas.openxmlformats.org/officeDocument/2006/relationships/oleObject" Target="../embeddings/oleObject21.bin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Relationship Id="rId3" Type="http://schemas.openxmlformats.org/officeDocument/2006/relationships/oleObject" Target="../embeddings/oleObject22.bin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emf"/><Relationship Id="rId3" Type="http://schemas.openxmlformats.org/officeDocument/2006/relationships/oleObject" Target="../embeddings/oleObject23.bin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2.emf"/><Relationship Id="rId3" Type="http://schemas.openxmlformats.org/officeDocument/2006/relationships/oleObject" Target="../embeddings/oleObject24.bin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emf"/><Relationship Id="rId3" Type="http://schemas.openxmlformats.org/officeDocument/2006/relationships/oleObject" Target="../embeddings/oleObject25.bin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3" imgW="7772400" imgH="10058400" progId="TCLayout.ActiveDocument.1">
              <p:embed/>
              <p:pic>
                <p:nvPicPr>
                  <p:cNvPr id="1045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0" name="Picture 53" descr="Картинки по запросу consulti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810136" y="0"/>
            <a:ext cx="8446170" cy="50059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b="1" i="0" u="none" strike="noStrike" cap="none" spc="0">
              <a:ln>
                <a:noFill/>
              </a:ln>
              <a:solidFill>
                <a:srgbClr val="FFFFFF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"/>
          <p:cNvSpPr txBox="1"/>
          <p:nvPr/>
        </p:nvSpPr>
        <p:spPr bwMode="auto">
          <a:xfrm>
            <a:off x="1203158" y="1643197"/>
            <a:ext cx="7881174" cy="2215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/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800" b="1" i="0">
                <a:solidFill>
                  <a:schemeClr val="accent1"/>
                </a:solidFill>
                <a:latin typeface="Georgia"/>
                <a:ea typeface="ＭＳ Ｐゴシック"/>
                <a:cs typeface="Georgia"/>
              </a:defRPr>
            </a:lvl1pPr>
            <a:lvl2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2pPr>
            <a:lvl3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3pPr>
            <a:lvl4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4pPr>
            <a:lvl5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5pPr>
            <a:lvl6pPr marL="495261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6pPr>
            <a:lvl7pPr marL="990522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7pPr>
            <a:lvl8pPr marL="1485782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8pPr>
            <a:lvl9pPr marL="1981040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solidFill>
                  <a:srgbClr val="18347B"/>
                </a:solidFill>
                <a:latin typeface="Trebuchet MS"/>
                <a:ea typeface="ＭＳ Ｐゴシック"/>
              </a:rPr>
              <a:t>«Развитие бренда работодателя и разработка системы по планированию и привлечению персонала» </a:t>
            </a:r>
            <a:endParaRPr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203157" y="1320463"/>
            <a:ext cx="3368843" cy="0"/>
          </a:xfrm>
          <a:prstGeom prst="line">
            <a:avLst/>
          </a:prstGeom>
          <a:ln w="127000" cmpd="sng">
            <a:solidFill>
              <a:schemeClr val="accent6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3"/>
          <p:cNvSpPr txBox="1"/>
          <p:nvPr/>
        </p:nvSpPr>
        <p:spPr bwMode="auto">
          <a:xfrm>
            <a:off x="1203157" y="4146037"/>
            <a:ext cx="735504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1pPr>
            <a:lvl2pPr marL="216000" indent="-216000" algn="l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latin typeface="+mn-lt"/>
                <a:ea typeface="ＭＳ Ｐゴシック"/>
              </a:defRPr>
            </a:lvl2pPr>
            <a:lvl3pPr marL="432000" indent="-216000" algn="l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/>
              </a:defRPr>
            </a:lvl3pPr>
            <a:lvl4pPr marL="0" indent="0" algn="l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latin typeface="+mn-lt"/>
                <a:ea typeface="ＭＳ Ｐゴシック"/>
              </a:defRPr>
            </a:lvl4pPr>
            <a:lvl5pPr marL="0" indent="0" algn="l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latin typeface="+mn-lt"/>
                <a:ea typeface="ＭＳ Ｐゴシック"/>
              </a:defRPr>
            </a:lvl5pPr>
            <a:lvl6pPr marL="2723931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6pPr>
            <a:lvl7pPr marL="3219190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7pPr>
            <a:lvl8pPr marL="3714449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8pPr>
            <a:lvl9pPr marL="4209709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6AEC9"/>
              </a:buClr>
              <a:buSzTx/>
              <a:buFont typeface="Arial"/>
              <a:buNone/>
              <a:defRPr/>
            </a:pPr>
            <a:r>
              <a:rPr lang="ru-RU">
                <a:solidFill>
                  <a:srgbClr val="000000"/>
                </a:solidFill>
                <a:latin typeface="Trebuchet MS"/>
              </a:rPr>
              <a:t>Учебный</a:t>
            </a:r>
            <a:r>
              <a: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rebuchet MS"/>
                <a:ea typeface="ＭＳ Ｐゴシック"/>
              </a:rPr>
              <a:t> кейс для курса «Экономика персонала»</a:t>
            </a:r>
            <a:endParaRPr/>
          </a:p>
        </p:txBody>
      </p:sp>
      <p:sp>
        <p:nvSpPr>
          <p:cNvPr id="8" name="Text Placeholder 25"/>
          <p:cNvSpPr txBox="1"/>
          <p:nvPr/>
        </p:nvSpPr>
        <p:spPr bwMode="auto">
          <a:xfrm>
            <a:off x="1203145" y="4609322"/>
            <a:ext cx="2448000" cy="246221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/>
                <a:cs typeface="ＭＳ Ｐゴシック"/>
              </a:defRPr>
            </a:lvl1pPr>
            <a:lvl2pPr marL="216000" indent="-216000" algn="l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latin typeface="+mn-lt"/>
                <a:ea typeface="ＭＳ Ｐゴシック"/>
              </a:defRPr>
            </a:lvl2pPr>
            <a:lvl3pPr marL="432000" indent="-216000" algn="l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/>
              </a:defRPr>
            </a:lvl3pPr>
            <a:lvl4pPr marL="0" indent="0" algn="l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latin typeface="+mn-lt"/>
                <a:ea typeface="ＭＳ Ｐゴシック"/>
              </a:defRPr>
            </a:lvl4pPr>
            <a:lvl5pPr marL="0" indent="0" algn="l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latin typeface="+mn-lt"/>
                <a:ea typeface="ＭＳ Ｐゴシック"/>
              </a:defRPr>
            </a:lvl5pPr>
            <a:lvl6pPr marL="2723931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6pPr>
            <a:lvl7pPr marL="3219190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7pPr>
            <a:lvl8pPr marL="3714449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8pPr>
            <a:lvl9pPr marL="4209709" indent="-24763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6AEC9"/>
              </a:buClr>
              <a:buSzTx/>
              <a:buFont typeface="Arial"/>
              <a:buNone/>
              <a:defRPr/>
            </a:pPr>
            <a:r>
              <a:rPr lang="ru-RU">
                <a:solidFill>
                  <a:srgbClr val="FFFFFF">
                    <a:lumMod val="50000"/>
                  </a:srgbClr>
                </a:solidFill>
                <a:latin typeface="Trebuchet MS"/>
              </a:rPr>
              <a:t>Февраль </a:t>
            </a:r>
            <a:r>
              <a:rPr lang="ru-RU" sz="1600" b="0" i="0" u="none" strike="noStrike" cap="none" spc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latin typeface="Trebuchet MS"/>
                <a:ea typeface="ＭＳ Ｐゴシック"/>
              </a:rPr>
              <a:t>2022</a:t>
            </a:r>
            <a:endParaRPr lang="en-GB" sz="1600" b="0" i="0" u="none" strike="noStrike" cap="none" spc="0">
              <a:ln>
                <a:noFill/>
              </a:ln>
              <a:solidFill>
                <a:srgbClr val="FFFFFF">
                  <a:lumMod val="50000"/>
                </a:srgbClr>
              </a:solidFill>
              <a:latin typeface="Trebuchet MS"/>
              <a:ea typeface="ＭＳ Ｐゴシック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09582" y="731893"/>
            <a:ext cx="1481055" cy="380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3561" y="375809"/>
            <a:ext cx="936398" cy="736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p:oleObj name="oleObj" r:id="rId3" imgW="7772400" imgH="10058400" progId="TCLayout.ActiveDocument.1">
              <p:embed/>
              <p:pic>
                <p:nvPicPr>
                  <p:cNvPr id="1054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22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03157" y="2586072"/>
            <a:ext cx="10437979" cy="1846659"/>
          </a:xfrm>
        </p:spPr>
        <p:txBody>
          <a:bodyPr vert="horz"/>
          <a:lstStyle/>
          <a:p>
            <a:pPr>
              <a:defRPr/>
            </a:pPr>
            <a:r>
              <a:rPr lang="ru-RU" sz="4000"/>
              <a:t>Приложение 2</a:t>
            </a:r>
            <a:br>
              <a:rPr lang="en-US" sz="4000"/>
            </a:br>
            <a:r>
              <a:rPr lang="ru-RU" sz="4000"/>
              <a:t>Рекомендации по разработке</a:t>
            </a:r>
            <a:r>
              <a:rPr lang="en-US" sz="4000"/>
              <a:t> </a:t>
            </a:r>
            <a:r>
              <a:rPr lang="ru-RU" sz="4000"/>
              <a:t>презентации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5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861774"/>
          </a:xfrm>
        </p:spPr>
        <p:txBody>
          <a:bodyPr vert="horz"/>
          <a:lstStyle/>
          <a:p>
            <a:pPr>
              <a:defRPr/>
            </a:pPr>
            <a:r>
              <a:rPr lang="ru-RU"/>
              <a:t>Типичная презентация состоит из нескольких основных компонентов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SBS Consulting</a:t>
            </a:r>
            <a:endParaRPr lang="ru-RU"/>
          </a:p>
        </p:txBody>
      </p:sp>
      <p:pic>
        <p:nvPicPr>
          <p:cNvPr id="6" name="Picture 5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35837" y="5112878"/>
            <a:ext cx="1498600" cy="1037493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9208" y="4221460"/>
            <a:ext cx="1498600" cy="1037493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8" name="Group 77"/>
          <p:cNvGrpSpPr/>
          <p:nvPr/>
        </p:nvGrpSpPr>
        <p:grpSpPr bwMode="auto">
          <a:xfrm>
            <a:off x="3282315" y="3365824"/>
            <a:ext cx="1498864" cy="1001712"/>
            <a:chOff x="957661" y="4363144"/>
            <a:chExt cx="1498864" cy="1001712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957661" y="4363144"/>
              <a:ext cx="1498600" cy="100171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B2B2B2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Text Box 80"/>
            <p:cNvSpPr txBox="1">
              <a:spLocks noChangeArrowheads="1"/>
            </p:cNvSpPr>
            <p:nvPr/>
          </p:nvSpPr>
          <p:spPr bwMode="auto">
            <a:xfrm>
              <a:off x="1003699" y="4405371"/>
              <a:ext cx="1423987" cy="107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1pPr>
              <a:lvl2pPr marL="133350" indent="-131763"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2pPr>
              <a:lvl3pPr marL="260350" indent="-125413"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3pPr>
              <a:lvl4pPr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4pPr>
              <a:lvl5pPr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r>
                <a:rPr lang="ru-RU" sz="700" b="1"/>
                <a:t>Слайд-резюме</a:t>
              </a:r>
              <a:endParaRPr lang="en-US" sz="700" b="1"/>
            </a:p>
          </p:txBody>
        </p:sp>
        <p:sp>
          <p:nvSpPr>
            <p:cNvPr id="11" name="Text Box 80"/>
            <p:cNvSpPr txBox="1">
              <a:spLocks noChangeArrowheads="1"/>
            </p:cNvSpPr>
            <p:nvPr/>
          </p:nvSpPr>
          <p:spPr bwMode="auto">
            <a:xfrm>
              <a:off x="1003699" y="4594695"/>
              <a:ext cx="1423987" cy="538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lvl1pPr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1pPr>
              <a:lvl2pPr marL="133350" indent="-131763"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2pPr>
              <a:lvl3pPr marL="260350" indent="-125413"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3pPr>
              <a:lvl4pPr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4pPr>
              <a:lvl5pPr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tabLst>
                  <a:tab pos="1143000" algn="r"/>
                  <a:tab pos="2476500" algn="r"/>
                </a:tabLst>
                <a:defRPr sz="2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r>
                <a:rPr lang="ru-RU" sz="700"/>
                <a:t>Основные выводы проекта</a:t>
              </a:r>
              <a:endParaRPr lang="en-US" sz="700"/>
            </a:p>
            <a:p>
              <a:pPr>
                <a:defRPr/>
              </a:pPr>
              <a:endParaRPr lang="en-US" sz="700"/>
            </a:p>
            <a:p>
              <a:pPr lvl="1">
                <a:buFontTx/>
                <a:buChar char="•"/>
                <a:defRPr/>
              </a:pPr>
              <a:r>
                <a:rPr lang="ru-RU" sz="700" b="0"/>
                <a:t>Вывод 1</a:t>
              </a:r>
              <a:endParaRPr/>
            </a:p>
            <a:p>
              <a:pPr lvl="1">
                <a:buFontTx/>
                <a:buChar char="•"/>
                <a:defRPr/>
              </a:pPr>
              <a:r>
                <a:rPr lang="ru-RU" sz="700"/>
                <a:t>Вывод 2</a:t>
              </a:r>
              <a:endParaRPr/>
            </a:p>
            <a:p>
              <a:pPr lvl="1">
                <a:buFontTx/>
                <a:buChar char="•"/>
                <a:defRPr/>
              </a:pPr>
              <a:r>
                <a:rPr lang="ru-RU" sz="700"/>
                <a:t>Вывод 3</a:t>
              </a:r>
              <a:endParaRPr lang="en-US" sz="700"/>
            </a:p>
          </p:txBody>
        </p:sp>
        <p:pic>
          <p:nvPicPr>
            <p:cNvPr id="12" name="Рисунок 3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2135193" y="5299740"/>
              <a:ext cx="248838" cy="56388"/>
            </a:xfrm>
            <a:prstGeom prst="rect">
              <a:avLst/>
            </a:prstGeom>
          </p:spPr>
        </p:pic>
        <p:cxnSp>
          <p:nvCxnSpPr>
            <p:cNvPr id="13" name="Straight Connector 72"/>
            <p:cNvCxnSpPr>
              <a:cxnSpLocks/>
            </p:cNvCxnSpPr>
            <p:nvPr/>
          </p:nvCxnSpPr>
          <p:spPr bwMode="auto">
            <a:xfrm>
              <a:off x="957925" y="4525837"/>
              <a:ext cx="14986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3"/>
            <p:cNvCxnSpPr>
              <a:cxnSpLocks/>
            </p:cNvCxnSpPr>
            <p:nvPr/>
          </p:nvCxnSpPr>
          <p:spPr bwMode="auto">
            <a:xfrm>
              <a:off x="957925" y="5291012"/>
              <a:ext cx="14986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3565781" y="1855503"/>
            <a:ext cx="6812272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Trebuchet MS"/>
              </a:rPr>
              <a:t>Титульный слайд </a:t>
            </a:r>
            <a:r>
              <a:rPr lang="ru-RU" sz="1400">
                <a:latin typeface="Trebuchet MS"/>
              </a:rPr>
              <a:t>– лицо презентации с описанием того, что внутри</a:t>
            </a:r>
            <a:endParaRPr/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>
            <a:off x="4376992" y="2743425"/>
            <a:ext cx="3789564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0">
                <a:latin typeface="Trebuchet MS"/>
              </a:rPr>
              <a:t>Структурированный </a:t>
            </a:r>
            <a:r>
              <a:rPr lang="ru-RU" sz="1400" b="1">
                <a:solidFill>
                  <a:schemeClr val="accent1"/>
                </a:solidFill>
                <a:latin typeface="Trebuchet MS"/>
              </a:rPr>
              <a:t>навигатор</a:t>
            </a:r>
            <a:r>
              <a:rPr lang="ru-RU" sz="1400" b="0">
                <a:latin typeface="Trebuchet MS"/>
              </a:rPr>
              <a:t> </a:t>
            </a:r>
            <a:r>
              <a:rPr lang="en-US" sz="1400" b="0">
                <a:latin typeface="Trebuchet MS"/>
              </a:rPr>
              <a:t>/</a:t>
            </a:r>
            <a:r>
              <a:rPr lang="ru-RU" sz="1400" b="0">
                <a:latin typeface="Trebuchet MS"/>
              </a:rPr>
              <a:t> содержание</a:t>
            </a:r>
            <a:endParaRPr/>
          </a:p>
        </p:txBody>
      </p:sp>
      <p:sp>
        <p:nvSpPr>
          <p:cNvPr id="17" name="Text Box 97"/>
          <p:cNvSpPr txBox="1">
            <a:spLocks noChangeArrowheads="1"/>
          </p:cNvSpPr>
          <p:nvPr/>
        </p:nvSpPr>
        <p:spPr bwMode="auto">
          <a:xfrm>
            <a:off x="5018874" y="3491214"/>
            <a:ext cx="5359179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Trebuchet MS"/>
              </a:rPr>
              <a:t>Слайд</a:t>
            </a:r>
            <a:r>
              <a:rPr lang="en-US" sz="1400" b="1">
                <a:solidFill>
                  <a:schemeClr val="accent1"/>
                </a:solidFill>
                <a:latin typeface="Trebuchet MS"/>
              </a:rPr>
              <a:t>-</a:t>
            </a:r>
            <a:r>
              <a:rPr lang="ru-RU" sz="1400" b="1">
                <a:solidFill>
                  <a:schemeClr val="accent1"/>
                </a:solidFill>
                <a:latin typeface="Trebuchet MS"/>
              </a:rPr>
              <a:t>резюме </a:t>
            </a:r>
            <a:r>
              <a:rPr lang="ru-RU" sz="1400">
                <a:latin typeface="Trebuchet MS"/>
              </a:rPr>
              <a:t>(</a:t>
            </a:r>
            <a:r>
              <a:rPr lang="en-US" sz="1400">
                <a:latin typeface="Trebuchet MS"/>
              </a:rPr>
              <a:t>executive summary) </a:t>
            </a:r>
            <a:r>
              <a:rPr lang="ru-RU" sz="1400">
                <a:latin typeface="Trebuchet MS"/>
              </a:rPr>
              <a:t>– точно и емко сформулированные основные выводы</a:t>
            </a:r>
            <a:endParaRPr lang="ru-RU" sz="1400" b="0">
              <a:latin typeface="Trebuchet MS"/>
            </a:endParaRPr>
          </a:p>
        </p:txBody>
      </p:sp>
      <p:sp>
        <p:nvSpPr>
          <p:cNvPr id="18" name="Text Box 98"/>
          <p:cNvSpPr txBox="1">
            <a:spLocks noChangeArrowheads="1"/>
          </p:cNvSpPr>
          <p:nvPr/>
        </p:nvSpPr>
        <p:spPr bwMode="auto">
          <a:xfrm>
            <a:off x="5799395" y="4356273"/>
            <a:ext cx="4578658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Trebuchet MS"/>
              </a:rPr>
              <a:t>Основная секция </a:t>
            </a:r>
            <a:r>
              <a:rPr lang="ru-RU" sz="1400">
                <a:latin typeface="Trebuchet MS"/>
              </a:rPr>
              <a:t>– последовательно изложенные результаты работы, подтвержденные аналитикой</a:t>
            </a:r>
            <a:endParaRPr lang="ru-RU" sz="1400" b="0">
              <a:latin typeface="Trebuchet MS"/>
            </a:endParaRPr>
          </a:p>
        </p:txBody>
      </p:sp>
      <p:sp>
        <p:nvSpPr>
          <p:cNvPr id="19" name="Text Box 99"/>
          <p:cNvSpPr txBox="1">
            <a:spLocks noChangeArrowheads="1"/>
          </p:cNvSpPr>
          <p:nvPr/>
        </p:nvSpPr>
        <p:spPr bwMode="auto">
          <a:xfrm>
            <a:off x="6537615" y="5224133"/>
            <a:ext cx="382902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Trebuchet MS"/>
              </a:rPr>
              <a:t>Приложения</a:t>
            </a:r>
            <a:r>
              <a:rPr lang="ru-RU" sz="1400">
                <a:latin typeface="Trebuchet MS"/>
              </a:rPr>
              <a:t> (если необходимо) – дополнительный анализ</a:t>
            </a:r>
            <a:r>
              <a:rPr lang="en-US" sz="1400">
                <a:latin typeface="Trebuchet MS"/>
              </a:rPr>
              <a:t>/ </a:t>
            </a:r>
            <a:r>
              <a:rPr lang="ru-RU" sz="1400">
                <a:latin typeface="Trebuchet MS"/>
              </a:rPr>
              <a:t>информация, детализированные данные</a:t>
            </a:r>
            <a:endParaRPr lang="en-US" sz="1400">
              <a:latin typeface="Trebuchet MS"/>
            </a:endParaRPr>
          </a:p>
        </p:txBody>
      </p:sp>
      <p:pic>
        <p:nvPicPr>
          <p:cNvPr id="20" name="Picture 4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555686" y="2474407"/>
            <a:ext cx="1498600" cy="1037493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4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29057" y="1582991"/>
            <a:ext cx="1498600" cy="1037492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6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430887"/>
          </a:xfrm>
        </p:spPr>
        <p:txBody>
          <a:bodyPr vert="horz"/>
          <a:lstStyle/>
          <a:p>
            <a:pPr>
              <a:defRPr/>
            </a:pPr>
            <a:r>
              <a:rPr lang="ru-RU"/>
              <a:t>Титульный слайд обладает набором обязательных атрибутов</a:t>
            </a:r>
            <a:endParaRPr/>
          </a:p>
        </p:txBody>
      </p:sp>
      <p:sp>
        <p:nvSpPr>
          <p:cNvPr id="6" name="Rectangle 20"/>
          <p:cNvSpPr/>
          <p:nvPr/>
        </p:nvSpPr>
        <p:spPr bwMode="auto">
          <a:xfrm>
            <a:off x="3082668" y="3476415"/>
            <a:ext cx="80228" cy="8238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ru-RU" sz="1400" b="1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alphaModFix amt="70000"/>
          </a:blip>
          <a:stretch/>
        </p:blipFill>
        <p:spPr bwMode="auto">
          <a:xfrm>
            <a:off x="3175492" y="1449058"/>
            <a:ext cx="5841016" cy="4043780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8" name="Rectangle 5"/>
          <p:cNvSpPr/>
          <p:nvPr/>
        </p:nvSpPr>
        <p:spPr bwMode="auto">
          <a:xfrm>
            <a:off x="4560903" y="5224134"/>
            <a:ext cx="1384916" cy="21306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/>
          </a:p>
        </p:txBody>
      </p:sp>
      <p:sp>
        <p:nvSpPr>
          <p:cNvPr id="9" name="TextBox 8"/>
          <p:cNvSpPr txBox="1"/>
          <p:nvPr/>
        </p:nvSpPr>
        <p:spPr bwMode="auto">
          <a:xfrm>
            <a:off x="1135419" y="5642310"/>
            <a:ext cx="2348790" cy="576293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algn="ctr">
              <a:defRPr/>
            </a:pPr>
            <a:r>
              <a:rPr lang="ru-RU" sz="1400">
                <a:latin typeface="Trebuchet MS"/>
              </a:rPr>
              <a:t>Логотип разработчика презентации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5838553" y="5709814"/>
            <a:ext cx="1967921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algn="ctr">
              <a:defRPr/>
            </a:pPr>
            <a:r>
              <a:rPr lang="ru-RU" sz="1400">
                <a:latin typeface="Trebuchet MS"/>
              </a:rPr>
              <a:t>Логотип клиента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8941590" y="1873937"/>
            <a:ext cx="1703010" cy="576293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algn="ctr">
              <a:defRPr/>
            </a:pPr>
            <a:r>
              <a:rPr lang="ru-RU" sz="1400">
                <a:latin typeface="Trebuchet MS"/>
              </a:rPr>
              <a:t>Наименование проекта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9173383" y="4091677"/>
            <a:ext cx="1432344" cy="576293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algn="ctr">
              <a:defRPr/>
            </a:pPr>
            <a:r>
              <a:rPr lang="ru-RU" sz="1400">
                <a:latin typeface="Trebuchet MS"/>
              </a:rPr>
              <a:t>Описание содержания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9793095" y="5146545"/>
            <a:ext cx="730132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algn="ctr">
              <a:defRPr/>
            </a:pPr>
            <a:r>
              <a:rPr lang="ru-RU" sz="1400">
                <a:latin typeface="Trebuchet MS"/>
              </a:rPr>
              <a:t>Дата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654517" y="1799030"/>
            <a:ext cx="1307796" cy="576293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algn="ctr">
              <a:defRPr/>
            </a:pPr>
            <a:r>
              <a:rPr lang="ru-RU" sz="1400">
                <a:latin typeface="Trebuchet MS"/>
              </a:rPr>
              <a:t>Красивая картинка</a:t>
            </a:r>
            <a:endParaRPr/>
          </a:p>
        </p:txBody>
      </p:sp>
      <p:cxnSp>
        <p:nvCxnSpPr>
          <p:cNvPr id="15" name="Connector: Elbow 17"/>
          <p:cNvCxnSpPr>
            <a:cxnSpLocks/>
            <a:stCxn id="14" idx="2"/>
            <a:endCxn id="6" idx="1"/>
          </p:cNvCxnSpPr>
          <p:nvPr/>
        </p:nvCxnSpPr>
        <p:spPr bwMode="auto">
          <a:xfrm rot="16199999" flipH="1">
            <a:off x="2124399" y="2559338"/>
            <a:ext cx="1142285" cy="774253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23"/>
          <p:cNvCxnSpPr>
            <a:cxnSpLocks/>
            <a:stCxn id="9" idx="3"/>
          </p:cNvCxnSpPr>
          <p:nvPr/>
        </p:nvCxnSpPr>
        <p:spPr bwMode="auto">
          <a:xfrm flipV="1">
            <a:off x="3484209" y="5507395"/>
            <a:ext cx="253377" cy="423062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29"/>
          <p:cNvCxnSpPr>
            <a:cxnSpLocks/>
            <a:endCxn id="10" idx="1"/>
          </p:cNvCxnSpPr>
          <p:nvPr/>
        </p:nvCxnSpPr>
        <p:spPr bwMode="auto">
          <a:xfrm rot="16199999" flipH="1">
            <a:off x="5353189" y="5404874"/>
            <a:ext cx="385537" cy="585192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32"/>
          <p:cNvCxnSpPr>
            <a:cxnSpLocks/>
            <a:endCxn id="13" idx="1"/>
          </p:cNvCxnSpPr>
          <p:nvPr/>
        </p:nvCxnSpPr>
        <p:spPr bwMode="auto">
          <a:xfrm>
            <a:off x="8318090" y="4117728"/>
            <a:ext cx="1475005" cy="1209241"/>
          </a:xfrm>
          <a:prstGeom prst="bentConnector3">
            <a:avLst>
              <a:gd name="adj1" fmla="val 50000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37"/>
          <p:cNvCxnSpPr>
            <a:cxnSpLocks/>
            <a:endCxn id="12" idx="0"/>
          </p:cNvCxnSpPr>
          <p:nvPr/>
        </p:nvCxnSpPr>
        <p:spPr bwMode="auto">
          <a:xfrm>
            <a:off x="8661400" y="3865016"/>
            <a:ext cx="1228155" cy="226661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40"/>
          <p:cNvCxnSpPr>
            <a:cxnSpLocks/>
            <a:endCxn id="11" idx="2"/>
          </p:cNvCxnSpPr>
          <p:nvPr/>
        </p:nvCxnSpPr>
        <p:spPr bwMode="auto">
          <a:xfrm flipV="1">
            <a:off x="8568576" y="2450230"/>
            <a:ext cx="1224519" cy="858224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7"/>
          <p:cNvSpPr/>
          <p:nvPr/>
        </p:nvSpPr>
        <p:spPr bwMode="auto">
          <a:xfrm>
            <a:off x="2138753" y="3295835"/>
            <a:ext cx="350226" cy="350226"/>
          </a:xfrm>
          <a:prstGeom prst="ellipse">
            <a:avLst/>
          </a:prstGeom>
          <a:solidFill>
            <a:srgbClr val="C0DAF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B3A73"/>
                </a:solidFill>
              </a:rPr>
              <a:t>1</a:t>
            </a:r>
            <a:endParaRPr/>
          </a:p>
        </p:txBody>
      </p:sp>
      <p:sp>
        <p:nvSpPr>
          <p:cNvPr id="22" name="Oval 48"/>
          <p:cNvSpPr/>
          <p:nvPr/>
        </p:nvSpPr>
        <p:spPr bwMode="auto">
          <a:xfrm>
            <a:off x="3585222" y="5719646"/>
            <a:ext cx="350226" cy="350226"/>
          </a:xfrm>
          <a:prstGeom prst="ellipse">
            <a:avLst/>
          </a:prstGeom>
          <a:solidFill>
            <a:srgbClr val="C0DAF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B3A73"/>
                </a:solidFill>
              </a:rPr>
              <a:t>5</a:t>
            </a:r>
            <a:endParaRPr/>
          </a:p>
        </p:txBody>
      </p:sp>
      <p:sp>
        <p:nvSpPr>
          <p:cNvPr id="23" name="Oval 49"/>
          <p:cNvSpPr/>
          <p:nvPr/>
        </p:nvSpPr>
        <p:spPr bwMode="auto">
          <a:xfrm>
            <a:off x="5092602" y="5719646"/>
            <a:ext cx="350226" cy="350226"/>
          </a:xfrm>
          <a:prstGeom prst="ellipse">
            <a:avLst/>
          </a:prstGeom>
          <a:solidFill>
            <a:srgbClr val="C0DAF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B3A73"/>
                </a:solidFill>
              </a:rPr>
              <a:t>6</a:t>
            </a:r>
            <a:endParaRPr/>
          </a:p>
        </p:txBody>
      </p:sp>
      <p:sp>
        <p:nvSpPr>
          <p:cNvPr id="24" name="Oval 50"/>
          <p:cNvSpPr/>
          <p:nvPr/>
        </p:nvSpPr>
        <p:spPr bwMode="auto">
          <a:xfrm>
            <a:off x="9229688" y="5145393"/>
            <a:ext cx="350226" cy="350226"/>
          </a:xfrm>
          <a:prstGeom prst="ellipse">
            <a:avLst/>
          </a:prstGeom>
          <a:solidFill>
            <a:srgbClr val="C0DAF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B3A73"/>
                </a:solidFill>
              </a:rPr>
              <a:t>4</a:t>
            </a:r>
            <a:endParaRPr/>
          </a:p>
        </p:txBody>
      </p:sp>
      <p:sp>
        <p:nvSpPr>
          <p:cNvPr id="25" name="Oval 55"/>
          <p:cNvSpPr/>
          <p:nvPr/>
        </p:nvSpPr>
        <p:spPr bwMode="auto">
          <a:xfrm>
            <a:off x="9617981" y="3063353"/>
            <a:ext cx="350226" cy="350226"/>
          </a:xfrm>
          <a:prstGeom prst="ellipse">
            <a:avLst/>
          </a:prstGeom>
          <a:solidFill>
            <a:srgbClr val="C0DAF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B3A73"/>
                </a:solidFill>
              </a:rPr>
              <a:t>2</a:t>
            </a:r>
            <a:endParaRPr/>
          </a:p>
        </p:txBody>
      </p:sp>
      <p:sp>
        <p:nvSpPr>
          <p:cNvPr id="26" name="Oval 56"/>
          <p:cNvSpPr/>
          <p:nvPr/>
        </p:nvSpPr>
        <p:spPr bwMode="auto">
          <a:xfrm>
            <a:off x="9186169" y="3689903"/>
            <a:ext cx="350226" cy="350226"/>
          </a:xfrm>
          <a:prstGeom prst="ellipse">
            <a:avLst/>
          </a:prstGeom>
          <a:solidFill>
            <a:srgbClr val="C0DAF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B3A73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7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/>
              <a:t>В зависимости от клиента слайд-навигатор может быть представлен в упрощенной или улучшенной визуализации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56509" y="2636234"/>
            <a:ext cx="4089400" cy="2745350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03904" y="2636233"/>
            <a:ext cx="4084296" cy="2730500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45930" y="2185185"/>
            <a:ext cx="305478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1"/>
                </a:solidFill>
                <a:latin typeface="Trebuchet MS"/>
              </a:rPr>
              <a:t>Упрощенная визуализация </a:t>
            </a:r>
            <a:endParaRPr lang="en-US" sz="1600" b="1">
              <a:solidFill>
                <a:schemeClr val="accent1"/>
              </a:solidFill>
              <a:latin typeface="Trebuchet M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56509" y="2185184"/>
            <a:ext cx="305478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1"/>
                </a:solidFill>
                <a:latin typeface="Trebuchet MS"/>
              </a:rPr>
              <a:t>Продвинутая визуализация </a:t>
            </a:r>
            <a:endParaRPr lang="en-US" sz="1600" b="1">
              <a:solidFill>
                <a:schemeClr val="accent1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8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/>
              <a:t>Выводы и выжимки размещаются в основной части презентации, а детали выносятся в приложения</a:t>
            </a:r>
            <a:endParaRPr lang="ru-RU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721595" y="5631789"/>
            <a:ext cx="6977254" cy="5206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sp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defRPr>
            </a:lvl1pPr>
            <a:lvl2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2pPr>
            <a:lvl3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3pPr>
            <a:lvl4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4pPr>
            <a:lvl5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15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5pPr>
            <a:lvl6pPr marL="495285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6pPr>
            <a:lvl7pPr marL="990570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7pPr>
            <a:lvl8pPr marL="1485854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8pPr>
            <a:lvl9pPr marL="1981139" algn="l">
              <a:spcBef>
                <a:spcPts val="0"/>
              </a:spcBef>
              <a:spcAft>
                <a:spcPts val="0"/>
              </a:spcAft>
              <a:defRPr sz="2150">
                <a:solidFill>
                  <a:srgbClr val="000000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sz="1600">
                <a:solidFill>
                  <a:srgbClr val="07264D"/>
                </a:solidFill>
                <a:latin typeface="Trebuchet MS"/>
              </a:rPr>
              <a:t>Такой подход позволяет предоставлять привлекательный по форме и исчерпывающий по содержанию продукт </a:t>
            </a:r>
            <a:endParaRPr lang="en-US" sz="1600">
              <a:solidFill>
                <a:srgbClr val="07264D"/>
              </a:solidFill>
              <a:latin typeface="Trebuchet M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83191" y="1911783"/>
            <a:ext cx="3157945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1"/>
                </a:solidFill>
                <a:latin typeface="Trebuchet MS"/>
              </a:rPr>
              <a:t>Финальная документация</a:t>
            </a:r>
            <a:endParaRPr lang="en-US" sz="1600" b="1">
              <a:solidFill>
                <a:schemeClr val="accent1"/>
              </a:solidFill>
              <a:latin typeface="Trebuchet M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93787" y="1911783"/>
            <a:ext cx="242411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1"/>
                </a:solidFill>
                <a:latin typeface="Trebuchet MS"/>
              </a:rPr>
              <a:t>Детализация выводов</a:t>
            </a:r>
            <a:endParaRPr lang="en-US" sz="1600" b="1">
              <a:solidFill>
                <a:schemeClr val="accent1"/>
              </a:solidFill>
              <a:latin typeface="Trebuchet MS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128127" y="4341511"/>
            <a:ext cx="2826265" cy="8540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</a:defRPr>
            </a:lvl1pPr>
            <a:lvl2pPr marL="234950" indent="-233363">
              <a:defRPr sz="2400">
                <a:solidFill>
                  <a:schemeClr val="tx1"/>
                </a:solidFill>
                <a:latin typeface="Arial"/>
              </a:defRPr>
            </a:lvl2pPr>
            <a:lvl3pPr marL="484188" indent="-228600">
              <a:defRPr sz="2400">
                <a:solidFill>
                  <a:schemeClr val="tx1"/>
                </a:solidFill>
                <a:latin typeface="Arial"/>
              </a:defRPr>
            </a:lvl3pPr>
            <a:lvl4pPr>
              <a:defRPr sz="2400">
                <a:solidFill>
                  <a:schemeClr val="tx1"/>
                </a:solidFill>
                <a:latin typeface="Arial"/>
              </a:defRPr>
            </a:lvl4pPr>
            <a:lvl5pPr>
              <a:defRPr sz="2400"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>
                <a:latin typeface="Trebuchet MS"/>
              </a:rPr>
              <a:t>Основная информация</a:t>
            </a:r>
            <a:endParaRPr/>
          </a:p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>
                <a:latin typeface="Trebuchet MS"/>
              </a:rPr>
              <a:t>Ключевой вывод</a:t>
            </a:r>
            <a:endParaRPr/>
          </a:p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>
                <a:latin typeface="Trebuchet MS"/>
              </a:rPr>
              <a:t>Ничего лишнего</a:t>
            </a:r>
            <a:endParaRPr/>
          </a:p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>
                <a:latin typeface="Trebuchet MS"/>
              </a:rPr>
              <a:t>Базовые пояснения</a:t>
            </a:r>
            <a:endParaRPr/>
          </a:p>
        </p:txBody>
      </p:sp>
      <p:sp>
        <p:nvSpPr>
          <p:cNvPr id="10" name="Text Box 89"/>
          <p:cNvSpPr txBox="1">
            <a:spLocks noChangeArrowheads="1"/>
          </p:cNvSpPr>
          <p:nvPr/>
        </p:nvSpPr>
        <p:spPr bwMode="auto">
          <a:xfrm>
            <a:off x="1057102" y="1911783"/>
            <a:ext cx="242411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1"/>
                </a:solidFill>
                <a:latin typeface="Trebuchet MS"/>
              </a:rPr>
              <a:t>Слайд с выводами</a:t>
            </a:r>
            <a:endParaRPr lang="en-US" sz="1600" b="1">
              <a:solidFill>
                <a:schemeClr val="accent1"/>
              </a:solidFill>
              <a:latin typeface="Trebuchet MS"/>
            </a:endParaRP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3989170" y="2646295"/>
            <a:ext cx="448841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accent2">
                    <a:lumMod val="60000"/>
                    <a:lumOff val="40000"/>
                  </a:schemeClr>
                </a:solidFill>
              </a:rPr>
              <a:t>+</a:t>
            </a:r>
            <a:endParaRPr/>
          </a:p>
        </p:txBody>
      </p:sp>
      <p:sp>
        <p:nvSpPr>
          <p:cNvPr id="12" name="Text Box 91"/>
          <p:cNvSpPr txBox="1">
            <a:spLocks noChangeArrowheads="1"/>
          </p:cNvSpPr>
          <p:nvPr/>
        </p:nvSpPr>
        <p:spPr bwMode="auto">
          <a:xfrm>
            <a:off x="7692319" y="2646295"/>
            <a:ext cx="448841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accent2">
                    <a:lumMod val="60000"/>
                    <a:lumOff val="40000"/>
                  </a:schemeClr>
                </a:solidFill>
              </a:rPr>
              <a:t>=</a:t>
            </a:r>
            <a:endParaRPr/>
          </a:p>
        </p:txBody>
      </p:sp>
      <p:pic>
        <p:nvPicPr>
          <p:cNvPr id="13" name="Picture 6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8223" y="2334056"/>
            <a:ext cx="2621893" cy="1815157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793786" y="4341511"/>
            <a:ext cx="2832873" cy="8156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</a:defRPr>
            </a:lvl1pPr>
            <a:lvl2pPr marL="234950" indent="-233363">
              <a:defRPr sz="2400">
                <a:solidFill>
                  <a:schemeClr val="tx1"/>
                </a:solidFill>
                <a:latin typeface="Arial"/>
              </a:defRPr>
            </a:lvl2pPr>
            <a:lvl3pPr marL="484188" indent="-228600">
              <a:defRPr sz="2400">
                <a:solidFill>
                  <a:schemeClr val="tx1"/>
                </a:solidFill>
                <a:latin typeface="Arial"/>
              </a:defRPr>
            </a:lvl3pPr>
            <a:lvl4pPr>
              <a:defRPr sz="2400">
                <a:solidFill>
                  <a:schemeClr val="tx1"/>
                </a:solidFill>
                <a:latin typeface="Arial"/>
              </a:defRPr>
            </a:lvl4pPr>
            <a:lvl5pPr>
              <a:defRPr sz="2400"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>
                <a:latin typeface="Trebuchet MS"/>
              </a:rPr>
              <a:t>Опциональная информация</a:t>
            </a:r>
            <a:endParaRPr/>
          </a:p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>
                <a:latin typeface="Trebuchet MS"/>
              </a:rPr>
              <a:t>Больше текста. Больше фактов</a:t>
            </a:r>
            <a:endParaRPr/>
          </a:p>
          <a:p>
            <a:pPr marL="193675" lvl="1" indent="-193675">
              <a:spcAft>
                <a:spcPts val="300"/>
              </a:spcAft>
              <a:buClr>
                <a:schemeClr val="accent1"/>
              </a:buClr>
              <a:buSzPct val="80000"/>
              <a:buFont typeface="Wingdings"/>
              <a:buChar char="§"/>
              <a:defRPr/>
            </a:pPr>
            <a:r>
              <a:rPr lang="ru-RU" sz="1200" b="0">
                <a:latin typeface="Trebuchet MS"/>
              </a:rPr>
              <a:t>Исчерпывающие данные</a:t>
            </a:r>
            <a:r>
              <a:rPr lang="ru-RU" sz="1200">
                <a:latin typeface="Trebuchet MS"/>
              </a:rPr>
              <a:t>, подкрепляющие вывод</a:t>
            </a:r>
            <a:endParaRPr/>
          </a:p>
        </p:txBody>
      </p:sp>
      <p:pic>
        <p:nvPicPr>
          <p:cNvPr id="15" name="Picture 6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60213" y="2334055"/>
            <a:ext cx="2616200" cy="1811216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7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57065" y="2334057"/>
            <a:ext cx="2616200" cy="1811217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9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861774"/>
          </a:xfrm>
        </p:spPr>
        <p:txBody>
          <a:bodyPr vert="horz"/>
          <a:lstStyle/>
          <a:p>
            <a:pPr>
              <a:defRPr/>
            </a:pPr>
            <a:r>
              <a:rPr lang="ru-RU">
                <a:latin typeface="+mj-lt"/>
              </a:rPr>
              <a:t>Каждый слайд состоит из элементов (обязательных и рекомендованных)</a:t>
            </a:r>
            <a:endParaRPr lang="ru-RU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675369" y="1563677"/>
            <a:ext cx="1522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200">
                <a:latin typeface="+mj-lt"/>
              </a:rPr>
              <a:t>Заголовок слайда (</a:t>
            </a:r>
            <a:r>
              <a:rPr lang="en-US" sz="1200">
                <a:latin typeface="+mj-lt"/>
              </a:rPr>
              <a:t>action title)</a:t>
            </a:r>
            <a:endParaRPr lang="ru-RU" sz="120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88855" y="1414059"/>
            <a:ext cx="17471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200">
                <a:latin typeface="+mj-lt"/>
              </a:rPr>
              <a:t>Подзаголовок (</a:t>
            </a:r>
            <a:r>
              <a:rPr lang="en-US" sz="1200">
                <a:latin typeface="+mj-lt"/>
              </a:rPr>
              <a:t>subtitle</a:t>
            </a:r>
            <a:r>
              <a:rPr lang="ru-RU" sz="1200">
                <a:latin typeface="+mj-lt"/>
              </a:rPr>
              <a:t>)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9253856" y="4884789"/>
            <a:ext cx="1023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en-US" sz="1200">
                <a:latin typeface="+mj-lt"/>
              </a:rPr>
              <a:t>Takeaway</a:t>
            </a:r>
            <a:endParaRPr lang="ru-RU" sz="120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141727" y="3697753"/>
            <a:ext cx="11717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200">
                <a:latin typeface="+mj-lt"/>
              </a:rPr>
              <a:t>Рабочая зона слайда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899182" y="5250843"/>
            <a:ext cx="25076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200">
                <a:latin typeface="+mj-lt"/>
              </a:rPr>
              <a:t>Источник информации</a:t>
            </a:r>
            <a:r>
              <a:rPr lang="en-US" sz="1200">
                <a:latin typeface="+mj-lt"/>
              </a:rPr>
              <a:t> </a:t>
            </a:r>
            <a:r>
              <a:rPr lang="ru-RU" sz="1200">
                <a:latin typeface="+mj-lt"/>
              </a:rPr>
              <a:t>и сноски (</a:t>
            </a:r>
            <a:r>
              <a:rPr lang="en-US" sz="1200">
                <a:latin typeface="+mj-lt"/>
              </a:rPr>
              <a:t>footer</a:t>
            </a:r>
            <a:r>
              <a:rPr lang="ru-RU" sz="1200">
                <a:latin typeface="+mj-lt"/>
              </a:rPr>
              <a:t> – нижний колонтитул</a:t>
            </a:r>
            <a:r>
              <a:rPr lang="en-US" sz="1200">
                <a:latin typeface="+mj-lt"/>
              </a:rPr>
              <a:t>)</a:t>
            </a:r>
            <a:endParaRPr lang="ru-RU" sz="120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7062306" y="5776396"/>
            <a:ext cx="2191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200">
                <a:latin typeface="+mj-lt"/>
              </a:rPr>
              <a:t>Место для логотипа разработчика презентации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4249279" y="1283317"/>
            <a:ext cx="13932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200">
                <a:latin typeface="+mj-lt"/>
              </a:rPr>
              <a:t>Навигаторы</a:t>
            </a:r>
            <a:endParaRPr/>
          </a:p>
        </p:txBody>
      </p:sp>
      <p:pic>
        <p:nvPicPr>
          <p:cNvPr id="30" name="Picture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00204" y="2037267"/>
            <a:ext cx="4953429" cy="3429297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31" name="Connector: Elbow 18"/>
          <p:cNvCxnSpPr>
            <a:cxnSpLocks/>
          </p:cNvCxnSpPr>
          <p:nvPr/>
        </p:nvCxnSpPr>
        <p:spPr bwMode="auto">
          <a:xfrm>
            <a:off x="2729403" y="1671352"/>
            <a:ext cx="1446954" cy="959167"/>
          </a:xfrm>
          <a:prstGeom prst="bentConnector3">
            <a:avLst>
              <a:gd name="adj1" fmla="val -428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cxnSpLocks/>
          </p:cNvCxnSpPr>
          <p:nvPr/>
        </p:nvCxnSpPr>
        <p:spPr bwMode="auto">
          <a:xfrm rot="10800000" flipV="1">
            <a:off x="5470985" y="1692062"/>
            <a:ext cx="1085850" cy="573617"/>
          </a:xfrm>
          <a:prstGeom prst="bentConnector3">
            <a:avLst>
              <a:gd name="adj1" fmla="val 100292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5"/>
          <p:cNvCxnSpPr>
            <a:cxnSpLocks/>
            <a:endCxn id="27" idx="3"/>
          </p:cNvCxnSpPr>
          <p:nvPr/>
        </p:nvCxnSpPr>
        <p:spPr bwMode="auto">
          <a:xfrm flipH="1">
            <a:off x="3406845" y="5434330"/>
            <a:ext cx="768740" cy="1179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6"/>
          <p:cNvCxnSpPr>
            <a:cxnSpLocks/>
          </p:cNvCxnSpPr>
          <p:nvPr/>
        </p:nvCxnSpPr>
        <p:spPr bwMode="auto">
          <a:xfrm>
            <a:off x="8162018" y="5435509"/>
            <a:ext cx="0" cy="31326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7"/>
          <p:cNvCxnSpPr>
            <a:cxnSpLocks/>
          </p:cNvCxnSpPr>
          <p:nvPr/>
        </p:nvCxnSpPr>
        <p:spPr bwMode="auto">
          <a:xfrm>
            <a:off x="7748521" y="4968655"/>
            <a:ext cx="1418378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9"/>
          <p:cNvCxnSpPr>
            <a:cxnSpLocks/>
          </p:cNvCxnSpPr>
          <p:nvPr/>
        </p:nvCxnSpPr>
        <p:spPr bwMode="auto">
          <a:xfrm>
            <a:off x="4311052" y="1529080"/>
            <a:ext cx="0" cy="449791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1"/>
          <p:cNvCxnSpPr>
            <a:cxnSpLocks/>
          </p:cNvCxnSpPr>
          <p:nvPr/>
        </p:nvCxnSpPr>
        <p:spPr bwMode="auto">
          <a:xfrm>
            <a:off x="3191015" y="3901855"/>
            <a:ext cx="984570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8035335" y="1594086"/>
            <a:ext cx="1218521" cy="247554"/>
          </a:xfrm>
          <a:prstGeom prst="rect">
            <a:avLst/>
          </a:pr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latin typeface="+mj-lt"/>
              </a:rPr>
              <a:t>ОБЯЗАТЕЛЬНО</a:t>
            </a: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899182" y="5663105"/>
            <a:ext cx="1820389" cy="386054"/>
          </a:xfrm>
          <a:prstGeom prst="rect">
            <a:avLst/>
          </a:pr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rgbClr val="FFFFFF"/>
                </a:solidFill>
                <a:latin typeface="+mj-lt"/>
              </a:rPr>
              <a:t>ОБЯЗАТЕЛЬНО</a:t>
            </a:r>
            <a:br>
              <a:rPr lang="ru-RU" sz="900" b="1">
                <a:solidFill>
                  <a:srgbClr val="FFFFFF"/>
                </a:solidFill>
                <a:latin typeface="+mj-lt"/>
              </a:rPr>
            </a:br>
            <a:r>
              <a:rPr lang="ru-RU" sz="900" b="1">
                <a:solidFill>
                  <a:srgbClr val="FFFFFF"/>
                </a:solidFill>
                <a:latin typeface="+mj-lt"/>
              </a:rPr>
              <a:t>для контентных слайдов</a:t>
            </a:r>
            <a:endParaRPr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4176357" y="2739813"/>
            <a:ext cx="4439201" cy="2069240"/>
          </a:xfrm>
          <a:prstGeom prst="rect">
            <a:avLst/>
          </a:prstGeom>
          <a:noFill/>
          <a:ln w="3175" cap="flat" cmpd="sng" algn="ctr">
            <a:solidFill>
              <a:srgbClr val="0B3A7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141727" y="4104067"/>
            <a:ext cx="1218521" cy="247554"/>
          </a:xfrm>
          <a:prstGeom prst="rect">
            <a:avLst/>
          </a:pr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latin typeface="+mj-lt"/>
              </a:rPr>
              <a:t>ОБЯЗАТЕЛЬНО</a:t>
            </a:r>
            <a:endParaRPr/>
          </a:p>
        </p:txBody>
      </p:sp>
      <p:cxnSp>
        <p:nvCxnSpPr>
          <p:cNvPr id="42" name="Straight Connector 36"/>
          <p:cNvCxnSpPr>
            <a:cxnSpLocks/>
          </p:cNvCxnSpPr>
          <p:nvPr/>
        </p:nvCxnSpPr>
        <p:spPr bwMode="auto">
          <a:xfrm>
            <a:off x="8781451" y="5330614"/>
            <a:ext cx="385448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9253856" y="5229814"/>
            <a:ext cx="1023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200">
                <a:latin typeface="+mj-lt"/>
              </a:rPr>
              <a:t>Номер слайда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9253856" y="5432696"/>
            <a:ext cx="1218521" cy="247554"/>
          </a:xfrm>
          <a:prstGeom prst="rect">
            <a:avLst/>
          </a:pr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latin typeface="+mj-lt"/>
              </a:rPr>
              <a:t>ОБЯЗАТЕЛЬНО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60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/>
              <a:t>Правило «большого пальца»: 1 слайд – 1 мысль!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67754" y="2308922"/>
            <a:ext cx="3683000" cy="2588498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53787" y="1373038"/>
            <a:ext cx="3119250" cy="2222182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53787" y="3786329"/>
            <a:ext cx="3119250" cy="2222182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1467754" y="1602732"/>
            <a:ext cx="368300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7264D"/>
                </a:solidFill>
                <a:latin typeface="Trebuchet MS"/>
              </a:rPr>
              <a:t>В случае перегруженности слайда его следует разделить на два</a:t>
            </a:r>
            <a:endParaRPr/>
          </a:p>
        </p:txBody>
      </p:sp>
      <p:sp>
        <p:nvSpPr>
          <p:cNvPr id="10" name="Freeform 10"/>
          <p:cNvSpPr/>
          <p:nvPr/>
        </p:nvSpPr>
        <p:spPr bwMode="gray">
          <a:xfrm>
            <a:off x="6532629" y="1342010"/>
            <a:ext cx="405372" cy="468318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 fill="norm" stroke="1" extrusionOk="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>
              <a:defRPr/>
            </a:pPr>
            <a:endParaRPr lang="ru-RU">
              <a:latin typeface="Trebuchet MS"/>
            </a:endParaRPr>
          </a:p>
        </p:txBody>
      </p:sp>
      <p:sp>
        <p:nvSpPr>
          <p:cNvPr id="11" name="Freeform 9"/>
          <p:cNvSpPr/>
          <p:nvPr/>
        </p:nvSpPr>
        <p:spPr bwMode="gray">
          <a:xfrm>
            <a:off x="1337473" y="2161284"/>
            <a:ext cx="255588" cy="295274"/>
          </a:xfrm>
          <a:custGeom>
            <a:avLst/>
            <a:gdLst>
              <a:gd name="T0" fmla="*/ 10191 w 324"/>
              <a:gd name="T1" fmla="*/ 461868 h 403"/>
              <a:gd name="T2" fmla="*/ 161788 w 324"/>
              <a:gd name="T3" fmla="*/ 264651 h 403"/>
              <a:gd name="T4" fmla="*/ 107009 w 324"/>
              <a:gd name="T5" fmla="*/ 41988 h 403"/>
              <a:gd name="T6" fmla="*/ 163062 w 324"/>
              <a:gd name="T7" fmla="*/ 24175 h 403"/>
              <a:gd name="T8" fmla="*/ 222936 w 324"/>
              <a:gd name="T9" fmla="*/ 184493 h 403"/>
              <a:gd name="T10" fmla="*/ 369437 w 324"/>
              <a:gd name="T11" fmla="*/ 34354 h 403"/>
              <a:gd name="T12" fmla="*/ 412750 w 324"/>
              <a:gd name="T13" fmla="*/ 80159 h 403"/>
              <a:gd name="T14" fmla="*/ 270071 w 324"/>
              <a:gd name="T15" fmla="*/ 274830 h 403"/>
              <a:gd name="T16" fmla="*/ 341410 w 324"/>
              <a:gd name="T17" fmla="*/ 459323 h 403"/>
              <a:gd name="T18" fmla="*/ 305741 w 324"/>
              <a:gd name="T19" fmla="*/ 494949 h 403"/>
              <a:gd name="T20" fmla="*/ 196184 w 324"/>
              <a:gd name="T21" fmla="*/ 356261 h 403"/>
              <a:gd name="T22" fmla="*/ 48409 w 324"/>
              <a:gd name="T23" fmla="*/ 512762 h 403"/>
              <a:gd name="T24" fmla="*/ 10191 w 324"/>
              <a:gd name="T25" fmla="*/ 461868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4" h="403" fill="norm" stroke="1" extrusionOk="0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/>
          <a:lstStyle/>
          <a:p>
            <a:pPr>
              <a:defRPr/>
            </a:pPr>
            <a:endParaRPr lang="ru-RU">
              <a:latin typeface="Trebuchet MS"/>
            </a:endParaRPr>
          </a:p>
        </p:txBody>
      </p:sp>
      <p:sp>
        <p:nvSpPr>
          <p:cNvPr id="12" name="Freeform 10"/>
          <p:cNvSpPr/>
          <p:nvPr/>
        </p:nvSpPr>
        <p:spPr bwMode="gray">
          <a:xfrm>
            <a:off x="6532629" y="3652329"/>
            <a:ext cx="405372" cy="468318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 fill="norm" stroke="1" extrusionOk="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>
              <a:defRPr/>
            </a:pPr>
            <a:endParaRPr lang="ru-RU">
              <a:latin typeface="Trebuchet MS"/>
            </a:endParaRPr>
          </a:p>
        </p:txBody>
      </p:sp>
      <p:sp>
        <p:nvSpPr>
          <p:cNvPr id="13" name="Arrow: Up 19"/>
          <p:cNvSpPr/>
          <p:nvPr/>
        </p:nvSpPr>
        <p:spPr bwMode="auto">
          <a:xfrm rot="2360683">
            <a:off x="5676929" y="2682141"/>
            <a:ext cx="368300" cy="7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C000">
              <a:alpha val="31999"/>
            </a:srgb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" name="Arrow: Up 20"/>
          <p:cNvSpPr/>
          <p:nvPr/>
        </p:nvSpPr>
        <p:spPr bwMode="auto">
          <a:xfrm rot="19239316" flipV="1">
            <a:off x="5681104" y="4126293"/>
            <a:ext cx="365010" cy="74533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C000">
              <a:alpha val="31999"/>
            </a:srgb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44588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61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144588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4561" y="257628"/>
            <a:ext cx="11090274" cy="728789"/>
          </a:xfrm>
        </p:spPr>
        <p:txBody>
          <a:bodyPr vert="horz"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55600" algn="l"/>
              </a:tabLst>
              <a:defRPr/>
            </a:pPr>
            <a:r>
              <a:rPr lang="ru-RU" b="1">
                <a:ea typeface="Arial"/>
                <a:cs typeface="Arial"/>
              </a:rPr>
              <a:t>Ко</a:t>
            </a:r>
            <a:r>
              <a:rPr lang="ru-RU">
                <a:ea typeface="Arial"/>
                <a:cs typeface="Arial"/>
              </a:rPr>
              <a:t>нтакты для взаимодействия по к</a:t>
            </a:r>
            <a:r>
              <a:rPr lang="ru-RU" b="1">
                <a:ea typeface="Arial"/>
                <a:cs typeface="Arial"/>
              </a:rPr>
              <a:t>ейсу</a:t>
            </a:r>
            <a:endParaRPr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407982-5781-7C48-9FC6-858BC0D01368}" type="slidenum">
              <a:rPr/>
              <a:t/>
            </a:fld>
            <a:endParaRPr/>
          </a:p>
        </p:txBody>
      </p:sp>
      <p:sp>
        <p:nvSpPr>
          <p:cNvPr id="3" name="Freeform 3"/>
          <p:cNvSpPr>
            <a:spLocks noEditPoints="1"/>
          </p:cNvSpPr>
          <p:nvPr/>
        </p:nvSpPr>
        <p:spPr bwMode="auto">
          <a:xfrm>
            <a:off x="2387396" y="1068148"/>
            <a:ext cx="8011115" cy="52560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40"/>
              </a:cxn>
              <a:cxn ang="0">
                <a:pos x="204" y="0"/>
              </a:cxn>
              <a:cxn ang="0">
                <a:pos x="156" y="2"/>
              </a:cxn>
              <a:cxn ang="0">
                <a:pos x="204" y="48"/>
              </a:cxn>
              <a:cxn ang="0">
                <a:pos x="65" y="0"/>
              </a:cxn>
              <a:cxn ang="0">
                <a:pos x="62" y="71"/>
              </a:cxn>
              <a:cxn ang="0">
                <a:pos x="65" y="141"/>
              </a:cxn>
              <a:cxn ang="0">
                <a:pos x="65" y="0"/>
              </a:cxn>
              <a:cxn ang="0">
                <a:pos x="146" y="141"/>
              </a:cxn>
              <a:cxn ang="0">
                <a:pos x="108" y="104"/>
              </a:cxn>
              <a:cxn ang="0">
                <a:pos x="156" y="141"/>
              </a:cxn>
              <a:cxn ang="0">
                <a:pos x="204" y="124"/>
              </a:cxn>
              <a:cxn ang="0">
                <a:pos x="156" y="141"/>
              </a:cxn>
              <a:cxn ang="0">
                <a:pos x="204" y="60"/>
              </a:cxn>
              <a:cxn ang="0">
                <a:pos x="156" y="104"/>
              </a:cxn>
              <a:cxn ang="0">
                <a:pos x="73" y="96"/>
              </a:cxn>
              <a:cxn ang="0">
                <a:pos x="101" y="140"/>
              </a:cxn>
              <a:cxn ang="0">
                <a:pos x="73" y="96"/>
              </a:cxn>
              <a:cxn ang="0">
                <a:pos x="146" y="58"/>
              </a:cxn>
              <a:cxn ang="0">
                <a:pos x="108" y="95"/>
              </a:cxn>
              <a:cxn ang="0">
                <a:pos x="73" y="55"/>
              </a:cxn>
              <a:cxn ang="0">
                <a:pos x="101" y="94"/>
              </a:cxn>
              <a:cxn ang="0">
                <a:pos x="73" y="55"/>
              </a:cxn>
              <a:cxn ang="0">
                <a:pos x="146" y="4"/>
              </a:cxn>
              <a:cxn ang="0">
                <a:pos x="108" y="48"/>
              </a:cxn>
              <a:cxn ang="0">
                <a:pos x="73" y="14"/>
              </a:cxn>
              <a:cxn ang="0">
                <a:pos x="101" y="48"/>
              </a:cxn>
              <a:cxn ang="0">
                <a:pos x="73" y="14"/>
              </a:cxn>
              <a:cxn ang="0">
                <a:pos x="11" y="86"/>
              </a:cxn>
              <a:cxn ang="0">
                <a:pos x="1" y="103"/>
              </a:cxn>
              <a:cxn ang="0">
                <a:pos x="15" y="84"/>
              </a:cxn>
              <a:cxn ang="0">
                <a:pos x="25" y="105"/>
              </a:cxn>
              <a:cxn ang="0">
                <a:pos x="15" y="84"/>
              </a:cxn>
              <a:cxn ang="0">
                <a:pos x="55" y="87"/>
              </a:cxn>
              <a:cxn ang="0">
                <a:pos x="55" y="123"/>
              </a:cxn>
              <a:cxn ang="0">
                <a:pos x="33" y="99"/>
              </a:cxn>
              <a:cxn ang="0">
                <a:pos x="36" y="57"/>
              </a:cxn>
              <a:cxn ang="0">
                <a:pos x="48" y="78"/>
              </a:cxn>
              <a:cxn ang="0">
                <a:pos x="36" y="57"/>
              </a:cxn>
              <a:cxn ang="0">
                <a:pos x="31" y="50"/>
              </a:cxn>
              <a:cxn ang="0">
                <a:pos x="31" y="82"/>
              </a:cxn>
              <a:cxn ang="0">
                <a:pos x="13" y="64"/>
              </a:cxn>
              <a:cxn ang="0">
                <a:pos x="4" y="57"/>
              </a:cxn>
              <a:cxn ang="0">
                <a:pos x="10" y="69"/>
              </a:cxn>
              <a:cxn ang="0">
                <a:pos x="4" y="57"/>
              </a:cxn>
              <a:cxn ang="0">
                <a:pos x="18" y="33"/>
              </a:cxn>
              <a:cxn ang="0">
                <a:pos x="11" y="45"/>
              </a:cxn>
              <a:cxn ang="0">
                <a:pos x="37" y="20"/>
              </a:cxn>
              <a:cxn ang="0">
                <a:pos x="53" y="44"/>
              </a:cxn>
              <a:cxn ang="0">
                <a:pos x="37" y="20"/>
              </a:cxn>
              <a:cxn ang="0">
                <a:pos x="34" y="23"/>
              </a:cxn>
              <a:cxn ang="0">
                <a:pos x="23" y="42"/>
              </a:cxn>
            </a:cxnLst>
            <a:rect l="0" t="0" r="r" b="b"/>
            <a:pathLst>
              <a:path w="204" h="141" fill="norm" stroke="1" extrusionOk="0">
                <a:moveTo>
                  <a:pt x="0" y="25"/>
                </a:moveTo>
                <a:cubicBezTo>
                  <a:pt x="3" y="25"/>
                  <a:pt x="5" y="25"/>
                  <a:pt x="8" y="24"/>
                </a:cubicBezTo>
                <a:cubicBezTo>
                  <a:pt x="8" y="30"/>
                  <a:pt x="8" y="35"/>
                  <a:pt x="8" y="40"/>
                </a:cubicBezTo>
                <a:cubicBezTo>
                  <a:pt x="5" y="40"/>
                  <a:pt x="3" y="40"/>
                  <a:pt x="0" y="40"/>
                </a:cubicBezTo>
                <a:cubicBezTo>
                  <a:pt x="0" y="35"/>
                  <a:pt x="0" y="30"/>
                  <a:pt x="0" y="25"/>
                </a:cubicBezTo>
                <a:close/>
                <a:moveTo>
                  <a:pt x="204" y="0"/>
                </a:moveTo>
                <a:lnTo>
                  <a:pt x="172" y="0"/>
                </a:lnTo>
                <a:lnTo>
                  <a:pt x="156" y="2"/>
                </a:lnTo>
                <a:cubicBezTo>
                  <a:pt x="156" y="18"/>
                  <a:pt x="156" y="33"/>
                  <a:pt x="156" y="48"/>
                </a:cubicBezTo>
                <a:lnTo>
                  <a:pt x="204" y="48"/>
                </a:lnTo>
                <a:lnTo>
                  <a:pt x="204" y="0"/>
                </a:lnTo>
                <a:close/>
                <a:moveTo>
                  <a:pt x="65" y="0"/>
                </a:moveTo>
                <a:lnTo>
                  <a:pt x="62" y="0"/>
                </a:lnTo>
                <a:cubicBezTo>
                  <a:pt x="62" y="24"/>
                  <a:pt x="62" y="47"/>
                  <a:pt x="62" y="71"/>
                </a:cubicBezTo>
                <a:cubicBezTo>
                  <a:pt x="62" y="94"/>
                  <a:pt x="63" y="117"/>
                  <a:pt x="63" y="141"/>
                </a:cubicBezTo>
                <a:lnTo>
                  <a:pt x="65" y="141"/>
                </a:lnTo>
                <a:cubicBezTo>
                  <a:pt x="65" y="118"/>
                  <a:pt x="65" y="94"/>
                  <a:pt x="65" y="71"/>
                </a:cubicBezTo>
                <a:lnTo>
                  <a:pt x="65" y="0"/>
                </a:lnTo>
                <a:close/>
                <a:moveTo>
                  <a:pt x="108" y="141"/>
                </a:moveTo>
                <a:lnTo>
                  <a:pt x="146" y="141"/>
                </a:lnTo>
                <a:cubicBezTo>
                  <a:pt x="146" y="131"/>
                  <a:pt x="146" y="121"/>
                  <a:pt x="146" y="112"/>
                </a:cubicBezTo>
                <a:cubicBezTo>
                  <a:pt x="132" y="109"/>
                  <a:pt x="120" y="106"/>
                  <a:pt x="108" y="104"/>
                </a:cubicBezTo>
                <a:cubicBezTo>
                  <a:pt x="108" y="116"/>
                  <a:pt x="108" y="129"/>
                  <a:pt x="108" y="141"/>
                </a:cubicBezTo>
                <a:close/>
                <a:moveTo>
                  <a:pt x="156" y="141"/>
                </a:moveTo>
                <a:lnTo>
                  <a:pt x="204" y="141"/>
                </a:lnTo>
                <a:lnTo>
                  <a:pt x="204" y="124"/>
                </a:lnTo>
                <a:cubicBezTo>
                  <a:pt x="187" y="120"/>
                  <a:pt x="171" y="117"/>
                  <a:pt x="156" y="114"/>
                </a:cubicBezTo>
                <a:lnTo>
                  <a:pt x="156" y="141"/>
                </a:lnTo>
                <a:close/>
                <a:moveTo>
                  <a:pt x="204" y="112"/>
                </a:moveTo>
                <a:lnTo>
                  <a:pt x="204" y="60"/>
                </a:lnTo>
                <a:lnTo>
                  <a:pt x="156" y="58"/>
                </a:lnTo>
                <a:cubicBezTo>
                  <a:pt x="156" y="73"/>
                  <a:pt x="156" y="89"/>
                  <a:pt x="156" y="104"/>
                </a:cubicBezTo>
                <a:cubicBezTo>
                  <a:pt x="171" y="106"/>
                  <a:pt x="187" y="109"/>
                  <a:pt x="204" y="112"/>
                </a:cubicBezTo>
                <a:close/>
                <a:moveTo>
                  <a:pt x="73" y="96"/>
                </a:moveTo>
                <a:cubicBezTo>
                  <a:pt x="82" y="98"/>
                  <a:pt x="91" y="100"/>
                  <a:pt x="101" y="102"/>
                </a:cubicBezTo>
                <a:cubicBezTo>
                  <a:pt x="101" y="115"/>
                  <a:pt x="101" y="127"/>
                  <a:pt x="101" y="140"/>
                </a:cubicBezTo>
                <a:cubicBezTo>
                  <a:pt x="91" y="136"/>
                  <a:pt x="82" y="133"/>
                  <a:pt x="73" y="130"/>
                </a:cubicBezTo>
                <a:cubicBezTo>
                  <a:pt x="73" y="119"/>
                  <a:pt x="73" y="108"/>
                  <a:pt x="73" y="96"/>
                </a:cubicBezTo>
                <a:close/>
                <a:moveTo>
                  <a:pt x="108" y="56"/>
                </a:moveTo>
                <a:cubicBezTo>
                  <a:pt x="120" y="57"/>
                  <a:pt x="132" y="57"/>
                  <a:pt x="146" y="58"/>
                </a:cubicBezTo>
                <a:cubicBezTo>
                  <a:pt x="146" y="72"/>
                  <a:pt x="146" y="87"/>
                  <a:pt x="146" y="102"/>
                </a:cubicBezTo>
                <a:cubicBezTo>
                  <a:pt x="132" y="100"/>
                  <a:pt x="120" y="97"/>
                  <a:pt x="108" y="95"/>
                </a:cubicBezTo>
                <a:cubicBezTo>
                  <a:pt x="108" y="82"/>
                  <a:pt x="108" y="69"/>
                  <a:pt x="108" y="56"/>
                </a:cubicBezTo>
                <a:close/>
                <a:moveTo>
                  <a:pt x="73" y="55"/>
                </a:moveTo>
                <a:cubicBezTo>
                  <a:pt x="81" y="56"/>
                  <a:pt x="91" y="56"/>
                  <a:pt x="101" y="56"/>
                </a:cubicBezTo>
                <a:cubicBezTo>
                  <a:pt x="101" y="69"/>
                  <a:pt x="101" y="81"/>
                  <a:pt x="101" y="94"/>
                </a:cubicBezTo>
                <a:cubicBezTo>
                  <a:pt x="91" y="92"/>
                  <a:pt x="82" y="90"/>
                  <a:pt x="73" y="89"/>
                </a:cubicBezTo>
                <a:cubicBezTo>
                  <a:pt x="73" y="78"/>
                  <a:pt x="73" y="67"/>
                  <a:pt x="73" y="55"/>
                </a:cubicBezTo>
                <a:close/>
                <a:moveTo>
                  <a:pt x="108" y="9"/>
                </a:moveTo>
                <a:cubicBezTo>
                  <a:pt x="119" y="8"/>
                  <a:pt x="132" y="6"/>
                  <a:pt x="146" y="4"/>
                </a:cubicBezTo>
                <a:cubicBezTo>
                  <a:pt x="146" y="19"/>
                  <a:pt x="146" y="33"/>
                  <a:pt x="146" y="48"/>
                </a:cubicBezTo>
                <a:cubicBezTo>
                  <a:pt x="132" y="48"/>
                  <a:pt x="120" y="48"/>
                  <a:pt x="108" y="48"/>
                </a:cubicBezTo>
                <a:cubicBezTo>
                  <a:pt x="108" y="35"/>
                  <a:pt x="108" y="22"/>
                  <a:pt x="108" y="9"/>
                </a:cubicBezTo>
                <a:close/>
                <a:moveTo>
                  <a:pt x="73" y="14"/>
                </a:moveTo>
                <a:cubicBezTo>
                  <a:pt x="81" y="13"/>
                  <a:pt x="91" y="12"/>
                  <a:pt x="101" y="10"/>
                </a:cubicBezTo>
                <a:cubicBezTo>
                  <a:pt x="101" y="23"/>
                  <a:pt x="101" y="35"/>
                  <a:pt x="101" y="48"/>
                </a:cubicBezTo>
                <a:cubicBezTo>
                  <a:pt x="91" y="48"/>
                  <a:pt x="81" y="48"/>
                  <a:pt x="73" y="48"/>
                </a:cubicBezTo>
                <a:cubicBezTo>
                  <a:pt x="73" y="37"/>
                  <a:pt x="73" y="25"/>
                  <a:pt x="73" y="14"/>
                </a:cubicBezTo>
                <a:close/>
                <a:moveTo>
                  <a:pt x="0" y="83"/>
                </a:moveTo>
                <a:cubicBezTo>
                  <a:pt x="4" y="84"/>
                  <a:pt x="7" y="85"/>
                  <a:pt x="11" y="86"/>
                </a:cubicBezTo>
                <a:cubicBezTo>
                  <a:pt x="11" y="93"/>
                  <a:pt x="11" y="100"/>
                  <a:pt x="11" y="107"/>
                </a:cubicBezTo>
                <a:cubicBezTo>
                  <a:pt x="8" y="105"/>
                  <a:pt x="4" y="104"/>
                  <a:pt x="1" y="103"/>
                </a:cubicBezTo>
                <a:cubicBezTo>
                  <a:pt x="0" y="96"/>
                  <a:pt x="0" y="90"/>
                  <a:pt x="0" y="83"/>
                </a:cubicBezTo>
                <a:close/>
                <a:moveTo>
                  <a:pt x="15" y="84"/>
                </a:moveTo>
                <a:cubicBezTo>
                  <a:pt x="18" y="85"/>
                  <a:pt x="21" y="86"/>
                  <a:pt x="24" y="87"/>
                </a:cubicBezTo>
                <a:cubicBezTo>
                  <a:pt x="25" y="93"/>
                  <a:pt x="25" y="99"/>
                  <a:pt x="25" y="105"/>
                </a:cubicBezTo>
                <a:cubicBezTo>
                  <a:pt x="21" y="103"/>
                  <a:pt x="18" y="102"/>
                  <a:pt x="15" y="101"/>
                </a:cubicBezTo>
                <a:cubicBezTo>
                  <a:pt x="15" y="96"/>
                  <a:pt x="15" y="90"/>
                  <a:pt x="15" y="84"/>
                </a:cubicBezTo>
                <a:close/>
                <a:moveTo>
                  <a:pt x="33" y="83"/>
                </a:moveTo>
                <a:cubicBezTo>
                  <a:pt x="40" y="84"/>
                  <a:pt x="47" y="85"/>
                  <a:pt x="55" y="87"/>
                </a:cubicBezTo>
                <a:cubicBezTo>
                  <a:pt x="55" y="93"/>
                  <a:pt x="55" y="99"/>
                  <a:pt x="55" y="105"/>
                </a:cubicBezTo>
                <a:cubicBezTo>
                  <a:pt x="55" y="111"/>
                  <a:pt x="55" y="117"/>
                  <a:pt x="55" y="123"/>
                </a:cubicBezTo>
                <a:cubicBezTo>
                  <a:pt x="47" y="120"/>
                  <a:pt x="40" y="118"/>
                  <a:pt x="33" y="115"/>
                </a:cubicBezTo>
                <a:cubicBezTo>
                  <a:pt x="33" y="110"/>
                  <a:pt x="33" y="104"/>
                  <a:pt x="33" y="99"/>
                </a:cubicBezTo>
                <a:cubicBezTo>
                  <a:pt x="33" y="94"/>
                  <a:pt x="33" y="88"/>
                  <a:pt x="33" y="83"/>
                </a:cubicBezTo>
                <a:close/>
                <a:moveTo>
                  <a:pt x="36" y="57"/>
                </a:moveTo>
                <a:cubicBezTo>
                  <a:pt x="40" y="57"/>
                  <a:pt x="44" y="57"/>
                  <a:pt x="48" y="58"/>
                </a:cubicBezTo>
                <a:cubicBezTo>
                  <a:pt x="48" y="64"/>
                  <a:pt x="48" y="71"/>
                  <a:pt x="48" y="78"/>
                </a:cubicBezTo>
                <a:cubicBezTo>
                  <a:pt x="44" y="77"/>
                  <a:pt x="40" y="77"/>
                  <a:pt x="36" y="76"/>
                </a:cubicBezTo>
                <a:cubicBezTo>
                  <a:pt x="36" y="70"/>
                  <a:pt x="36" y="63"/>
                  <a:pt x="36" y="57"/>
                </a:cubicBezTo>
                <a:close/>
                <a:moveTo>
                  <a:pt x="13" y="50"/>
                </a:moveTo>
                <a:cubicBezTo>
                  <a:pt x="19" y="50"/>
                  <a:pt x="25" y="50"/>
                  <a:pt x="31" y="50"/>
                </a:cubicBezTo>
                <a:cubicBezTo>
                  <a:pt x="31" y="55"/>
                  <a:pt x="31" y="61"/>
                  <a:pt x="31" y="66"/>
                </a:cubicBezTo>
                <a:cubicBezTo>
                  <a:pt x="31" y="71"/>
                  <a:pt x="31" y="77"/>
                  <a:pt x="31" y="82"/>
                </a:cubicBezTo>
                <a:cubicBezTo>
                  <a:pt x="25" y="81"/>
                  <a:pt x="19" y="80"/>
                  <a:pt x="13" y="79"/>
                </a:cubicBezTo>
                <a:cubicBezTo>
                  <a:pt x="13" y="74"/>
                  <a:pt x="13" y="69"/>
                  <a:pt x="13" y="64"/>
                </a:cubicBezTo>
                <a:cubicBezTo>
                  <a:pt x="13" y="59"/>
                  <a:pt x="13" y="54"/>
                  <a:pt x="13" y="50"/>
                </a:cubicBezTo>
                <a:close/>
                <a:moveTo>
                  <a:pt x="4" y="57"/>
                </a:moveTo>
                <a:cubicBezTo>
                  <a:pt x="6" y="57"/>
                  <a:pt x="8" y="57"/>
                  <a:pt x="10" y="57"/>
                </a:cubicBezTo>
                <a:cubicBezTo>
                  <a:pt x="10" y="61"/>
                  <a:pt x="10" y="65"/>
                  <a:pt x="10" y="69"/>
                </a:cubicBezTo>
                <a:cubicBezTo>
                  <a:pt x="8" y="69"/>
                  <a:pt x="6" y="69"/>
                  <a:pt x="4" y="68"/>
                </a:cubicBezTo>
                <a:cubicBezTo>
                  <a:pt x="4" y="65"/>
                  <a:pt x="4" y="61"/>
                  <a:pt x="4" y="57"/>
                </a:cubicBezTo>
                <a:close/>
                <a:moveTo>
                  <a:pt x="11" y="33"/>
                </a:moveTo>
                <a:cubicBezTo>
                  <a:pt x="13" y="33"/>
                  <a:pt x="15" y="33"/>
                  <a:pt x="18" y="33"/>
                </a:cubicBezTo>
                <a:cubicBezTo>
                  <a:pt x="18" y="37"/>
                  <a:pt x="18" y="41"/>
                  <a:pt x="18" y="45"/>
                </a:cubicBezTo>
                <a:cubicBezTo>
                  <a:pt x="15" y="45"/>
                  <a:pt x="13" y="45"/>
                  <a:pt x="11" y="45"/>
                </a:cubicBezTo>
                <a:cubicBezTo>
                  <a:pt x="11" y="41"/>
                  <a:pt x="11" y="37"/>
                  <a:pt x="11" y="33"/>
                </a:cubicBezTo>
                <a:close/>
                <a:moveTo>
                  <a:pt x="37" y="20"/>
                </a:moveTo>
                <a:cubicBezTo>
                  <a:pt x="42" y="20"/>
                  <a:pt x="47" y="19"/>
                  <a:pt x="53" y="18"/>
                </a:cubicBezTo>
                <a:cubicBezTo>
                  <a:pt x="53" y="27"/>
                  <a:pt x="53" y="35"/>
                  <a:pt x="53" y="44"/>
                </a:cubicBezTo>
                <a:cubicBezTo>
                  <a:pt x="47" y="44"/>
                  <a:pt x="42" y="44"/>
                  <a:pt x="37" y="44"/>
                </a:cubicBezTo>
                <a:cubicBezTo>
                  <a:pt x="37" y="36"/>
                  <a:pt x="37" y="28"/>
                  <a:pt x="37" y="20"/>
                </a:cubicBezTo>
                <a:close/>
                <a:moveTo>
                  <a:pt x="22" y="24"/>
                </a:moveTo>
                <a:cubicBezTo>
                  <a:pt x="26" y="24"/>
                  <a:pt x="30" y="23"/>
                  <a:pt x="34" y="23"/>
                </a:cubicBezTo>
                <a:cubicBezTo>
                  <a:pt x="34" y="29"/>
                  <a:pt x="34" y="35"/>
                  <a:pt x="34" y="42"/>
                </a:cubicBezTo>
                <a:cubicBezTo>
                  <a:pt x="30" y="42"/>
                  <a:pt x="26" y="42"/>
                  <a:pt x="23" y="42"/>
                </a:cubicBezTo>
                <a:cubicBezTo>
                  <a:pt x="22" y="36"/>
                  <a:pt x="22" y="30"/>
                  <a:pt x="22" y="24"/>
                </a:cubicBezTo>
                <a:close/>
              </a:path>
            </a:pathLst>
          </a:custGeom>
          <a:solidFill>
            <a:srgbClr val="F3F4F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52893" y="4783081"/>
            <a:ext cx="5444089" cy="17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marL="371464" indent="-371464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75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defRPr>
            </a:lvl1pPr>
            <a:lvl2pPr marL="804838" indent="-309553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500">
                <a:solidFill>
                  <a:srgbClr val="000000"/>
                </a:solidFill>
                <a:latin typeface="+mn-lt"/>
                <a:ea typeface="ＭＳ Ｐゴシック"/>
              </a:defRPr>
            </a:lvl2pPr>
            <a:lvl3pPr marL="1238212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300">
                <a:solidFill>
                  <a:srgbClr val="000000"/>
                </a:solidFill>
                <a:latin typeface="+mn-lt"/>
                <a:ea typeface="ＭＳ Ｐゴシック"/>
              </a:defRPr>
            </a:lvl3pPr>
            <a:lvl4pPr marL="1733497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  <a:ea typeface="ＭＳ Ｐゴシック"/>
              </a:defRPr>
            </a:lvl4pPr>
            <a:lvl5pPr marL="2228781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  <a:ea typeface="ＭＳ Ｐゴシック"/>
              </a:defRPr>
            </a:lvl5pPr>
            <a:lvl6pPr marL="2724066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6pPr>
            <a:lvl7pPr marL="3219351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7pPr>
            <a:lvl8pPr marL="3714636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8pPr>
            <a:lvl9pPr marL="4209920" indent="-247642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3556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tabLst>
                <a:tab pos="355600" algn="l"/>
              </a:tabLst>
              <a:defRPr/>
            </a:pPr>
            <a:r>
              <a:rPr lang="ru-RU" sz="1200">
                <a:ea typeface="Arial"/>
                <a:cs typeface="Arial"/>
              </a:rPr>
              <a:t>Тел.: +7 (495) </a:t>
            </a:r>
            <a:r>
              <a:rPr lang="en-US" sz="1200">
                <a:ea typeface="Arial"/>
                <a:cs typeface="Arial"/>
              </a:rPr>
              <a:t>792-597</a:t>
            </a:r>
            <a:r>
              <a:rPr lang="ru-RU" sz="1200">
                <a:ea typeface="Arial"/>
                <a:cs typeface="Arial"/>
              </a:rPr>
              <a:t>9</a:t>
            </a:r>
            <a:endParaRPr lang="en-US" sz="1200">
              <a:ea typeface="Arial"/>
              <a:cs typeface="Arial"/>
            </a:endParaRPr>
          </a:p>
          <a:p>
            <a:pPr marL="0" indent="3556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tabLst>
                <a:tab pos="355600" algn="l"/>
              </a:tabLst>
              <a:defRPr/>
            </a:pPr>
            <a:r>
              <a:rPr lang="ru-RU" sz="1200">
                <a:ea typeface="Arial"/>
                <a:cs typeface="Arial"/>
              </a:rPr>
              <a:t>Адрес: Москва, Проектируемый проезд №4062, д.6, с.2</a:t>
            </a:r>
            <a:endParaRPr lang="en-US" sz="1200">
              <a:ea typeface="Arial"/>
              <a:cs typeface="Arial"/>
            </a:endParaRPr>
          </a:p>
          <a:p>
            <a:pPr marL="0" indent="3556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tabLst>
                <a:tab pos="355600" algn="l"/>
              </a:tabLst>
              <a:defRPr/>
            </a:pPr>
            <a:r>
              <a:rPr lang="ru-RU" sz="1200">
                <a:solidFill>
                  <a:schemeClr val="tx1"/>
                </a:solidFill>
                <a:ea typeface="Arial"/>
                <a:cs typeface="Arial"/>
              </a:rPr>
              <a:t>Сайт: </a:t>
            </a:r>
            <a:r>
              <a:rPr lang="en-US" sz="1200">
                <a:solidFill>
                  <a:srgbClr val="0B3A73"/>
                </a:solidFill>
                <a:ea typeface="Arial"/>
                <a:cs typeface="Arial"/>
              </a:rPr>
              <a:t>www.sbs-consulting.ru</a:t>
            </a:r>
            <a:endParaRPr lang="en-US" sz="1200" u="sng">
              <a:solidFill>
                <a:srgbClr val="0B3A73"/>
              </a:solidFill>
              <a:ea typeface="Arial"/>
              <a:cs typeface="Arial"/>
            </a:endParaRPr>
          </a:p>
          <a:p>
            <a:pPr marL="0" indent="3556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tabLst>
                <a:tab pos="355600" algn="l"/>
              </a:tabLst>
              <a:defRPr/>
            </a:pPr>
            <a:r>
              <a:rPr lang="en-US" sz="1200">
                <a:ea typeface="Arial"/>
                <a:cs typeface="Arial"/>
              </a:rPr>
              <a:t>E-mail</a:t>
            </a:r>
            <a:r>
              <a:rPr lang="ru-RU" sz="1200">
                <a:ea typeface="Arial"/>
                <a:cs typeface="Arial"/>
              </a:rPr>
              <a:t>:</a:t>
            </a:r>
            <a:r>
              <a:rPr lang="en-US" sz="1200">
                <a:ea typeface="Arial"/>
                <a:cs typeface="Arial"/>
              </a:rPr>
              <a:t> </a:t>
            </a:r>
            <a:r>
              <a:rPr lang="en-US" sz="1200">
                <a:solidFill>
                  <a:srgbClr val="0B3A73"/>
                </a:solidFill>
                <a:ea typeface="Arial"/>
                <a:cs typeface="Arial"/>
              </a:rPr>
              <a:t>info@sbs-consulting.ru</a:t>
            </a:r>
            <a:endParaRPr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501311" y="4379493"/>
            <a:ext cx="1390314" cy="3566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3256291" y="1823460"/>
            <a:ext cx="2247352" cy="233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500" b="1">
                <a:solidFill>
                  <a:srgbClr val="0B3A73"/>
                </a:solidFill>
              </a:rPr>
              <a:t>Анастасия Усанова</a:t>
            </a:r>
            <a:endParaRPr lang="en-US" sz="1500" b="1">
              <a:solidFill>
                <a:srgbClr val="0B3A7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256290" y="2067704"/>
            <a:ext cx="2333124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300" i="1">
                <a:solidFill>
                  <a:srgbClr val="0B3A73"/>
                </a:solidFill>
              </a:rPr>
              <a:t>Директор по персоналу</a:t>
            </a:r>
            <a:endParaRPr lang="en-US" sz="1300" i="1">
              <a:solidFill>
                <a:srgbClr val="0B3A7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56288" y="2417422"/>
            <a:ext cx="47357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300"/>
              <a:t>Тел.</a:t>
            </a:r>
            <a:endParaRPr lang="en-US" sz="130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3256288" y="2655776"/>
            <a:ext cx="47357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300"/>
              <a:t>E-mail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3838485" y="2417422"/>
            <a:ext cx="16683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300"/>
              <a:t>+7 (926) 583 82 82 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3838484" y="2655777"/>
            <a:ext cx="273284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300" u="sng">
                <a:solidFill>
                  <a:srgbClr val="0B3A73"/>
                </a:solidFill>
              </a:rPr>
              <a:t>ausanova@sbs-consulting.ru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81143" y="1619943"/>
            <a:ext cx="1447192" cy="1594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46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>
                <a:latin typeface="+mj-lt"/>
              </a:rPr>
              <a:t>Позиционирование </a:t>
            </a:r>
            <a:r>
              <a:rPr lang="en-US">
                <a:latin typeface="+mj-lt"/>
              </a:rPr>
              <a:t>SBS Consulting</a:t>
            </a:r>
            <a:endParaRPr lang="ru-RU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SBS Consulting</a:t>
            </a:r>
            <a:endParaRPr lang="ru-RU">
              <a:latin typeface="+mj-lt"/>
            </a:endParaRPr>
          </a:p>
        </p:txBody>
      </p:sp>
      <p:sp>
        <p:nvSpPr>
          <p:cNvPr id="7" name="Rectangle 141"/>
          <p:cNvSpPr/>
          <p:nvPr/>
        </p:nvSpPr>
        <p:spPr bwMode="auto">
          <a:xfrm>
            <a:off x="540130" y="1011495"/>
            <a:ext cx="11090274" cy="1423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1"/>
              </a:buClr>
              <a:buSzPct val="110000"/>
              <a:tabLst>
                <a:tab pos="538163" algn="l"/>
              </a:tabLst>
              <a:defRPr/>
            </a:pPr>
            <a:r>
              <a:rPr lang="ru-RU" sz="120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200" b="1">
                <a:solidFill>
                  <a:schemeClr val="accent1"/>
                </a:solidFill>
                <a:latin typeface="+mj-lt"/>
              </a:rPr>
              <a:t>Компания SBS Consulting</a:t>
            </a:r>
            <a:r>
              <a:rPr lang="ru-RU" sz="1200">
                <a:solidFill>
                  <a:schemeClr val="tx1"/>
                </a:solidFill>
                <a:latin typeface="+mj-lt"/>
              </a:rPr>
              <a:t> (ООО «Бизнес Решения») - российская консалтинговая компания, предоставляющая услуги в сфере стратегического консалтинга с 2006 года. На сегодняшний день нашими клиентами являются более 50 крупнейших российских компаний, федеральные органы исполнительной власти и ряд регионов РФ. 90% клиентов продолжают работать с нами после первого проекта. </a:t>
            </a:r>
            <a:endParaRPr lang="en-US" sz="1200">
              <a:solidFill>
                <a:schemeClr val="tx1"/>
              </a:solidFill>
              <a:latin typeface="+mj-lt"/>
            </a:endParaRPr>
          </a:p>
          <a:p>
            <a:pPr algn="just">
              <a:buClr>
                <a:schemeClr val="accent1"/>
              </a:buClr>
              <a:buSzPct val="110000"/>
              <a:tabLst>
                <a:tab pos="538163" algn="l"/>
              </a:tabLst>
              <a:defRPr/>
            </a:pPr>
            <a:r>
              <a:rPr lang="ru-RU" sz="1200" b="1">
                <a:solidFill>
                  <a:schemeClr val="accent1"/>
                </a:solidFill>
                <a:latin typeface="+mj-lt"/>
              </a:rPr>
              <a:t>Специализация Компании</a:t>
            </a:r>
            <a:r>
              <a:rPr lang="ru-RU" sz="1200" b="1">
                <a:solidFill>
                  <a:schemeClr val="tx1"/>
                </a:solidFill>
                <a:latin typeface="+mj-lt"/>
              </a:rPr>
              <a:t>: </a:t>
            </a:r>
            <a:r>
              <a:rPr lang="ru-RU" sz="1200">
                <a:solidFill>
                  <a:schemeClr val="tx1"/>
                </a:solidFill>
                <a:latin typeface="+mj-lt"/>
              </a:rPr>
              <a:t>разработка стратегии и бизнес-плана развития компании; совершенствование системы управления и бизнес-процессов компании; повышение операционной эффективности; консультирование органов государственной власти. Компания оказывает услуги в следующих </a:t>
            </a:r>
            <a:r>
              <a:rPr lang="ru-RU" sz="1200" b="1">
                <a:solidFill>
                  <a:schemeClr val="accent1"/>
                </a:solidFill>
                <a:latin typeface="+mj-lt"/>
              </a:rPr>
              <a:t>отраслевых направлениях</a:t>
            </a:r>
            <a:r>
              <a:rPr lang="ru-RU" sz="1200" b="1">
                <a:solidFill>
                  <a:schemeClr val="tx1"/>
                </a:solidFill>
                <a:latin typeface="+mj-lt"/>
              </a:rPr>
              <a:t>: </a:t>
            </a:r>
            <a:r>
              <a:rPr lang="ru-RU" sz="1200">
                <a:solidFill>
                  <a:schemeClr val="tx1"/>
                </a:solidFill>
                <a:latin typeface="+mj-lt"/>
              </a:rPr>
              <a:t>металлургия и машиностроение; нефть, газ, химия; институты развития; государственный сектор; строительство и недвижимость»</a:t>
            </a:r>
            <a:endParaRPr/>
          </a:p>
        </p:txBody>
      </p:sp>
      <p:sp>
        <p:nvSpPr>
          <p:cNvPr id="8" name="Rectangle 6"/>
          <p:cNvSpPr/>
          <p:nvPr/>
        </p:nvSpPr>
        <p:spPr bwMode="auto">
          <a:xfrm>
            <a:off x="551383" y="2960900"/>
            <a:ext cx="5472000" cy="1640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Сотрудники из ведущих вузов страны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Партнеры погружены в тематику проектов/ отлаженная обратная связь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Сотрудничество с международными консалтинговыми компаниями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Наличие специализированных видов консалтинговых услуг: реорганизация бизнес-процессов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Охват ключевых отраслей экономики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Сильный </a:t>
            </a: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госконсалтинг</a:t>
            </a: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, широкое региональное покрытие</a:t>
            </a:r>
            <a:endParaRPr/>
          </a:p>
        </p:txBody>
      </p:sp>
      <p:sp>
        <p:nvSpPr>
          <p:cNvPr id="12" name="Rectangle 6"/>
          <p:cNvSpPr/>
          <p:nvPr/>
        </p:nvSpPr>
        <p:spPr bwMode="auto">
          <a:xfrm>
            <a:off x="6168008" y="2960900"/>
            <a:ext cx="5473700" cy="1640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Разработка стратегии и бизнес-плана развития компании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Совершенствование системы управления и бизнес-процессов</a:t>
            </a:r>
            <a:r>
              <a:rPr lang="en-US" sz="120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компании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Повышение операционной эффективности:</a:t>
            </a:r>
            <a:endParaRPr/>
          </a:p>
          <a:p>
            <a:pPr marL="432000" lvl="2" indent="-216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30000"/>
              <a:buFont typeface="System Font Regular"/>
              <a:buChar char="–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ресурсоэффективность</a:t>
            </a: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 (энергетическая эффективность; система дистрибуции; система закупок; система логистических поставок)</a:t>
            </a:r>
            <a:endParaRPr/>
          </a:p>
          <a:p>
            <a:pPr marL="432000" lvl="2" indent="-216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30000"/>
              <a:buFont typeface="System Font Regular"/>
              <a:buChar char="–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специализированные услуги (система капитального строительства; система управления проектами)</a:t>
            </a:r>
            <a:endParaRPr/>
          </a:p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Консультирование органов государственной власти</a:t>
            </a:r>
            <a:endParaRPr/>
          </a:p>
        </p:txBody>
      </p:sp>
      <p:sp>
        <p:nvSpPr>
          <p:cNvPr id="16" name="Rectangle 6"/>
          <p:cNvSpPr/>
          <p:nvPr/>
        </p:nvSpPr>
        <p:spPr bwMode="auto">
          <a:xfrm>
            <a:off x="6168008" y="5113850"/>
            <a:ext cx="5473700" cy="97944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190500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За период с января 2006 г. по настоящее время реализовано</a:t>
            </a:r>
            <a:br>
              <a:rPr lang="en-US" sz="1200">
                <a:solidFill>
                  <a:srgbClr val="000000"/>
                </a:solidFill>
                <a:latin typeface="+mj-lt"/>
                <a:ea typeface="ＭＳ Ｐゴシック"/>
              </a:rPr>
            </a:b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около </a:t>
            </a:r>
            <a:r>
              <a:rPr lang="en-US" sz="1200" b="1">
                <a:solidFill>
                  <a:schemeClr val="accent1"/>
                </a:solidFill>
                <a:latin typeface="+mj-lt"/>
                <a:ea typeface="ＭＳ Ｐゴシック"/>
              </a:rPr>
              <a:t>300</a:t>
            </a:r>
            <a:r>
              <a:rPr lang="ru-RU" sz="1200" b="1">
                <a:solidFill>
                  <a:schemeClr val="accent1"/>
                </a:solidFill>
                <a:latin typeface="+mj-lt"/>
                <a:ea typeface="ＭＳ Ｐゴシック"/>
              </a:rPr>
              <a:t> проектов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1019436" y="2617167"/>
            <a:ext cx="375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</a:rPr>
              <a:t>Конкурентные преимущества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6700037" y="2617167"/>
            <a:ext cx="375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</a:rPr>
              <a:t>Фокус услуг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19436" y="4767583"/>
            <a:ext cx="375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</a:rPr>
              <a:t>Корпоративные ценности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0037" y="4767583"/>
            <a:ext cx="375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</a:rPr>
              <a:t>Проектная база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51383" y="5113850"/>
            <a:ext cx="5473700" cy="979446"/>
            <a:chOff x="551383" y="5077846"/>
            <a:chExt cx="5473700" cy="979446"/>
          </a:xfrm>
        </p:grpSpPr>
        <p:sp>
          <p:nvSpPr>
            <p:cNvPr id="14" name="Rectangle 6"/>
            <p:cNvSpPr/>
            <p:nvPr/>
          </p:nvSpPr>
          <p:spPr bwMode="auto">
            <a:xfrm>
              <a:off x="551383" y="5077846"/>
              <a:ext cx="5473700" cy="97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marL="144000" lvl="1" indent="-144000">
                <a:lnSpc>
                  <a:spcPct val="90000"/>
                </a:lnSpc>
                <a:spcAft>
                  <a:spcPts val="300"/>
                </a:spcAft>
                <a:buClr>
                  <a:schemeClr val="accent1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endParaRPr lang="ru-RU" sz="1200">
                <a:solidFill>
                  <a:srgbClr val="000000"/>
                </a:solidFill>
                <a:latin typeface="+mj-lt"/>
                <a:ea typeface="ＭＳ Ｐゴシック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421368" y="5131296"/>
              <a:ext cx="2458608" cy="795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marR="0" lvl="1" indent="-1440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8347B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r>
                <a:rPr lang="ru-RU" sz="12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ＭＳ Ｐゴシック"/>
                </a:rPr>
                <a:t>Дисциплинированность и аккуратность</a:t>
              </a:r>
              <a:endParaRPr/>
            </a:p>
            <a:p>
              <a:pPr marL="144000" marR="0" lvl="1" indent="-1440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8347B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r>
                <a:rPr lang="ru-RU" sz="12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ＭＳ Ｐゴシック"/>
                </a:rPr>
                <a:t>Участие в общественной жизни компании</a:t>
              </a:r>
              <a:endParaRPr lang="ru-RU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63700" y="5131296"/>
              <a:ext cx="2759992" cy="872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marR="0" lvl="1" indent="-1440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8347B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r>
                <a:rPr lang="ru-RU" sz="12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ＭＳ Ｐゴシック"/>
                  <a:cs typeface="+mn-cs"/>
                </a:rPr>
                <a:t>Участие в работе команды</a:t>
              </a:r>
              <a:endParaRPr/>
            </a:p>
            <a:p>
              <a:pPr marL="144000" marR="0" lvl="1" indent="-1440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8347B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r>
                <a:rPr lang="ru-RU" sz="12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ＭＳ Ｐゴシック"/>
                  <a:cs typeface="+mn-cs"/>
                </a:rPr>
                <a:t>Ориентированность на результат</a:t>
              </a:r>
              <a:endParaRPr/>
            </a:p>
            <a:p>
              <a:pPr marL="144000" marR="0" lvl="1" indent="-1440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8347B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r>
                <a:rPr lang="ru-RU" sz="12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ＭＳ Ｐゴシック"/>
                  <a:cs typeface="+mn-cs"/>
                </a:rPr>
                <a:t>Стремление к развитию</a:t>
              </a:r>
              <a:endParaRPr lang="en-US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ＭＳ Ｐゴシック"/>
                <a:cs typeface="+mn-cs"/>
              </a:endParaRPr>
            </a:p>
            <a:p>
              <a:pPr marL="144000" lvl="1" indent="-144000">
                <a:lnSpc>
                  <a:spcPct val="90000"/>
                </a:lnSpc>
                <a:spcAft>
                  <a:spcPts val="300"/>
                </a:spcAft>
                <a:buClr>
                  <a:srgbClr val="18347B"/>
                </a:buClr>
                <a:buSzPct val="100000"/>
                <a:buFont typeface="Lucida Grande Bold"/>
                <a:buChar char="▪"/>
                <a:tabLst>
                  <a:tab pos="538163" algn="l"/>
                </a:tabLst>
                <a:defRPr/>
              </a:pPr>
              <a:r>
                <a:rPr lang="ru-RU" sz="12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ＭＳ Ｐゴシック"/>
                  <a:cs typeface="+mn-cs"/>
                </a:rPr>
                <a:t>Гибкость и стрессоустойчивость</a:t>
              </a:r>
              <a:endParaRPr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51384" y="2564900"/>
            <a:ext cx="360000" cy="3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51384" y="4705471"/>
            <a:ext cx="396000" cy="39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204060" y="2528900"/>
            <a:ext cx="432000" cy="43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204060" y="4689140"/>
            <a:ext cx="432000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47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6780076" y="1118085"/>
            <a:ext cx="5411923" cy="497474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4000">
                <a:srgbClr val="F7FAFF"/>
              </a:gs>
            </a:gsLst>
            <a:lin ang="10800000" scaled="0"/>
          </a:gra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marL="144000" indent="-144000">
              <a:spcBef>
                <a:spcPts val="0"/>
              </a:spcBef>
              <a:spcAft>
                <a:spcPts val="300"/>
              </a:spcAft>
              <a:buClr>
                <a:srgbClr val="18347B"/>
              </a:buClr>
              <a:buSzPct val="80000"/>
              <a:buFont typeface="Wingdings"/>
              <a:buChar char="Ø"/>
              <a:defRPr/>
            </a:pPr>
            <a:endParaRPr lang="ru-RU" sz="1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Rectangle 6"/>
          <p:cNvSpPr/>
          <p:nvPr/>
        </p:nvSpPr>
        <p:spPr bwMode="auto">
          <a:xfrm>
            <a:off x="7464153" y="1908264"/>
            <a:ext cx="4284476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Оценить индекс узнаваемости </a:t>
            </a:r>
            <a:r>
              <a:rPr lang="en-US" sz="1200">
                <a:solidFill>
                  <a:srgbClr val="000000"/>
                </a:solidFill>
                <a:latin typeface="+mj-lt"/>
                <a:ea typeface="ＭＳ Ｐゴシック"/>
              </a:rPr>
              <a:t>SBS Consulting </a:t>
            </a: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среди потенциальных кандидатов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Разработать ряд мероприятий по развитию внешнего и внутреннего бренда работодателя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Предложить систему планирования и привлечения персонала на позиции аналитика и консультанта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Предложить альтернативные источники подбора и привлечения кандидатов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>
                <a:latin typeface="+mj-lt"/>
              </a:rPr>
              <a:t>Постановка проблематики кейса</a:t>
            </a:r>
            <a:endParaRPr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SBS Consulting</a:t>
            </a:r>
            <a:endParaRPr lang="ru-RU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156717" y="1908264"/>
            <a:ext cx="5191311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 sz="1200">
                <a:latin typeface="+mj-lt"/>
              </a:rPr>
              <a:t>В настоящее время на российском рынке стратегического консалтинга представлено около 10 международных консалтинговых компаний, которые привлекают основной поток кандидатов и являются  серьезными конкурентами, что ставит необходимость введения новой системы планирования и привлечения персонала, а также разработку мер по развитию привлекательного </a:t>
            </a:r>
            <a:r>
              <a:rPr lang="en-US" sz="1200">
                <a:latin typeface="+mj-lt"/>
              </a:rPr>
              <a:t>HR </a:t>
            </a:r>
            <a:r>
              <a:rPr lang="ru-RU" sz="1200">
                <a:latin typeface="+mj-lt"/>
              </a:rPr>
              <a:t>бренда </a:t>
            </a:r>
            <a:r>
              <a:rPr lang="en-US" sz="1200">
                <a:latin typeface="+mj-lt"/>
              </a:rPr>
              <a:t>SBS Consulting </a:t>
            </a:r>
            <a:r>
              <a:rPr lang="ru-RU" sz="1200">
                <a:latin typeface="+mj-lt"/>
              </a:rPr>
              <a:t>для формирования пула потенциальных кандидатов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993753" y="4356536"/>
            <a:ext cx="5195900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 marL="180000" lvl="1" indent="-180000">
              <a:defRPr/>
            </a:pPr>
            <a:r>
              <a:rPr lang="ru-RU" sz="1200">
                <a:latin typeface="+mj-lt"/>
              </a:rPr>
              <a:t>Разработку ценностного предложения кандидатам в сфере стратегического консалтинга </a:t>
            </a:r>
            <a:endParaRPr/>
          </a:p>
          <a:p>
            <a:pPr marL="180000" lvl="1" indent="-180000">
              <a:defRPr/>
            </a:pPr>
            <a:r>
              <a:rPr lang="ru-RU" sz="1200">
                <a:latin typeface="+mj-lt"/>
              </a:rPr>
              <a:t>Увеличение ежегодного притока кандидатов в соответствии с профилем вакансий</a:t>
            </a:r>
            <a:endParaRPr/>
          </a:p>
          <a:p>
            <a:pPr marL="180000" lvl="1" indent="-180000">
              <a:defRPr/>
            </a:pPr>
            <a:r>
              <a:rPr lang="ru-RU" sz="1200">
                <a:latin typeface="+mj-lt"/>
              </a:rPr>
              <a:t>Кадровый резерв потенциальных кандидатов на аналитиков и консультантов </a:t>
            </a:r>
            <a:endParaRPr/>
          </a:p>
          <a:p>
            <a:pPr marL="180000" lvl="1" indent="-180000">
              <a:defRPr/>
            </a:pPr>
            <a:r>
              <a:rPr lang="ru-RU" sz="1200">
                <a:latin typeface="+mj-lt"/>
              </a:rPr>
              <a:t>Анализ факторов, способствующих выбору </a:t>
            </a:r>
            <a:r>
              <a:rPr lang="en-US" sz="1200">
                <a:latin typeface="+mj-lt"/>
              </a:rPr>
              <a:t>SBS Consulting </a:t>
            </a:r>
            <a:r>
              <a:rPr lang="ru-RU" sz="1200">
                <a:latin typeface="+mj-lt"/>
              </a:rPr>
              <a:t>среди других компаний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64152" y="4356536"/>
            <a:ext cx="3420380" cy="444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00" lvl="1" indent="-180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Презентация </a:t>
            </a:r>
            <a:r>
              <a:rPr lang="en-US" sz="1200">
                <a:solidFill>
                  <a:srgbClr val="000000"/>
                </a:solidFill>
                <a:latin typeface="+mj-lt"/>
                <a:ea typeface="ＭＳ Ｐゴシック"/>
              </a:rPr>
              <a:t>PowerPoint</a:t>
            </a: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 (10-12 слайдов)</a:t>
            </a:r>
            <a:endParaRPr/>
          </a:p>
          <a:p>
            <a:pPr marL="180000" lvl="1" indent="-180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Аналитическая записка / доклад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7626761" y="1392044"/>
            <a:ext cx="106861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Цель</a:t>
            </a:r>
            <a:endParaRPr lang="ru-RU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626761" y="3825044"/>
            <a:ext cx="28617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Формат выполненной работы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56717" y="3786931"/>
            <a:ext cx="48586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Предложенная система планирования и привлечения персонала должна обеспечить: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6717" y="1284323"/>
            <a:ext cx="48586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Основная проблема компании – несоответствие спроса и предложения квалифицированных кадров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03816" y="1229766"/>
            <a:ext cx="540000" cy="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03816" y="3729324"/>
            <a:ext cx="546100" cy="546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24092" y="1226716"/>
            <a:ext cx="546100" cy="5461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24092" y="3729324"/>
            <a:ext cx="546100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48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4" name="Rectangle 141"/>
          <p:cNvSpPr/>
          <p:nvPr/>
        </p:nvSpPr>
        <p:spPr bwMode="auto">
          <a:xfrm>
            <a:off x="540130" y="5265204"/>
            <a:ext cx="11136490" cy="850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1"/>
              </a:buClr>
              <a:buSzPct val="110000"/>
              <a:tabLst>
                <a:tab pos="538163" algn="l"/>
              </a:tabLst>
              <a:defRPr/>
            </a:pPr>
            <a:endParaRPr lang="ru-RU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/>
          <a:p>
            <a:pPr>
              <a:defRPr/>
            </a:pPr>
            <a:r>
              <a:rPr lang="ru-RU">
                <a:latin typeface="+mj-lt"/>
              </a:rPr>
              <a:t>Требования к решению кейса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50863" y="1233488"/>
            <a:ext cx="8533469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Опросник потенциальных кандидатов / студентов и выпускников профильных ВУЗов рекомендуем дополнить следующими формулировками: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479376" y="1824187"/>
            <a:ext cx="96850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Перечислите факторы, способствующие выбору компании 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Привлекает ли вас работать в российской компании, лидирующей в стратегическом сегменте?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При выборе компании будет ли для вас преимуществом работа в небольшом коллективе (до 50 чел.), где выстроены партнерские взаимоотношения и индивидуальных подход к сотрудникам или предпочтете крупную компанию с большой организационно структурой 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Что для вас наиболее предпочтительно: работа в крупной международной компании или динамично развивающейся российской компании?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Где хотели бы продолжить карьеру: в России или за границей (какие страны рассматриваете)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Перечислите факторы, способствующие работе в компании первые 2 года?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Что на Ваш взгляд удерживает специалистов работать в компании более 3 лет для развития экспертизы?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rgbClr val="000000"/>
                </a:solidFill>
                <a:latin typeface="+mj-lt"/>
                <a:ea typeface="ＭＳ Ｐゴシック"/>
              </a:rPr>
              <a:t>Готовы ли Вы проработать в компании 5 и более лет? Что сможет Вас удержать</a:t>
            </a:r>
            <a:endParaRPr/>
          </a:p>
          <a:p>
            <a:pPr marL="180000" lvl="1" indent="-180000"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/>
            </a:pPr>
            <a:r>
              <a:rPr lang="ru-RU" sz="1200">
                <a:solidFill>
                  <a:schemeClr val="accent1"/>
                </a:solidFill>
                <a:latin typeface="+mj-lt"/>
                <a:ea typeface="ＭＳ Ｐゴシック"/>
              </a:rPr>
              <a:t>+ вопросы на усмотрение команды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1127448" y="5505671"/>
            <a:ext cx="16201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Данные кейса и Приложение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683732" y="5505671"/>
            <a:ext cx="25712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Данные на основе проведенных исследований и опросов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7114372" y="5505671"/>
            <a:ext cx="14299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Открытые данные из Интернета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9378340" y="5505671"/>
            <a:ext cx="22982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Собственные обоснованные предпосылки и предположения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15440" y="5420337"/>
            <a:ext cx="540000" cy="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999656" y="5420337"/>
            <a:ext cx="540000" cy="5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56040" y="5420337"/>
            <a:ext cx="540000" cy="5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760296" y="5420337"/>
            <a:ext cx="540000" cy="54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550863" y="4905164"/>
            <a:ext cx="485862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Источники информации: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49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2" name="Rectangle 141"/>
          <p:cNvSpPr/>
          <p:nvPr/>
        </p:nvSpPr>
        <p:spPr bwMode="auto">
          <a:xfrm>
            <a:off x="540130" y="5265204"/>
            <a:ext cx="11136490" cy="850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1"/>
              </a:buClr>
              <a:buSzPct val="110000"/>
              <a:tabLst>
                <a:tab pos="538163" algn="l"/>
              </a:tabLst>
              <a:defRPr/>
            </a:pPr>
            <a:endParaRPr lang="ru-RU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437236"/>
          </a:xfrm>
        </p:spPr>
        <p:txBody>
          <a:bodyPr vert="horz"/>
          <a:lstStyle/>
          <a:p>
            <a:pPr>
              <a:defRPr/>
            </a:pPr>
            <a:r>
              <a:rPr lang="ru-RU">
                <a:latin typeface="+mj-lt"/>
              </a:rPr>
              <a:t>Рекомендации к решению кейса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50863" y="1233488"/>
            <a:ext cx="95410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Для успешного выполнения проекта необходимо решить следующие задачи: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75420" y="1777390"/>
            <a:ext cx="766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00"/>
              </a:spcAft>
              <a:buClr>
                <a:schemeClr val="accent1"/>
              </a:buClr>
              <a:buSzPct val="100000"/>
              <a:defRPr/>
            </a:pPr>
            <a:r>
              <a:rPr lang="ru-RU" sz="1400">
                <a:solidFill>
                  <a:srgbClr val="000000"/>
                </a:solidFill>
                <a:latin typeface="+mj-lt"/>
                <a:ea typeface="ＭＳ Ｐゴシック"/>
              </a:rPr>
              <a:t>Проанализировать лучшие российские и международные практики по подбору, адаптации и удержанию  персонала 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875420" y="2526118"/>
            <a:ext cx="766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00"/>
              </a:spcAft>
              <a:buClr>
                <a:schemeClr val="accent1"/>
              </a:buClr>
              <a:buSzPct val="100000"/>
              <a:defRPr/>
            </a:pPr>
            <a:r>
              <a:rPr lang="ru-RU" sz="1400">
                <a:solidFill>
                  <a:srgbClr val="000000"/>
                </a:solidFill>
                <a:latin typeface="+mj-lt"/>
                <a:ea typeface="ＭＳ Ｐゴシック"/>
              </a:rPr>
              <a:t>Разработка опросника и проведение исследования среди российских студентов с целью выявления их карьерных предпочтений и восприятия SBS Consulting как работодателя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875420" y="3346225"/>
            <a:ext cx="7668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00"/>
              </a:spcAft>
              <a:buClr>
                <a:schemeClr val="accent1"/>
              </a:buClr>
              <a:buSzPct val="100000"/>
              <a:defRPr/>
            </a:pPr>
            <a:r>
              <a:rPr lang="ru-RU" sz="1400">
                <a:solidFill>
                  <a:srgbClr val="000000"/>
                </a:solidFill>
                <a:latin typeface="+mj-lt"/>
                <a:ea typeface="ＭＳ Ｐゴシック"/>
              </a:rPr>
              <a:t>Анализ атрибутов компании SBS Consulting, которые помогут в привлечении кандидатов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875420" y="3969060"/>
            <a:ext cx="766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00"/>
              </a:spcAft>
              <a:buClr>
                <a:schemeClr val="accent1"/>
              </a:buClr>
              <a:buSzPct val="100000"/>
              <a:defRPr/>
            </a:pPr>
            <a:r>
              <a:rPr lang="ru-RU" sz="1400">
                <a:solidFill>
                  <a:srgbClr val="000000"/>
                </a:solidFill>
                <a:latin typeface="+mj-lt"/>
                <a:ea typeface="ＭＳ Ｐゴシック"/>
              </a:rPr>
              <a:t>Приветствуется рассмотрение двух подходов развития бренда работодателя при минимальном (300 </a:t>
            </a:r>
            <a:r>
              <a:rPr lang="ru-RU" sz="1400">
                <a:solidFill>
                  <a:srgbClr val="000000"/>
                </a:solidFill>
                <a:latin typeface="+mj-lt"/>
                <a:ea typeface="ＭＳ Ｐゴシック"/>
              </a:rPr>
              <a:t>т.р</a:t>
            </a:r>
            <a:r>
              <a:rPr lang="ru-RU" sz="1400">
                <a:solidFill>
                  <a:srgbClr val="000000"/>
                </a:solidFill>
                <a:latin typeface="+mj-lt"/>
                <a:ea typeface="ＭＳ Ｐゴシック"/>
              </a:rPr>
              <a:t>.) и максимальном бюджете (1 млн.) в год.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50863" y="1792780"/>
            <a:ext cx="32351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latin typeface="+mj-lt"/>
                <a:ea typeface="ＭＳ Ｐゴシック"/>
              </a:rPr>
              <a:t>1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550863" y="2541507"/>
            <a:ext cx="32351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latin typeface="+mj-lt"/>
                <a:ea typeface="ＭＳ Ｐゴシック"/>
              </a:rPr>
              <a:t>2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0863" y="3253892"/>
            <a:ext cx="32351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latin typeface="+mj-lt"/>
                <a:ea typeface="ＭＳ Ｐゴシック"/>
              </a:rPr>
              <a:t>3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550863" y="3984449"/>
            <a:ext cx="32351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latin typeface="+mj-lt"/>
                <a:ea typeface="ＭＳ Ｐゴシック"/>
              </a:rPr>
              <a:t>4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1220446" y="5505671"/>
            <a:ext cx="25712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Данные на основе проведенных исследований и опросов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5423169" y="5598004"/>
            <a:ext cx="229827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Открытые данные из Интернета</a:t>
            </a: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51497" y="5417287"/>
            <a:ext cx="546100" cy="5461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799856" y="5417287"/>
            <a:ext cx="546100" cy="5461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9378340" y="5505671"/>
            <a:ext cx="22982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200">
                <a:solidFill>
                  <a:srgbClr val="000000"/>
                </a:solidFill>
                <a:latin typeface="Trebuchet MS"/>
                <a:ea typeface="ＭＳ Ｐゴシック"/>
                <a:cs typeface="ＭＳ Ｐゴシック"/>
              </a:defRPr>
            </a:lvl1pPr>
            <a:lvl2pPr marL="216000" indent="-216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defRPr sz="1600">
                <a:solidFill>
                  <a:srgbClr val="000000"/>
                </a:solidFill>
                <a:ea typeface="ＭＳ Ｐゴシック"/>
              </a:defRPr>
            </a:lvl2pPr>
            <a:lvl3pPr marL="432000" indent="-216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30000"/>
              <a:buFont typeface="System Font Regular"/>
              <a:buChar char="–"/>
              <a:defRPr sz="1600">
                <a:solidFill>
                  <a:srgbClr val="000000"/>
                </a:solidFill>
                <a:ea typeface="ＭＳ Ｐゴシック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SzPct val="130000"/>
              <a:buFont typeface="Lucida Grande"/>
              <a:buNone/>
              <a:defRPr sz="1600">
                <a:solidFill>
                  <a:schemeClr val="accent1"/>
                </a:solidFill>
                <a:ea typeface="ＭＳ Ｐゴシック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hlink"/>
              </a:buClr>
              <a:buFont typeface="Arial"/>
              <a:buNone/>
              <a:defRPr sz="1600">
                <a:solidFill>
                  <a:schemeClr val="accent6"/>
                </a:solidFill>
                <a:ea typeface="ＭＳ Ｐゴシック"/>
              </a:defRPr>
            </a:lvl5pPr>
            <a:lvl6pPr marL="2723931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6pPr>
            <a:lvl7pPr marL="3219190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7pPr>
            <a:lvl8pPr marL="371444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8pPr>
            <a:lvl9pPr marL="4209709" indent="-24763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Собственные обоснованные предпосылки и предположения</a:t>
            </a: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760296" y="5420337"/>
            <a:ext cx="540000" cy="54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550863" y="4905164"/>
            <a:ext cx="485862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  <a:ea typeface="ＭＳ Ｐゴシック"/>
              </a:rPr>
              <a:t>Источники информации: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0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32" name="Arrow: Pentagon 21"/>
          <p:cNvSpPr/>
          <p:nvPr/>
        </p:nvSpPr>
        <p:spPr bwMode="auto">
          <a:xfrm>
            <a:off x="3690347" y="1419514"/>
            <a:ext cx="124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</a:rPr>
              <a:t>Аналитик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 rot="16199999">
            <a:off x="5017844" y="-2312374"/>
            <a:ext cx="2169825" cy="110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ru-RU" sz="1200">
              <a:solidFill>
                <a:schemeClr val="accent1"/>
              </a:solidFill>
              <a:latin typeface="+mj-lt"/>
            </a:endParaRPr>
          </a:p>
          <a:p>
            <a:pPr algn="ctr">
              <a:defRPr/>
            </a:pPr>
            <a:r>
              <a:rPr lang="ru-RU" sz="1200" b="1">
                <a:solidFill>
                  <a:schemeClr val="accent1"/>
                </a:solidFill>
                <a:latin typeface="+mj-lt"/>
              </a:rPr>
              <a:t>Профессиональные</a:t>
            </a:r>
            <a:br>
              <a:rPr lang="ru-RU" sz="1200" b="1">
                <a:solidFill>
                  <a:schemeClr val="accent1"/>
                </a:solidFill>
                <a:latin typeface="+mj-lt"/>
              </a:rPr>
            </a:br>
            <a:r>
              <a:rPr lang="ru-RU" sz="1200" b="1">
                <a:solidFill>
                  <a:schemeClr val="accent1"/>
                </a:solidFill>
                <a:latin typeface="+mj-lt"/>
              </a:rPr>
              <a:t>навыки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 rot="16199999">
            <a:off x="5395557" y="-329868"/>
            <a:ext cx="1398611" cy="110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ru-RU" sz="1200">
              <a:solidFill>
                <a:schemeClr val="accent1"/>
              </a:solidFill>
              <a:latin typeface="+mj-lt"/>
            </a:endParaRPr>
          </a:p>
          <a:p>
            <a:pPr algn="ctr">
              <a:defRPr/>
            </a:pPr>
            <a:r>
              <a:rPr lang="ru-RU" sz="1200" b="1">
                <a:solidFill>
                  <a:schemeClr val="accent1"/>
                </a:solidFill>
                <a:latin typeface="+mj-lt"/>
              </a:rPr>
              <a:t>Личностные характеристики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ru-RU">
                <a:latin typeface="+mj-lt"/>
              </a:rPr>
              <a:t>Приложение 1. Портрет кандидата SBS Consulting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>
          <a:xfrm>
            <a:off x="550863" y="6366735"/>
            <a:ext cx="9693513" cy="153888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</a:rPr>
              <a:t>Описание функционала аналитика и консультанта доступны на сайте компании и Hh.ru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1883532" y="2146713"/>
            <a:ext cx="4860539" cy="2239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 sz="1200">
                <a:solidFill>
                  <a:srgbClr val="000000"/>
                </a:solidFill>
                <a:latin typeface="Trebuchet MS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Высшее экономическое или техническое образование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Свободное владение английским языком </a:t>
            </a:r>
            <a:br>
              <a:rPr lang="ru-RU">
                <a:latin typeface="+mj-lt"/>
              </a:rPr>
            </a:br>
            <a:r>
              <a:rPr lang="ru-RU">
                <a:latin typeface="+mj-lt"/>
              </a:rPr>
              <a:t>(профессиональная лексика и терминология)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Умение свободно и грамотно излагать свои мысли как письменно, так и устно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Сильные аналитические способности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Знания в области корпоративных финансов и финансового моделирования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Умение структурировать данные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Системность мышления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883532" y="4512854"/>
            <a:ext cx="4860539" cy="1403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 sz="1200">
                <a:solidFill>
                  <a:srgbClr val="000000"/>
                </a:solidFill>
                <a:latin typeface="Trebuchet MS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Ориентированность на результат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Инициативность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Коммуникационные навыки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Обучаемость и желание развиваться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6673315" y="2146713"/>
            <a:ext cx="4788000" cy="2235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 sz="1200">
                <a:solidFill>
                  <a:srgbClr val="000000"/>
                </a:solidFill>
                <a:latin typeface="Trebuchet MS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Опыт работы в управленческом консалтинге или подразделении стратегического развития крупной корпорации от 3 лет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Знания и опыт в области стратегического анализа, систем управления, корпоративных финансов и финансового моделирования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Умение формировать задачи аналитикам/команде клиента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673315" y="4512854"/>
            <a:ext cx="4788000" cy="14002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144000" lvl="1" indent="-144000">
              <a:lnSpc>
                <a:spcPct val="90000"/>
              </a:lnSpc>
              <a:spcAft>
                <a:spcPts val="300"/>
              </a:spcAft>
              <a:buClr>
                <a:schemeClr val="accent1"/>
              </a:buClr>
              <a:buSzPct val="100000"/>
              <a:buFont typeface="Lucida Grande Bold"/>
              <a:buChar char="▪"/>
              <a:tabLst>
                <a:tab pos="538163" algn="l"/>
              </a:tabLst>
              <a:defRPr sz="1200">
                <a:solidFill>
                  <a:srgbClr val="000000"/>
                </a:solidFill>
                <a:latin typeface="Trebuchet MS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Самоорганизация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Креативность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Лидерские качества</a:t>
            </a:r>
            <a:endParaRPr/>
          </a:p>
          <a:p>
            <a:pPr marL="180000" lvl="1" indent="-180000">
              <a:lnSpc>
                <a:spcPct val="100000"/>
              </a:lnSpc>
              <a:defRPr/>
            </a:pPr>
            <a:r>
              <a:rPr lang="ru-RU">
                <a:latin typeface="+mj-lt"/>
              </a:rPr>
              <a:t>Способность эффективно работать </a:t>
            </a:r>
            <a:br>
              <a:rPr lang="ru-RU">
                <a:latin typeface="+mj-lt"/>
              </a:rPr>
            </a:br>
            <a:r>
              <a:rPr lang="ru-RU">
                <a:latin typeface="+mj-lt"/>
              </a:rPr>
              <a:t>как в команде, так и самостоятельно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67196" y="1303402"/>
            <a:ext cx="540000" cy="5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52715" y="1300352"/>
            <a:ext cx="546100" cy="5461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099802" y="1952836"/>
            <a:ext cx="4428000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6853315" y="1952836"/>
            <a:ext cx="4428000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row: Pentagon 21"/>
          <p:cNvSpPr/>
          <p:nvPr/>
        </p:nvSpPr>
        <p:spPr bwMode="auto">
          <a:xfrm>
            <a:off x="8329233" y="1419514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accent1"/>
                </a:solidFill>
                <a:latin typeface="+mj-lt"/>
              </a:rPr>
              <a:t>Консультант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1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0863" y="388177"/>
            <a:ext cx="11090274" cy="369332"/>
          </a:xfrm>
        </p:spPr>
        <p:txBody>
          <a:bodyPr vert="horz"/>
          <a:lstStyle/>
          <a:p>
            <a:pPr>
              <a:defRPr/>
            </a:pPr>
            <a:r>
              <a:rPr lang="ru-RU" sz="2400">
                <a:latin typeface="+mj-lt"/>
              </a:rPr>
              <a:t>Приложение 1. Этапы отбора аналитика и консультанта </a:t>
            </a:r>
            <a:r>
              <a:rPr lang="en-US" sz="2400">
                <a:latin typeface="+mj-lt"/>
              </a:rPr>
              <a:t>SBS Consulting</a:t>
            </a:r>
            <a:endParaRPr lang="ru-RU" sz="2400">
              <a:latin typeface="+mj-lt"/>
            </a:endParaRPr>
          </a:p>
        </p:txBody>
      </p:sp>
      <p:sp>
        <p:nvSpPr>
          <p:cNvPr id="8" name="Freeform 120"/>
          <p:cNvSpPr/>
          <p:nvPr/>
        </p:nvSpPr>
        <p:spPr bwMode="auto">
          <a:xfrm>
            <a:off x="2015220" y="1512413"/>
            <a:ext cx="1201438" cy="825988"/>
          </a:xfrm>
          <a:custGeom>
            <a:avLst/>
            <a:gdLst>
              <a:gd name="T0" fmla="*/ 214 w 928"/>
              <a:gd name="T1" fmla="*/ 114 h 638"/>
              <a:gd name="T2" fmla="*/ 214 w 928"/>
              <a:gd name="T3" fmla="*/ 106 h 638"/>
              <a:gd name="T4" fmla="*/ 206 w 928"/>
              <a:gd name="T5" fmla="*/ 66 h 638"/>
              <a:gd name="T6" fmla="*/ 182 w 928"/>
              <a:gd name="T7" fmla="*/ 32 h 638"/>
              <a:gd name="T8" fmla="*/ 148 w 928"/>
              <a:gd name="T9" fmla="*/ 8 h 638"/>
              <a:gd name="T10" fmla="*/ 108 w 928"/>
              <a:gd name="T11" fmla="*/ 0 h 638"/>
              <a:gd name="T12" fmla="*/ 86 w 928"/>
              <a:gd name="T13" fmla="*/ 2 h 638"/>
              <a:gd name="T14" fmla="*/ 48 w 928"/>
              <a:gd name="T15" fmla="*/ 18 h 638"/>
              <a:gd name="T16" fmla="*/ 18 w 928"/>
              <a:gd name="T17" fmla="*/ 46 h 638"/>
              <a:gd name="T18" fmla="*/ 2 w 928"/>
              <a:gd name="T19" fmla="*/ 86 h 638"/>
              <a:gd name="T20" fmla="*/ 0 w 928"/>
              <a:gd name="T21" fmla="*/ 106 h 638"/>
              <a:gd name="T22" fmla="*/ 8 w 928"/>
              <a:gd name="T23" fmla="*/ 148 h 638"/>
              <a:gd name="T24" fmla="*/ 32 w 928"/>
              <a:gd name="T25" fmla="*/ 182 h 638"/>
              <a:gd name="T26" fmla="*/ 66 w 928"/>
              <a:gd name="T27" fmla="*/ 204 h 638"/>
              <a:gd name="T28" fmla="*/ 108 w 928"/>
              <a:gd name="T29" fmla="*/ 214 h 638"/>
              <a:gd name="T30" fmla="*/ 130 w 928"/>
              <a:gd name="T31" fmla="*/ 210 h 638"/>
              <a:gd name="T32" fmla="*/ 168 w 928"/>
              <a:gd name="T33" fmla="*/ 194 h 638"/>
              <a:gd name="T34" fmla="*/ 184 w 928"/>
              <a:gd name="T35" fmla="*/ 180 h 638"/>
              <a:gd name="T36" fmla="*/ 284 w 928"/>
              <a:gd name="T37" fmla="*/ 216 h 638"/>
              <a:gd name="T38" fmla="*/ 380 w 928"/>
              <a:gd name="T39" fmla="*/ 260 h 638"/>
              <a:gd name="T40" fmla="*/ 472 w 928"/>
              <a:gd name="T41" fmla="*/ 310 h 638"/>
              <a:gd name="T42" fmla="*/ 562 w 928"/>
              <a:gd name="T43" fmla="*/ 364 h 638"/>
              <a:gd name="T44" fmla="*/ 646 w 928"/>
              <a:gd name="T45" fmla="*/ 424 h 638"/>
              <a:gd name="T46" fmla="*/ 726 w 928"/>
              <a:gd name="T47" fmla="*/ 490 h 638"/>
              <a:gd name="T48" fmla="*/ 804 w 928"/>
              <a:gd name="T49" fmla="*/ 562 h 638"/>
              <a:gd name="T50" fmla="*/ 874 w 928"/>
              <a:gd name="T51" fmla="*/ 638 h 638"/>
              <a:gd name="T52" fmla="*/ 884 w 928"/>
              <a:gd name="T53" fmla="*/ 622 h 638"/>
              <a:gd name="T54" fmla="*/ 912 w 928"/>
              <a:gd name="T55" fmla="*/ 598 h 638"/>
              <a:gd name="T56" fmla="*/ 928 w 928"/>
              <a:gd name="T57" fmla="*/ 590 h 638"/>
              <a:gd name="T58" fmla="*/ 854 w 928"/>
              <a:gd name="T59" fmla="*/ 512 h 638"/>
              <a:gd name="T60" fmla="*/ 776 w 928"/>
              <a:gd name="T61" fmla="*/ 438 h 638"/>
              <a:gd name="T62" fmla="*/ 692 w 928"/>
              <a:gd name="T63" fmla="*/ 368 h 638"/>
              <a:gd name="T64" fmla="*/ 604 w 928"/>
              <a:gd name="T65" fmla="*/ 306 h 638"/>
              <a:gd name="T66" fmla="*/ 512 w 928"/>
              <a:gd name="T67" fmla="*/ 248 h 638"/>
              <a:gd name="T68" fmla="*/ 416 w 928"/>
              <a:gd name="T69" fmla="*/ 198 h 638"/>
              <a:gd name="T70" fmla="*/ 316 w 928"/>
              <a:gd name="T71" fmla="*/ 152 h 638"/>
              <a:gd name="T72" fmla="*/ 214 w 928"/>
              <a:gd name="T73" fmla="*/ 11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28" h="638" fill="norm" stroke="1" extrusionOk="0">
                <a:moveTo>
                  <a:pt x="214" y="114"/>
                </a:moveTo>
                <a:lnTo>
                  <a:pt x="214" y="114"/>
                </a:lnTo>
                <a:lnTo>
                  <a:pt x="214" y="106"/>
                </a:lnTo>
                <a:lnTo>
                  <a:pt x="214" y="106"/>
                </a:lnTo>
                <a:lnTo>
                  <a:pt x="212" y="86"/>
                </a:lnTo>
                <a:lnTo>
                  <a:pt x="206" y="66"/>
                </a:lnTo>
                <a:lnTo>
                  <a:pt x="196" y="46"/>
                </a:lnTo>
                <a:lnTo>
                  <a:pt x="182" y="32"/>
                </a:lnTo>
                <a:lnTo>
                  <a:pt x="166" y="18"/>
                </a:lnTo>
                <a:lnTo>
                  <a:pt x="148" y="8"/>
                </a:lnTo>
                <a:lnTo>
                  <a:pt x="128" y="2"/>
                </a:lnTo>
                <a:lnTo>
                  <a:pt x="108" y="0"/>
                </a:lnTo>
                <a:lnTo>
                  <a:pt x="108" y="0"/>
                </a:lnTo>
                <a:lnTo>
                  <a:pt x="86" y="2"/>
                </a:lnTo>
                <a:lnTo>
                  <a:pt x="66" y="8"/>
                </a:lnTo>
                <a:lnTo>
                  <a:pt x="48" y="18"/>
                </a:lnTo>
                <a:lnTo>
                  <a:pt x="32" y="32"/>
                </a:lnTo>
                <a:lnTo>
                  <a:pt x="18" y="46"/>
                </a:lnTo>
                <a:lnTo>
                  <a:pt x="8" y="66"/>
                </a:lnTo>
                <a:lnTo>
                  <a:pt x="2" y="86"/>
                </a:lnTo>
                <a:lnTo>
                  <a:pt x="0" y="106"/>
                </a:lnTo>
                <a:lnTo>
                  <a:pt x="0" y="106"/>
                </a:lnTo>
                <a:lnTo>
                  <a:pt x="2" y="128"/>
                </a:lnTo>
                <a:lnTo>
                  <a:pt x="8" y="148"/>
                </a:lnTo>
                <a:lnTo>
                  <a:pt x="18" y="166"/>
                </a:lnTo>
                <a:lnTo>
                  <a:pt x="32" y="182"/>
                </a:lnTo>
                <a:lnTo>
                  <a:pt x="48" y="194"/>
                </a:lnTo>
                <a:lnTo>
                  <a:pt x="66" y="204"/>
                </a:lnTo>
                <a:lnTo>
                  <a:pt x="86" y="210"/>
                </a:lnTo>
                <a:lnTo>
                  <a:pt x="108" y="214"/>
                </a:lnTo>
                <a:lnTo>
                  <a:pt x="108" y="214"/>
                </a:lnTo>
                <a:lnTo>
                  <a:pt x="130" y="210"/>
                </a:lnTo>
                <a:lnTo>
                  <a:pt x="150" y="204"/>
                </a:lnTo>
                <a:lnTo>
                  <a:pt x="168" y="194"/>
                </a:lnTo>
                <a:lnTo>
                  <a:pt x="184" y="180"/>
                </a:lnTo>
                <a:lnTo>
                  <a:pt x="184" y="180"/>
                </a:lnTo>
                <a:lnTo>
                  <a:pt x="234" y="198"/>
                </a:lnTo>
                <a:lnTo>
                  <a:pt x="284" y="216"/>
                </a:lnTo>
                <a:lnTo>
                  <a:pt x="332" y="238"/>
                </a:lnTo>
                <a:lnTo>
                  <a:pt x="380" y="260"/>
                </a:lnTo>
                <a:lnTo>
                  <a:pt x="426" y="284"/>
                </a:lnTo>
                <a:lnTo>
                  <a:pt x="472" y="310"/>
                </a:lnTo>
                <a:lnTo>
                  <a:pt x="518" y="336"/>
                </a:lnTo>
                <a:lnTo>
                  <a:pt x="562" y="364"/>
                </a:lnTo>
                <a:lnTo>
                  <a:pt x="604" y="394"/>
                </a:lnTo>
                <a:lnTo>
                  <a:pt x="646" y="424"/>
                </a:lnTo>
                <a:lnTo>
                  <a:pt x="688" y="456"/>
                </a:lnTo>
                <a:lnTo>
                  <a:pt x="726" y="490"/>
                </a:lnTo>
                <a:lnTo>
                  <a:pt x="766" y="526"/>
                </a:lnTo>
                <a:lnTo>
                  <a:pt x="804" y="562"/>
                </a:lnTo>
                <a:lnTo>
                  <a:pt x="840" y="598"/>
                </a:lnTo>
                <a:lnTo>
                  <a:pt x="874" y="638"/>
                </a:lnTo>
                <a:lnTo>
                  <a:pt x="874" y="638"/>
                </a:lnTo>
                <a:lnTo>
                  <a:pt x="884" y="622"/>
                </a:lnTo>
                <a:lnTo>
                  <a:pt x="898" y="608"/>
                </a:lnTo>
                <a:lnTo>
                  <a:pt x="912" y="598"/>
                </a:lnTo>
                <a:lnTo>
                  <a:pt x="928" y="590"/>
                </a:lnTo>
                <a:lnTo>
                  <a:pt x="928" y="590"/>
                </a:lnTo>
                <a:lnTo>
                  <a:pt x="892" y="550"/>
                </a:lnTo>
                <a:lnTo>
                  <a:pt x="854" y="512"/>
                </a:lnTo>
                <a:lnTo>
                  <a:pt x="816" y="474"/>
                </a:lnTo>
                <a:lnTo>
                  <a:pt x="776" y="438"/>
                </a:lnTo>
                <a:lnTo>
                  <a:pt x="734" y="402"/>
                </a:lnTo>
                <a:lnTo>
                  <a:pt x="692" y="368"/>
                </a:lnTo>
                <a:lnTo>
                  <a:pt x="648" y="336"/>
                </a:lnTo>
                <a:lnTo>
                  <a:pt x="604" y="306"/>
                </a:lnTo>
                <a:lnTo>
                  <a:pt x="558" y="276"/>
                </a:lnTo>
                <a:lnTo>
                  <a:pt x="512" y="248"/>
                </a:lnTo>
                <a:lnTo>
                  <a:pt x="464" y="222"/>
                </a:lnTo>
                <a:lnTo>
                  <a:pt x="416" y="198"/>
                </a:lnTo>
                <a:lnTo>
                  <a:pt x="366" y="174"/>
                </a:lnTo>
                <a:lnTo>
                  <a:pt x="316" y="152"/>
                </a:lnTo>
                <a:lnTo>
                  <a:pt x="266" y="132"/>
                </a:lnTo>
                <a:lnTo>
                  <a:pt x="214" y="114"/>
                </a:lnTo>
                <a:lnTo>
                  <a:pt x="214" y="114"/>
                </a:lnTo>
                <a:close/>
              </a:path>
            </a:pathLst>
          </a:custGeom>
          <a:solidFill>
            <a:srgbClr val="C0DAF9"/>
          </a:solidFill>
          <a:ln>
            <a:solidFill>
              <a:srgbClr val="C0DAF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9" name="Freeform 123"/>
          <p:cNvSpPr/>
          <p:nvPr/>
        </p:nvSpPr>
        <p:spPr bwMode="auto">
          <a:xfrm>
            <a:off x="3131210" y="2258804"/>
            <a:ext cx="618844" cy="1292062"/>
          </a:xfrm>
          <a:custGeom>
            <a:avLst/>
            <a:gdLst>
              <a:gd name="T0" fmla="*/ 192 w 478"/>
              <a:gd name="T1" fmla="*/ 168 h 998"/>
              <a:gd name="T2" fmla="*/ 206 w 478"/>
              <a:gd name="T3" fmla="*/ 140 h 998"/>
              <a:gd name="T4" fmla="*/ 212 w 478"/>
              <a:gd name="T5" fmla="*/ 106 h 998"/>
              <a:gd name="T6" fmla="*/ 210 w 478"/>
              <a:gd name="T7" fmla="*/ 86 h 998"/>
              <a:gd name="T8" fmla="*/ 194 w 478"/>
              <a:gd name="T9" fmla="*/ 48 h 998"/>
              <a:gd name="T10" fmla="*/ 166 w 478"/>
              <a:gd name="T11" fmla="*/ 18 h 998"/>
              <a:gd name="T12" fmla="*/ 126 w 478"/>
              <a:gd name="T13" fmla="*/ 2 h 998"/>
              <a:gd name="T14" fmla="*/ 106 w 478"/>
              <a:gd name="T15" fmla="*/ 0 h 998"/>
              <a:gd name="T16" fmla="*/ 66 w 478"/>
              <a:gd name="T17" fmla="*/ 8 h 998"/>
              <a:gd name="T18" fmla="*/ 50 w 478"/>
              <a:gd name="T19" fmla="*/ 16 h 998"/>
              <a:gd name="T20" fmla="*/ 22 w 478"/>
              <a:gd name="T21" fmla="*/ 40 h 998"/>
              <a:gd name="T22" fmla="*/ 12 w 478"/>
              <a:gd name="T23" fmla="*/ 56 h 998"/>
              <a:gd name="T24" fmla="*/ 2 w 478"/>
              <a:gd name="T25" fmla="*/ 80 h 998"/>
              <a:gd name="T26" fmla="*/ 0 w 478"/>
              <a:gd name="T27" fmla="*/ 106 h 998"/>
              <a:gd name="T28" fmla="*/ 2 w 478"/>
              <a:gd name="T29" fmla="*/ 128 h 998"/>
              <a:gd name="T30" fmla="*/ 18 w 478"/>
              <a:gd name="T31" fmla="*/ 166 h 998"/>
              <a:gd name="T32" fmla="*/ 46 w 478"/>
              <a:gd name="T33" fmla="*/ 196 h 998"/>
              <a:gd name="T34" fmla="*/ 84 w 478"/>
              <a:gd name="T35" fmla="*/ 212 h 998"/>
              <a:gd name="T36" fmla="*/ 106 w 478"/>
              <a:gd name="T37" fmla="*/ 214 h 998"/>
              <a:gd name="T38" fmla="*/ 132 w 478"/>
              <a:gd name="T39" fmla="*/ 210 h 998"/>
              <a:gd name="T40" fmla="*/ 162 w 478"/>
              <a:gd name="T41" fmla="*/ 252 h 998"/>
              <a:gd name="T42" fmla="*/ 214 w 478"/>
              <a:gd name="T43" fmla="*/ 342 h 998"/>
              <a:gd name="T44" fmla="*/ 262 w 478"/>
              <a:gd name="T45" fmla="*/ 434 h 998"/>
              <a:gd name="T46" fmla="*/ 302 w 478"/>
              <a:gd name="T47" fmla="*/ 530 h 998"/>
              <a:gd name="T48" fmla="*/ 338 w 478"/>
              <a:gd name="T49" fmla="*/ 630 h 998"/>
              <a:gd name="T50" fmla="*/ 366 w 478"/>
              <a:gd name="T51" fmla="*/ 732 h 998"/>
              <a:gd name="T52" fmla="*/ 388 w 478"/>
              <a:gd name="T53" fmla="*/ 838 h 998"/>
              <a:gd name="T54" fmla="*/ 402 w 478"/>
              <a:gd name="T55" fmla="*/ 944 h 998"/>
              <a:gd name="T56" fmla="*/ 406 w 478"/>
              <a:gd name="T57" fmla="*/ 998 h 998"/>
              <a:gd name="T58" fmla="*/ 438 w 478"/>
              <a:gd name="T59" fmla="*/ 990 h 998"/>
              <a:gd name="T60" fmla="*/ 450 w 478"/>
              <a:gd name="T61" fmla="*/ 990 h 998"/>
              <a:gd name="T62" fmla="*/ 478 w 478"/>
              <a:gd name="T63" fmla="*/ 994 h 998"/>
              <a:gd name="T64" fmla="*/ 474 w 478"/>
              <a:gd name="T65" fmla="*/ 936 h 998"/>
              <a:gd name="T66" fmla="*/ 458 w 478"/>
              <a:gd name="T67" fmla="*/ 824 h 998"/>
              <a:gd name="T68" fmla="*/ 436 w 478"/>
              <a:gd name="T69" fmla="*/ 714 h 998"/>
              <a:gd name="T70" fmla="*/ 406 w 478"/>
              <a:gd name="T71" fmla="*/ 608 h 998"/>
              <a:gd name="T72" fmla="*/ 370 w 478"/>
              <a:gd name="T73" fmla="*/ 504 h 998"/>
              <a:gd name="T74" fmla="*/ 326 w 478"/>
              <a:gd name="T75" fmla="*/ 404 h 998"/>
              <a:gd name="T76" fmla="*/ 278 w 478"/>
              <a:gd name="T77" fmla="*/ 306 h 998"/>
              <a:gd name="T78" fmla="*/ 222 w 478"/>
              <a:gd name="T79" fmla="*/ 214 h 998"/>
              <a:gd name="T80" fmla="*/ 192 w 478"/>
              <a:gd name="T81" fmla="*/ 16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8" h="998" fill="norm" stroke="1" extrusionOk="0">
                <a:moveTo>
                  <a:pt x="192" y="168"/>
                </a:moveTo>
                <a:lnTo>
                  <a:pt x="192" y="168"/>
                </a:lnTo>
                <a:lnTo>
                  <a:pt x="200" y="154"/>
                </a:lnTo>
                <a:lnTo>
                  <a:pt x="206" y="140"/>
                </a:lnTo>
                <a:lnTo>
                  <a:pt x="210" y="124"/>
                </a:lnTo>
                <a:lnTo>
                  <a:pt x="212" y="106"/>
                </a:lnTo>
                <a:lnTo>
                  <a:pt x="212" y="106"/>
                </a:lnTo>
                <a:lnTo>
                  <a:pt x="210" y="86"/>
                </a:lnTo>
                <a:lnTo>
                  <a:pt x="204" y="66"/>
                </a:lnTo>
                <a:lnTo>
                  <a:pt x="194" y="48"/>
                </a:lnTo>
                <a:lnTo>
                  <a:pt x="180" y="32"/>
                </a:lnTo>
                <a:lnTo>
                  <a:pt x="166" y="18"/>
                </a:lnTo>
                <a:lnTo>
                  <a:pt x="146" y="8"/>
                </a:lnTo>
                <a:lnTo>
                  <a:pt x="126" y="2"/>
                </a:lnTo>
                <a:lnTo>
                  <a:pt x="106" y="0"/>
                </a:lnTo>
                <a:lnTo>
                  <a:pt x="106" y="0"/>
                </a:lnTo>
                <a:lnTo>
                  <a:pt x="86" y="2"/>
                </a:lnTo>
                <a:lnTo>
                  <a:pt x="66" y="8"/>
                </a:lnTo>
                <a:lnTo>
                  <a:pt x="66" y="8"/>
                </a:lnTo>
                <a:lnTo>
                  <a:pt x="50" y="16"/>
                </a:lnTo>
                <a:lnTo>
                  <a:pt x="36" y="26"/>
                </a:lnTo>
                <a:lnTo>
                  <a:pt x="22" y="40"/>
                </a:lnTo>
                <a:lnTo>
                  <a:pt x="12" y="56"/>
                </a:lnTo>
                <a:lnTo>
                  <a:pt x="12" y="56"/>
                </a:lnTo>
                <a:lnTo>
                  <a:pt x="6" y="66"/>
                </a:lnTo>
                <a:lnTo>
                  <a:pt x="2" y="80"/>
                </a:lnTo>
                <a:lnTo>
                  <a:pt x="0" y="92"/>
                </a:lnTo>
                <a:lnTo>
                  <a:pt x="0" y="106"/>
                </a:lnTo>
                <a:lnTo>
                  <a:pt x="0" y="106"/>
                </a:lnTo>
                <a:lnTo>
                  <a:pt x="2" y="128"/>
                </a:lnTo>
                <a:lnTo>
                  <a:pt x="8" y="148"/>
                </a:lnTo>
                <a:lnTo>
                  <a:pt x="18" y="166"/>
                </a:lnTo>
                <a:lnTo>
                  <a:pt x="30" y="182"/>
                </a:lnTo>
                <a:lnTo>
                  <a:pt x="46" y="196"/>
                </a:lnTo>
                <a:lnTo>
                  <a:pt x="64" y="204"/>
                </a:lnTo>
                <a:lnTo>
                  <a:pt x="84" y="212"/>
                </a:lnTo>
                <a:lnTo>
                  <a:pt x="106" y="214"/>
                </a:lnTo>
                <a:lnTo>
                  <a:pt x="106" y="214"/>
                </a:lnTo>
                <a:lnTo>
                  <a:pt x="120" y="212"/>
                </a:lnTo>
                <a:lnTo>
                  <a:pt x="132" y="210"/>
                </a:lnTo>
                <a:lnTo>
                  <a:pt x="132" y="210"/>
                </a:lnTo>
                <a:lnTo>
                  <a:pt x="162" y="252"/>
                </a:lnTo>
                <a:lnTo>
                  <a:pt x="188" y="296"/>
                </a:lnTo>
                <a:lnTo>
                  <a:pt x="214" y="342"/>
                </a:lnTo>
                <a:lnTo>
                  <a:pt x="238" y="388"/>
                </a:lnTo>
                <a:lnTo>
                  <a:pt x="262" y="434"/>
                </a:lnTo>
                <a:lnTo>
                  <a:pt x="282" y="482"/>
                </a:lnTo>
                <a:lnTo>
                  <a:pt x="302" y="530"/>
                </a:lnTo>
                <a:lnTo>
                  <a:pt x="320" y="580"/>
                </a:lnTo>
                <a:lnTo>
                  <a:pt x="338" y="630"/>
                </a:lnTo>
                <a:lnTo>
                  <a:pt x="352" y="680"/>
                </a:lnTo>
                <a:lnTo>
                  <a:pt x="366" y="732"/>
                </a:lnTo>
                <a:lnTo>
                  <a:pt x="378" y="784"/>
                </a:lnTo>
                <a:lnTo>
                  <a:pt x="388" y="838"/>
                </a:lnTo>
                <a:lnTo>
                  <a:pt x="396" y="890"/>
                </a:lnTo>
                <a:lnTo>
                  <a:pt x="402" y="944"/>
                </a:lnTo>
                <a:lnTo>
                  <a:pt x="406" y="998"/>
                </a:lnTo>
                <a:lnTo>
                  <a:pt x="406" y="998"/>
                </a:lnTo>
                <a:lnTo>
                  <a:pt x="428" y="992"/>
                </a:lnTo>
                <a:lnTo>
                  <a:pt x="438" y="990"/>
                </a:lnTo>
                <a:lnTo>
                  <a:pt x="450" y="990"/>
                </a:lnTo>
                <a:lnTo>
                  <a:pt x="450" y="990"/>
                </a:lnTo>
                <a:lnTo>
                  <a:pt x="464" y="990"/>
                </a:lnTo>
                <a:lnTo>
                  <a:pt x="478" y="994"/>
                </a:lnTo>
                <a:lnTo>
                  <a:pt x="478" y="994"/>
                </a:lnTo>
                <a:lnTo>
                  <a:pt x="474" y="936"/>
                </a:lnTo>
                <a:lnTo>
                  <a:pt x="466" y="880"/>
                </a:lnTo>
                <a:lnTo>
                  <a:pt x="458" y="824"/>
                </a:lnTo>
                <a:lnTo>
                  <a:pt x="448" y="770"/>
                </a:lnTo>
                <a:lnTo>
                  <a:pt x="436" y="714"/>
                </a:lnTo>
                <a:lnTo>
                  <a:pt x="422" y="662"/>
                </a:lnTo>
                <a:lnTo>
                  <a:pt x="406" y="608"/>
                </a:lnTo>
                <a:lnTo>
                  <a:pt x="388" y="556"/>
                </a:lnTo>
                <a:lnTo>
                  <a:pt x="370" y="504"/>
                </a:lnTo>
                <a:lnTo>
                  <a:pt x="348" y="454"/>
                </a:lnTo>
                <a:lnTo>
                  <a:pt x="326" y="404"/>
                </a:lnTo>
                <a:lnTo>
                  <a:pt x="302" y="354"/>
                </a:lnTo>
                <a:lnTo>
                  <a:pt x="278" y="306"/>
                </a:lnTo>
                <a:lnTo>
                  <a:pt x="250" y="260"/>
                </a:lnTo>
                <a:lnTo>
                  <a:pt x="222" y="214"/>
                </a:lnTo>
                <a:lnTo>
                  <a:pt x="192" y="168"/>
                </a:lnTo>
                <a:lnTo>
                  <a:pt x="192" y="168"/>
                </a:lnTo>
                <a:close/>
              </a:path>
            </a:pathLst>
          </a:custGeom>
          <a:solidFill>
            <a:srgbClr val="81B5F4"/>
          </a:solidFill>
          <a:ln>
            <a:solidFill>
              <a:srgbClr val="81B5F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" name="Freeform 121"/>
          <p:cNvSpPr/>
          <p:nvPr/>
        </p:nvSpPr>
        <p:spPr bwMode="auto">
          <a:xfrm>
            <a:off x="2029665" y="5558668"/>
            <a:ext cx="277056" cy="277056"/>
          </a:xfrm>
          <a:custGeom>
            <a:avLst/>
            <a:gdLst>
              <a:gd name="T0" fmla="*/ 196 w 214"/>
              <a:gd name="T1" fmla="*/ 50 h 214"/>
              <a:gd name="T2" fmla="*/ 196 w 214"/>
              <a:gd name="T3" fmla="*/ 50 h 214"/>
              <a:gd name="T4" fmla="*/ 190 w 214"/>
              <a:gd name="T5" fmla="*/ 40 h 214"/>
              <a:gd name="T6" fmla="*/ 180 w 214"/>
              <a:gd name="T7" fmla="*/ 30 h 214"/>
              <a:gd name="T8" fmla="*/ 170 w 214"/>
              <a:gd name="T9" fmla="*/ 22 h 214"/>
              <a:gd name="T10" fmla="*/ 160 w 214"/>
              <a:gd name="T11" fmla="*/ 14 h 214"/>
              <a:gd name="T12" fmla="*/ 148 w 214"/>
              <a:gd name="T13" fmla="*/ 8 h 214"/>
              <a:gd name="T14" fmla="*/ 134 w 214"/>
              <a:gd name="T15" fmla="*/ 4 h 214"/>
              <a:gd name="T16" fmla="*/ 120 w 214"/>
              <a:gd name="T17" fmla="*/ 2 h 214"/>
              <a:gd name="T18" fmla="*/ 108 w 214"/>
              <a:gd name="T19" fmla="*/ 0 h 214"/>
              <a:gd name="T20" fmla="*/ 108 w 214"/>
              <a:gd name="T21" fmla="*/ 0 h 214"/>
              <a:gd name="T22" fmla="*/ 86 w 214"/>
              <a:gd name="T23" fmla="*/ 4 h 214"/>
              <a:gd name="T24" fmla="*/ 66 w 214"/>
              <a:gd name="T25" fmla="*/ 10 h 214"/>
              <a:gd name="T26" fmla="*/ 48 w 214"/>
              <a:gd name="T27" fmla="*/ 20 h 214"/>
              <a:gd name="T28" fmla="*/ 32 w 214"/>
              <a:gd name="T29" fmla="*/ 32 h 214"/>
              <a:gd name="T30" fmla="*/ 18 w 214"/>
              <a:gd name="T31" fmla="*/ 48 h 214"/>
              <a:gd name="T32" fmla="*/ 8 w 214"/>
              <a:gd name="T33" fmla="*/ 66 h 214"/>
              <a:gd name="T34" fmla="*/ 2 w 214"/>
              <a:gd name="T35" fmla="*/ 86 h 214"/>
              <a:gd name="T36" fmla="*/ 0 w 214"/>
              <a:gd name="T37" fmla="*/ 108 h 214"/>
              <a:gd name="T38" fmla="*/ 0 w 214"/>
              <a:gd name="T39" fmla="*/ 108 h 214"/>
              <a:gd name="T40" fmla="*/ 2 w 214"/>
              <a:gd name="T41" fmla="*/ 128 h 214"/>
              <a:gd name="T42" fmla="*/ 8 w 214"/>
              <a:gd name="T43" fmla="*/ 148 h 214"/>
              <a:gd name="T44" fmla="*/ 18 w 214"/>
              <a:gd name="T45" fmla="*/ 168 h 214"/>
              <a:gd name="T46" fmla="*/ 32 w 214"/>
              <a:gd name="T47" fmla="*/ 182 h 214"/>
              <a:gd name="T48" fmla="*/ 48 w 214"/>
              <a:gd name="T49" fmla="*/ 196 h 214"/>
              <a:gd name="T50" fmla="*/ 66 w 214"/>
              <a:gd name="T51" fmla="*/ 206 h 214"/>
              <a:gd name="T52" fmla="*/ 86 w 214"/>
              <a:gd name="T53" fmla="*/ 212 h 214"/>
              <a:gd name="T54" fmla="*/ 108 w 214"/>
              <a:gd name="T55" fmla="*/ 214 h 214"/>
              <a:gd name="T56" fmla="*/ 108 w 214"/>
              <a:gd name="T57" fmla="*/ 214 h 214"/>
              <a:gd name="T58" fmla="*/ 126 w 214"/>
              <a:gd name="T59" fmla="*/ 212 h 214"/>
              <a:gd name="T60" fmla="*/ 146 w 214"/>
              <a:gd name="T61" fmla="*/ 206 h 214"/>
              <a:gd name="T62" fmla="*/ 162 w 214"/>
              <a:gd name="T63" fmla="*/ 198 h 214"/>
              <a:gd name="T64" fmla="*/ 178 w 214"/>
              <a:gd name="T65" fmla="*/ 188 h 214"/>
              <a:gd name="T66" fmla="*/ 190 w 214"/>
              <a:gd name="T67" fmla="*/ 174 h 214"/>
              <a:gd name="T68" fmla="*/ 200 w 214"/>
              <a:gd name="T69" fmla="*/ 158 h 214"/>
              <a:gd name="T70" fmla="*/ 208 w 214"/>
              <a:gd name="T71" fmla="*/ 140 h 214"/>
              <a:gd name="T72" fmla="*/ 212 w 214"/>
              <a:gd name="T73" fmla="*/ 122 h 214"/>
              <a:gd name="T74" fmla="*/ 212 w 214"/>
              <a:gd name="T75" fmla="*/ 122 h 214"/>
              <a:gd name="T76" fmla="*/ 214 w 214"/>
              <a:gd name="T77" fmla="*/ 108 h 214"/>
              <a:gd name="T78" fmla="*/ 214 w 214"/>
              <a:gd name="T79" fmla="*/ 108 h 214"/>
              <a:gd name="T80" fmla="*/ 212 w 214"/>
              <a:gd name="T81" fmla="*/ 92 h 214"/>
              <a:gd name="T82" fmla="*/ 210 w 214"/>
              <a:gd name="T83" fmla="*/ 78 h 214"/>
              <a:gd name="T84" fmla="*/ 204 w 214"/>
              <a:gd name="T85" fmla="*/ 64 h 214"/>
              <a:gd name="T86" fmla="*/ 196 w 214"/>
              <a:gd name="T87" fmla="*/ 50 h 214"/>
              <a:gd name="T88" fmla="*/ 196 w 214"/>
              <a:gd name="T89" fmla="*/ 5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214" fill="norm" stroke="1" extrusionOk="0">
                <a:moveTo>
                  <a:pt x="196" y="50"/>
                </a:moveTo>
                <a:lnTo>
                  <a:pt x="196" y="50"/>
                </a:lnTo>
                <a:lnTo>
                  <a:pt x="190" y="40"/>
                </a:lnTo>
                <a:lnTo>
                  <a:pt x="180" y="30"/>
                </a:lnTo>
                <a:lnTo>
                  <a:pt x="170" y="22"/>
                </a:lnTo>
                <a:lnTo>
                  <a:pt x="160" y="14"/>
                </a:lnTo>
                <a:lnTo>
                  <a:pt x="148" y="8"/>
                </a:lnTo>
                <a:lnTo>
                  <a:pt x="134" y="4"/>
                </a:lnTo>
                <a:lnTo>
                  <a:pt x="120" y="2"/>
                </a:lnTo>
                <a:lnTo>
                  <a:pt x="108" y="0"/>
                </a:lnTo>
                <a:lnTo>
                  <a:pt x="108" y="0"/>
                </a:lnTo>
                <a:lnTo>
                  <a:pt x="86" y="4"/>
                </a:lnTo>
                <a:lnTo>
                  <a:pt x="66" y="10"/>
                </a:lnTo>
                <a:lnTo>
                  <a:pt x="48" y="20"/>
                </a:lnTo>
                <a:lnTo>
                  <a:pt x="32" y="32"/>
                </a:lnTo>
                <a:lnTo>
                  <a:pt x="18" y="48"/>
                </a:lnTo>
                <a:lnTo>
                  <a:pt x="8" y="66"/>
                </a:lnTo>
                <a:lnTo>
                  <a:pt x="2" y="86"/>
                </a:lnTo>
                <a:lnTo>
                  <a:pt x="0" y="108"/>
                </a:lnTo>
                <a:lnTo>
                  <a:pt x="0" y="108"/>
                </a:lnTo>
                <a:lnTo>
                  <a:pt x="2" y="128"/>
                </a:lnTo>
                <a:lnTo>
                  <a:pt x="8" y="148"/>
                </a:lnTo>
                <a:lnTo>
                  <a:pt x="18" y="168"/>
                </a:lnTo>
                <a:lnTo>
                  <a:pt x="32" y="182"/>
                </a:lnTo>
                <a:lnTo>
                  <a:pt x="48" y="196"/>
                </a:lnTo>
                <a:lnTo>
                  <a:pt x="66" y="206"/>
                </a:lnTo>
                <a:lnTo>
                  <a:pt x="86" y="212"/>
                </a:lnTo>
                <a:lnTo>
                  <a:pt x="108" y="214"/>
                </a:lnTo>
                <a:lnTo>
                  <a:pt x="108" y="214"/>
                </a:lnTo>
                <a:lnTo>
                  <a:pt x="126" y="212"/>
                </a:lnTo>
                <a:lnTo>
                  <a:pt x="146" y="206"/>
                </a:lnTo>
                <a:lnTo>
                  <a:pt x="162" y="198"/>
                </a:lnTo>
                <a:lnTo>
                  <a:pt x="178" y="188"/>
                </a:lnTo>
                <a:lnTo>
                  <a:pt x="190" y="174"/>
                </a:lnTo>
                <a:lnTo>
                  <a:pt x="200" y="158"/>
                </a:lnTo>
                <a:lnTo>
                  <a:pt x="208" y="140"/>
                </a:lnTo>
                <a:lnTo>
                  <a:pt x="212" y="122"/>
                </a:lnTo>
                <a:lnTo>
                  <a:pt x="212" y="122"/>
                </a:lnTo>
                <a:lnTo>
                  <a:pt x="214" y="108"/>
                </a:lnTo>
                <a:lnTo>
                  <a:pt x="214" y="108"/>
                </a:lnTo>
                <a:lnTo>
                  <a:pt x="212" y="92"/>
                </a:lnTo>
                <a:lnTo>
                  <a:pt x="210" y="78"/>
                </a:lnTo>
                <a:lnTo>
                  <a:pt x="204" y="64"/>
                </a:lnTo>
                <a:lnTo>
                  <a:pt x="196" y="50"/>
                </a:lnTo>
                <a:lnTo>
                  <a:pt x="196" y="50"/>
                </a:lnTo>
                <a:close/>
              </a:path>
            </a:pathLst>
          </a:custGeom>
          <a:solidFill>
            <a:srgbClr val="07264D"/>
          </a:solidFill>
          <a:ln>
            <a:solidFill>
              <a:srgbClr val="07264D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Freeform 122"/>
          <p:cNvSpPr/>
          <p:nvPr/>
        </p:nvSpPr>
        <p:spPr bwMode="auto">
          <a:xfrm>
            <a:off x="3312461" y="3533287"/>
            <a:ext cx="538575" cy="1354206"/>
          </a:xfrm>
          <a:custGeom>
            <a:avLst/>
            <a:gdLst>
              <a:gd name="T0" fmla="*/ 338 w 416"/>
              <a:gd name="T1" fmla="*/ 4 h 1046"/>
              <a:gd name="T2" fmla="*/ 310 w 416"/>
              <a:gd name="T3" fmla="*/ 0 h 1046"/>
              <a:gd name="T4" fmla="*/ 298 w 416"/>
              <a:gd name="T5" fmla="*/ 0 h 1046"/>
              <a:gd name="T6" fmla="*/ 266 w 416"/>
              <a:gd name="T7" fmla="*/ 8 h 1046"/>
              <a:gd name="T8" fmla="*/ 252 w 416"/>
              <a:gd name="T9" fmla="*/ 16 h 1046"/>
              <a:gd name="T10" fmla="*/ 230 w 416"/>
              <a:gd name="T11" fmla="*/ 36 h 1046"/>
              <a:gd name="T12" fmla="*/ 214 w 416"/>
              <a:gd name="T13" fmla="*/ 60 h 1046"/>
              <a:gd name="T14" fmla="*/ 204 w 416"/>
              <a:gd name="T15" fmla="*/ 90 h 1046"/>
              <a:gd name="T16" fmla="*/ 204 w 416"/>
              <a:gd name="T17" fmla="*/ 106 h 1046"/>
              <a:gd name="T18" fmla="*/ 208 w 416"/>
              <a:gd name="T19" fmla="*/ 138 h 1046"/>
              <a:gd name="T20" fmla="*/ 222 w 416"/>
              <a:gd name="T21" fmla="*/ 164 h 1046"/>
              <a:gd name="T22" fmla="*/ 242 w 416"/>
              <a:gd name="T23" fmla="*/ 188 h 1046"/>
              <a:gd name="T24" fmla="*/ 268 w 416"/>
              <a:gd name="T25" fmla="*/ 204 h 1046"/>
              <a:gd name="T26" fmla="*/ 264 w 416"/>
              <a:gd name="T27" fmla="*/ 258 h 1046"/>
              <a:gd name="T28" fmla="*/ 250 w 416"/>
              <a:gd name="T29" fmla="*/ 366 h 1046"/>
              <a:gd name="T30" fmla="*/ 230 w 416"/>
              <a:gd name="T31" fmla="*/ 472 h 1046"/>
              <a:gd name="T32" fmla="*/ 202 w 416"/>
              <a:gd name="T33" fmla="*/ 576 h 1046"/>
              <a:gd name="T34" fmla="*/ 168 w 416"/>
              <a:gd name="T35" fmla="*/ 676 h 1046"/>
              <a:gd name="T36" fmla="*/ 128 w 416"/>
              <a:gd name="T37" fmla="*/ 774 h 1046"/>
              <a:gd name="T38" fmla="*/ 82 w 416"/>
              <a:gd name="T39" fmla="*/ 868 h 1046"/>
              <a:gd name="T40" fmla="*/ 30 w 416"/>
              <a:gd name="T41" fmla="*/ 958 h 1046"/>
              <a:gd name="T42" fmla="*/ 0 w 416"/>
              <a:gd name="T43" fmla="*/ 1000 h 1046"/>
              <a:gd name="T44" fmla="*/ 34 w 416"/>
              <a:gd name="T45" fmla="*/ 1020 h 1046"/>
              <a:gd name="T46" fmla="*/ 56 w 416"/>
              <a:gd name="T47" fmla="*/ 1046 h 1046"/>
              <a:gd name="T48" fmla="*/ 86 w 416"/>
              <a:gd name="T49" fmla="*/ 1002 h 1046"/>
              <a:gd name="T50" fmla="*/ 142 w 416"/>
              <a:gd name="T51" fmla="*/ 906 h 1046"/>
              <a:gd name="T52" fmla="*/ 192 w 416"/>
              <a:gd name="T53" fmla="*/ 808 h 1046"/>
              <a:gd name="T54" fmla="*/ 234 w 416"/>
              <a:gd name="T55" fmla="*/ 706 h 1046"/>
              <a:gd name="T56" fmla="*/ 270 w 416"/>
              <a:gd name="T57" fmla="*/ 600 h 1046"/>
              <a:gd name="T58" fmla="*/ 300 w 416"/>
              <a:gd name="T59" fmla="*/ 492 h 1046"/>
              <a:gd name="T60" fmla="*/ 320 w 416"/>
              <a:gd name="T61" fmla="*/ 380 h 1046"/>
              <a:gd name="T62" fmla="*/ 336 w 416"/>
              <a:gd name="T63" fmla="*/ 266 h 1046"/>
              <a:gd name="T64" fmla="*/ 340 w 416"/>
              <a:gd name="T65" fmla="*/ 208 h 1046"/>
              <a:gd name="T66" fmla="*/ 370 w 416"/>
              <a:gd name="T67" fmla="*/ 194 h 1046"/>
              <a:gd name="T68" fmla="*/ 394 w 416"/>
              <a:gd name="T69" fmla="*/ 170 h 1046"/>
              <a:gd name="T70" fmla="*/ 410 w 416"/>
              <a:gd name="T71" fmla="*/ 140 h 1046"/>
              <a:gd name="T72" fmla="*/ 416 w 416"/>
              <a:gd name="T73" fmla="*/ 106 h 1046"/>
              <a:gd name="T74" fmla="*/ 414 w 416"/>
              <a:gd name="T75" fmla="*/ 88 h 1046"/>
              <a:gd name="T76" fmla="*/ 404 w 416"/>
              <a:gd name="T77" fmla="*/ 56 h 1046"/>
              <a:gd name="T78" fmla="*/ 382 w 416"/>
              <a:gd name="T79" fmla="*/ 28 h 1046"/>
              <a:gd name="T80" fmla="*/ 354 w 416"/>
              <a:gd name="T81" fmla="*/ 10 h 1046"/>
              <a:gd name="T82" fmla="*/ 338 w 416"/>
              <a:gd name="T83" fmla="*/ 4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6" h="1046" fill="norm" stroke="1" extrusionOk="0">
                <a:moveTo>
                  <a:pt x="338" y="4"/>
                </a:moveTo>
                <a:lnTo>
                  <a:pt x="338" y="4"/>
                </a:lnTo>
                <a:lnTo>
                  <a:pt x="324" y="0"/>
                </a:lnTo>
                <a:lnTo>
                  <a:pt x="310" y="0"/>
                </a:lnTo>
                <a:lnTo>
                  <a:pt x="310" y="0"/>
                </a:lnTo>
                <a:lnTo>
                  <a:pt x="298" y="0"/>
                </a:lnTo>
                <a:lnTo>
                  <a:pt x="288" y="2"/>
                </a:lnTo>
                <a:lnTo>
                  <a:pt x="266" y="8"/>
                </a:lnTo>
                <a:lnTo>
                  <a:pt x="266" y="8"/>
                </a:lnTo>
                <a:lnTo>
                  <a:pt x="252" y="16"/>
                </a:lnTo>
                <a:lnTo>
                  <a:pt x="240" y="24"/>
                </a:lnTo>
                <a:lnTo>
                  <a:pt x="230" y="36"/>
                </a:lnTo>
                <a:lnTo>
                  <a:pt x="220" y="48"/>
                </a:lnTo>
                <a:lnTo>
                  <a:pt x="214" y="60"/>
                </a:lnTo>
                <a:lnTo>
                  <a:pt x="208" y="74"/>
                </a:lnTo>
                <a:lnTo>
                  <a:pt x="204" y="90"/>
                </a:lnTo>
                <a:lnTo>
                  <a:pt x="204" y="106"/>
                </a:lnTo>
                <a:lnTo>
                  <a:pt x="204" y="106"/>
                </a:lnTo>
                <a:lnTo>
                  <a:pt x="204" y="122"/>
                </a:lnTo>
                <a:lnTo>
                  <a:pt x="208" y="138"/>
                </a:lnTo>
                <a:lnTo>
                  <a:pt x="214" y="152"/>
                </a:lnTo>
                <a:lnTo>
                  <a:pt x="222" y="164"/>
                </a:lnTo>
                <a:lnTo>
                  <a:pt x="230" y="176"/>
                </a:lnTo>
                <a:lnTo>
                  <a:pt x="242" y="188"/>
                </a:lnTo>
                <a:lnTo>
                  <a:pt x="254" y="196"/>
                </a:lnTo>
                <a:lnTo>
                  <a:pt x="268" y="204"/>
                </a:lnTo>
                <a:lnTo>
                  <a:pt x="268" y="204"/>
                </a:lnTo>
                <a:lnTo>
                  <a:pt x="264" y="258"/>
                </a:lnTo>
                <a:lnTo>
                  <a:pt x="258" y="312"/>
                </a:lnTo>
                <a:lnTo>
                  <a:pt x="250" y="366"/>
                </a:lnTo>
                <a:lnTo>
                  <a:pt x="240" y="420"/>
                </a:lnTo>
                <a:lnTo>
                  <a:pt x="230" y="472"/>
                </a:lnTo>
                <a:lnTo>
                  <a:pt x="216" y="524"/>
                </a:lnTo>
                <a:lnTo>
                  <a:pt x="202" y="576"/>
                </a:lnTo>
                <a:lnTo>
                  <a:pt x="186" y="626"/>
                </a:lnTo>
                <a:lnTo>
                  <a:pt x="168" y="676"/>
                </a:lnTo>
                <a:lnTo>
                  <a:pt x="150" y="726"/>
                </a:lnTo>
                <a:lnTo>
                  <a:pt x="128" y="774"/>
                </a:lnTo>
                <a:lnTo>
                  <a:pt x="106" y="820"/>
                </a:lnTo>
                <a:lnTo>
                  <a:pt x="82" y="868"/>
                </a:lnTo>
                <a:lnTo>
                  <a:pt x="56" y="912"/>
                </a:lnTo>
                <a:lnTo>
                  <a:pt x="30" y="958"/>
                </a:lnTo>
                <a:lnTo>
                  <a:pt x="0" y="1000"/>
                </a:lnTo>
                <a:lnTo>
                  <a:pt x="0" y="1000"/>
                </a:lnTo>
                <a:lnTo>
                  <a:pt x="18" y="1008"/>
                </a:lnTo>
                <a:lnTo>
                  <a:pt x="34" y="1020"/>
                </a:lnTo>
                <a:lnTo>
                  <a:pt x="46" y="1032"/>
                </a:lnTo>
                <a:lnTo>
                  <a:pt x="56" y="1046"/>
                </a:lnTo>
                <a:lnTo>
                  <a:pt x="56" y="1046"/>
                </a:lnTo>
                <a:lnTo>
                  <a:pt x="86" y="1002"/>
                </a:lnTo>
                <a:lnTo>
                  <a:pt x="116" y="954"/>
                </a:lnTo>
                <a:lnTo>
                  <a:pt x="142" y="906"/>
                </a:lnTo>
                <a:lnTo>
                  <a:pt x="168" y="858"/>
                </a:lnTo>
                <a:lnTo>
                  <a:pt x="192" y="808"/>
                </a:lnTo>
                <a:lnTo>
                  <a:pt x="214" y="756"/>
                </a:lnTo>
                <a:lnTo>
                  <a:pt x="234" y="706"/>
                </a:lnTo>
                <a:lnTo>
                  <a:pt x="254" y="654"/>
                </a:lnTo>
                <a:lnTo>
                  <a:pt x="270" y="600"/>
                </a:lnTo>
                <a:lnTo>
                  <a:pt x="286" y="546"/>
                </a:lnTo>
                <a:lnTo>
                  <a:pt x="300" y="492"/>
                </a:lnTo>
                <a:lnTo>
                  <a:pt x="312" y="436"/>
                </a:lnTo>
                <a:lnTo>
                  <a:pt x="320" y="380"/>
                </a:lnTo>
                <a:lnTo>
                  <a:pt x="330" y="324"/>
                </a:lnTo>
                <a:lnTo>
                  <a:pt x="336" y="266"/>
                </a:lnTo>
                <a:lnTo>
                  <a:pt x="340" y="208"/>
                </a:lnTo>
                <a:lnTo>
                  <a:pt x="340" y="208"/>
                </a:lnTo>
                <a:lnTo>
                  <a:pt x="356" y="202"/>
                </a:lnTo>
                <a:lnTo>
                  <a:pt x="370" y="194"/>
                </a:lnTo>
                <a:lnTo>
                  <a:pt x="384" y="184"/>
                </a:lnTo>
                <a:lnTo>
                  <a:pt x="394" y="170"/>
                </a:lnTo>
                <a:lnTo>
                  <a:pt x="404" y="156"/>
                </a:lnTo>
                <a:lnTo>
                  <a:pt x="410" y="140"/>
                </a:lnTo>
                <a:lnTo>
                  <a:pt x="416" y="124"/>
                </a:lnTo>
                <a:lnTo>
                  <a:pt x="416" y="106"/>
                </a:lnTo>
                <a:lnTo>
                  <a:pt x="416" y="106"/>
                </a:lnTo>
                <a:lnTo>
                  <a:pt x="414" y="88"/>
                </a:lnTo>
                <a:lnTo>
                  <a:pt x="410" y="70"/>
                </a:lnTo>
                <a:lnTo>
                  <a:pt x="404" y="56"/>
                </a:lnTo>
                <a:lnTo>
                  <a:pt x="394" y="40"/>
                </a:lnTo>
                <a:lnTo>
                  <a:pt x="382" y="28"/>
                </a:lnTo>
                <a:lnTo>
                  <a:pt x="370" y="18"/>
                </a:lnTo>
                <a:lnTo>
                  <a:pt x="354" y="10"/>
                </a:lnTo>
                <a:lnTo>
                  <a:pt x="338" y="4"/>
                </a:lnTo>
                <a:lnTo>
                  <a:pt x="338" y="4"/>
                </a:lnTo>
                <a:close/>
              </a:path>
            </a:pathLst>
          </a:custGeom>
          <a:solidFill>
            <a:srgbClr val="4290EE"/>
          </a:solidFill>
          <a:ln>
            <a:solidFill>
              <a:srgbClr val="4290E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2" name="Freeform 124"/>
          <p:cNvSpPr/>
          <p:nvPr/>
        </p:nvSpPr>
        <p:spPr bwMode="auto">
          <a:xfrm>
            <a:off x="2276194" y="4812949"/>
            <a:ext cx="1136705" cy="903667"/>
          </a:xfrm>
          <a:custGeom>
            <a:avLst/>
            <a:gdLst>
              <a:gd name="T0" fmla="*/ 862 w 878"/>
              <a:gd name="T1" fmla="*/ 52 h 698"/>
              <a:gd name="T2" fmla="*/ 840 w 878"/>
              <a:gd name="T3" fmla="*/ 26 h 698"/>
              <a:gd name="T4" fmla="*/ 806 w 878"/>
              <a:gd name="T5" fmla="*/ 6 h 698"/>
              <a:gd name="T6" fmla="*/ 790 w 878"/>
              <a:gd name="T7" fmla="*/ 2 h 698"/>
              <a:gd name="T8" fmla="*/ 772 w 878"/>
              <a:gd name="T9" fmla="*/ 0 h 698"/>
              <a:gd name="T10" fmla="*/ 730 w 878"/>
              <a:gd name="T11" fmla="*/ 10 h 698"/>
              <a:gd name="T12" fmla="*/ 696 w 878"/>
              <a:gd name="T13" fmla="*/ 32 h 698"/>
              <a:gd name="T14" fmla="*/ 674 w 878"/>
              <a:gd name="T15" fmla="*/ 66 h 698"/>
              <a:gd name="T16" fmla="*/ 666 w 878"/>
              <a:gd name="T17" fmla="*/ 108 h 698"/>
              <a:gd name="T18" fmla="*/ 666 w 878"/>
              <a:gd name="T19" fmla="*/ 124 h 698"/>
              <a:gd name="T20" fmla="*/ 676 w 878"/>
              <a:gd name="T21" fmla="*/ 154 h 698"/>
              <a:gd name="T22" fmla="*/ 684 w 878"/>
              <a:gd name="T23" fmla="*/ 168 h 698"/>
              <a:gd name="T24" fmla="*/ 614 w 878"/>
              <a:gd name="T25" fmla="*/ 244 h 698"/>
              <a:gd name="T26" fmla="*/ 538 w 878"/>
              <a:gd name="T27" fmla="*/ 314 h 698"/>
              <a:gd name="T28" fmla="*/ 458 w 878"/>
              <a:gd name="T29" fmla="*/ 380 h 698"/>
              <a:gd name="T30" fmla="*/ 374 w 878"/>
              <a:gd name="T31" fmla="*/ 440 h 698"/>
              <a:gd name="T32" fmla="*/ 286 w 878"/>
              <a:gd name="T33" fmla="*/ 496 h 698"/>
              <a:gd name="T34" fmla="*/ 194 w 878"/>
              <a:gd name="T35" fmla="*/ 546 h 698"/>
              <a:gd name="T36" fmla="*/ 100 w 878"/>
              <a:gd name="T37" fmla="*/ 590 h 698"/>
              <a:gd name="T38" fmla="*/ 0 w 878"/>
              <a:gd name="T39" fmla="*/ 626 h 698"/>
              <a:gd name="T40" fmla="*/ 8 w 878"/>
              <a:gd name="T41" fmla="*/ 640 h 698"/>
              <a:gd name="T42" fmla="*/ 16 w 878"/>
              <a:gd name="T43" fmla="*/ 668 h 698"/>
              <a:gd name="T44" fmla="*/ 18 w 878"/>
              <a:gd name="T45" fmla="*/ 684 h 698"/>
              <a:gd name="T46" fmla="*/ 16 w 878"/>
              <a:gd name="T47" fmla="*/ 698 h 698"/>
              <a:gd name="T48" fmla="*/ 122 w 878"/>
              <a:gd name="T49" fmla="*/ 658 h 698"/>
              <a:gd name="T50" fmla="*/ 222 w 878"/>
              <a:gd name="T51" fmla="*/ 612 h 698"/>
              <a:gd name="T52" fmla="*/ 320 w 878"/>
              <a:gd name="T53" fmla="*/ 560 h 698"/>
              <a:gd name="T54" fmla="*/ 414 w 878"/>
              <a:gd name="T55" fmla="*/ 500 h 698"/>
              <a:gd name="T56" fmla="*/ 504 w 878"/>
              <a:gd name="T57" fmla="*/ 436 h 698"/>
              <a:gd name="T58" fmla="*/ 588 w 878"/>
              <a:gd name="T59" fmla="*/ 366 h 698"/>
              <a:gd name="T60" fmla="*/ 668 w 878"/>
              <a:gd name="T61" fmla="*/ 290 h 698"/>
              <a:gd name="T62" fmla="*/ 742 w 878"/>
              <a:gd name="T63" fmla="*/ 210 h 698"/>
              <a:gd name="T64" fmla="*/ 756 w 878"/>
              <a:gd name="T65" fmla="*/ 212 h 698"/>
              <a:gd name="T66" fmla="*/ 772 w 878"/>
              <a:gd name="T67" fmla="*/ 214 h 698"/>
              <a:gd name="T68" fmla="*/ 812 w 878"/>
              <a:gd name="T69" fmla="*/ 206 h 698"/>
              <a:gd name="T70" fmla="*/ 846 w 878"/>
              <a:gd name="T71" fmla="*/ 182 h 698"/>
              <a:gd name="T72" fmla="*/ 870 w 878"/>
              <a:gd name="T73" fmla="*/ 148 h 698"/>
              <a:gd name="T74" fmla="*/ 878 w 878"/>
              <a:gd name="T75" fmla="*/ 108 h 698"/>
              <a:gd name="T76" fmla="*/ 878 w 878"/>
              <a:gd name="T77" fmla="*/ 92 h 698"/>
              <a:gd name="T78" fmla="*/ 870 w 878"/>
              <a:gd name="T79" fmla="*/ 66 h 698"/>
              <a:gd name="T80" fmla="*/ 862 w 878"/>
              <a:gd name="T81" fmla="*/ 52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8" h="698" fill="norm" stroke="1" extrusionOk="0">
                <a:moveTo>
                  <a:pt x="862" y="52"/>
                </a:moveTo>
                <a:lnTo>
                  <a:pt x="862" y="52"/>
                </a:lnTo>
                <a:lnTo>
                  <a:pt x="852" y="38"/>
                </a:lnTo>
                <a:lnTo>
                  <a:pt x="840" y="26"/>
                </a:lnTo>
                <a:lnTo>
                  <a:pt x="824" y="14"/>
                </a:lnTo>
                <a:lnTo>
                  <a:pt x="806" y="6"/>
                </a:lnTo>
                <a:lnTo>
                  <a:pt x="806" y="6"/>
                </a:lnTo>
                <a:lnTo>
                  <a:pt x="790" y="2"/>
                </a:lnTo>
                <a:lnTo>
                  <a:pt x="772" y="0"/>
                </a:lnTo>
                <a:lnTo>
                  <a:pt x="772" y="0"/>
                </a:lnTo>
                <a:lnTo>
                  <a:pt x="750" y="2"/>
                </a:lnTo>
                <a:lnTo>
                  <a:pt x="730" y="10"/>
                </a:lnTo>
                <a:lnTo>
                  <a:pt x="712" y="20"/>
                </a:lnTo>
                <a:lnTo>
                  <a:pt x="696" y="32"/>
                </a:lnTo>
                <a:lnTo>
                  <a:pt x="684" y="48"/>
                </a:lnTo>
                <a:lnTo>
                  <a:pt x="674" y="66"/>
                </a:lnTo>
                <a:lnTo>
                  <a:pt x="668" y="86"/>
                </a:lnTo>
                <a:lnTo>
                  <a:pt x="666" y="108"/>
                </a:lnTo>
                <a:lnTo>
                  <a:pt x="666" y="108"/>
                </a:lnTo>
                <a:lnTo>
                  <a:pt x="666" y="124"/>
                </a:lnTo>
                <a:lnTo>
                  <a:pt x="670" y="140"/>
                </a:lnTo>
                <a:lnTo>
                  <a:pt x="676" y="154"/>
                </a:lnTo>
                <a:lnTo>
                  <a:pt x="684" y="168"/>
                </a:lnTo>
                <a:lnTo>
                  <a:pt x="684" y="168"/>
                </a:lnTo>
                <a:lnTo>
                  <a:pt x="650" y="206"/>
                </a:lnTo>
                <a:lnTo>
                  <a:pt x="614" y="244"/>
                </a:lnTo>
                <a:lnTo>
                  <a:pt x="576" y="280"/>
                </a:lnTo>
                <a:lnTo>
                  <a:pt x="538" y="314"/>
                </a:lnTo>
                <a:lnTo>
                  <a:pt x="498" y="348"/>
                </a:lnTo>
                <a:lnTo>
                  <a:pt x="458" y="380"/>
                </a:lnTo>
                <a:lnTo>
                  <a:pt x="416" y="410"/>
                </a:lnTo>
                <a:lnTo>
                  <a:pt x="374" y="440"/>
                </a:lnTo>
                <a:lnTo>
                  <a:pt x="330" y="468"/>
                </a:lnTo>
                <a:lnTo>
                  <a:pt x="286" y="496"/>
                </a:lnTo>
                <a:lnTo>
                  <a:pt x="240" y="522"/>
                </a:lnTo>
                <a:lnTo>
                  <a:pt x="194" y="546"/>
                </a:lnTo>
                <a:lnTo>
                  <a:pt x="148" y="568"/>
                </a:lnTo>
                <a:lnTo>
                  <a:pt x="100" y="590"/>
                </a:lnTo>
                <a:lnTo>
                  <a:pt x="50" y="608"/>
                </a:lnTo>
                <a:lnTo>
                  <a:pt x="0" y="626"/>
                </a:lnTo>
                <a:lnTo>
                  <a:pt x="0" y="626"/>
                </a:lnTo>
                <a:lnTo>
                  <a:pt x="8" y="640"/>
                </a:lnTo>
                <a:lnTo>
                  <a:pt x="14" y="654"/>
                </a:lnTo>
                <a:lnTo>
                  <a:pt x="16" y="668"/>
                </a:lnTo>
                <a:lnTo>
                  <a:pt x="18" y="684"/>
                </a:lnTo>
                <a:lnTo>
                  <a:pt x="18" y="684"/>
                </a:lnTo>
                <a:lnTo>
                  <a:pt x="16" y="698"/>
                </a:lnTo>
                <a:lnTo>
                  <a:pt x="16" y="698"/>
                </a:lnTo>
                <a:lnTo>
                  <a:pt x="70" y="678"/>
                </a:lnTo>
                <a:lnTo>
                  <a:pt x="122" y="658"/>
                </a:lnTo>
                <a:lnTo>
                  <a:pt x="172" y="636"/>
                </a:lnTo>
                <a:lnTo>
                  <a:pt x="222" y="612"/>
                </a:lnTo>
                <a:lnTo>
                  <a:pt x="272" y="586"/>
                </a:lnTo>
                <a:lnTo>
                  <a:pt x="320" y="560"/>
                </a:lnTo>
                <a:lnTo>
                  <a:pt x="368" y="530"/>
                </a:lnTo>
                <a:lnTo>
                  <a:pt x="414" y="500"/>
                </a:lnTo>
                <a:lnTo>
                  <a:pt x="460" y="470"/>
                </a:lnTo>
                <a:lnTo>
                  <a:pt x="504" y="436"/>
                </a:lnTo>
                <a:lnTo>
                  <a:pt x="546" y="402"/>
                </a:lnTo>
                <a:lnTo>
                  <a:pt x="588" y="366"/>
                </a:lnTo>
                <a:lnTo>
                  <a:pt x="628" y="328"/>
                </a:lnTo>
                <a:lnTo>
                  <a:pt x="668" y="290"/>
                </a:lnTo>
                <a:lnTo>
                  <a:pt x="706" y="250"/>
                </a:lnTo>
                <a:lnTo>
                  <a:pt x="742" y="210"/>
                </a:lnTo>
                <a:lnTo>
                  <a:pt x="742" y="210"/>
                </a:lnTo>
                <a:lnTo>
                  <a:pt x="756" y="212"/>
                </a:lnTo>
                <a:lnTo>
                  <a:pt x="772" y="214"/>
                </a:lnTo>
                <a:lnTo>
                  <a:pt x="772" y="214"/>
                </a:lnTo>
                <a:lnTo>
                  <a:pt x="792" y="212"/>
                </a:lnTo>
                <a:lnTo>
                  <a:pt x="812" y="206"/>
                </a:lnTo>
                <a:lnTo>
                  <a:pt x="832" y="196"/>
                </a:lnTo>
                <a:lnTo>
                  <a:pt x="846" y="182"/>
                </a:lnTo>
                <a:lnTo>
                  <a:pt x="860" y="166"/>
                </a:lnTo>
                <a:lnTo>
                  <a:pt x="870" y="148"/>
                </a:lnTo>
                <a:lnTo>
                  <a:pt x="876" y="128"/>
                </a:lnTo>
                <a:lnTo>
                  <a:pt x="878" y="108"/>
                </a:lnTo>
                <a:lnTo>
                  <a:pt x="878" y="108"/>
                </a:lnTo>
                <a:lnTo>
                  <a:pt x="878" y="92"/>
                </a:lnTo>
                <a:lnTo>
                  <a:pt x="874" y="78"/>
                </a:lnTo>
                <a:lnTo>
                  <a:pt x="870" y="66"/>
                </a:lnTo>
                <a:lnTo>
                  <a:pt x="862" y="52"/>
                </a:lnTo>
                <a:lnTo>
                  <a:pt x="862" y="52"/>
                </a:lnTo>
                <a:close/>
              </a:path>
            </a:pathLst>
          </a:cu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3" name="Freeform 125"/>
          <p:cNvSpPr/>
          <p:nvPr/>
        </p:nvSpPr>
        <p:spPr bwMode="auto">
          <a:xfrm>
            <a:off x="3338657" y="1318931"/>
            <a:ext cx="663375" cy="661430"/>
          </a:xfrm>
          <a:custGeom>
            <a:avLst/>
            <a:gdLst>
              <a:gd name="T0" fmla="*/ 682 w 682"/>
              <a:gd name="T1" fmla="*/ 340 h 680"/>
              <a:gd name="T2" fmla="*/ 674 w 682"/>
              <a:gd name="T3" fmla="*/ 410 h 680"/>
              <a:gd name="T4" fmla="*/ 654 w 682"/>
              <a:gd name="T5" fmla="*/ 472 h 680"/>
              <a:gd name="T6" fmla="*/ 624 w 682"/>
              <a:gd name="T7" fmla="*/ 530 h 680"/>
              <a:gd name="T8" fmla="*/ 582 w 682"/>
              <a:gd name="T9" fmla="*/ 582 h 680"/>
              <a:gd name="T10" fmla="*/ 532 w 682"/>
              <a:gd name="T11" fmla="*/ 622 h 680"/>
              <a:gd name="T12" fmla="*/ 474 w 682"/>
              <a:gd name="T13" fmla="*/ 654 h 680"/>
              <a:gd name="T14" fmla="*/ 410 w 682"/>
              <a:gd name="T15" fmla="*/ 674 h 680"/>
              <a:gd name="T16" fmla="*/ 342 w 682"/>
              <a:gd name="T17" fmla="*/ 680 h 680"/>
              <a:gd name="T18" fmla="*/ 306 w 682"/>
              <a:gd name="T19" fmla="*/ 678 h 680"/>
              <a:gd name="T20" fmla="*/ 240 w 682"/>
              <a:gd name="T21" fmla="*/ 666 h 680"/>
              <a:gd name="T22" fmla="*/ 178 w 682"/>
              <a:gd name="T23" fmla="*/ 640 h 680"/>
              <a:gd name="T24" fmla="*/ 124 w 682"/>
              <a:gd name="T25" fmla="*/ 602 h 680"/>
              <a:gd name="T26" fmla="*/ 78 w 682"/>
              <a:gd name="T27" fmla="*/ 556 h 680"/>
              <a:gd name="T28" fmla="*/ 42 w 682"/>
              <a:gd name="T29" fmla="*/ 502 h 680"/>
              <a:gd name="T30" fmla="*/ 16 w 682"/>
              <a:gd name="T31" fmla="*/ 442 h 680"/>
              <a:gd name="T32" fmla="*/ 2 w 682"/>
              <a:gd name="T33" fmla="*/ 376 h 680"/>
              <a:gd name="T34" fmla="*/ 0 w 682"/>
              <a:gd name="T35" fmla="*/ 340 h 680"/>
              <a:gd name="T36" fmla="*/ 8 w 682"/>
              <a:gd name="T37" fmla="*/ 272 h 680"/>
              <a:gd name="T38" fmla="*/ 28 w 682"/>
              <a:gd name="T39" fmla="*/ 208 h 680"/>
              <a:gd name="T40" fmla="*/ 58 w 682"/>
              <a:gd name="T41" fmla="*/ 150 h 680"/>
              <a:gd name="T42" fmla="*/ 100 w 682"/>
              <a:gd name="T43" fmla="*/ 100 h 680"/>
              <a:gd name="T44" fmla="*/ 150 w 682"/>
              <a:gd name="T45" fmla="*/ 58 h 680"/>
              <a:gd name="T46" fmla="*/ 208 w 682"/>
              <a:gd name="T47" fmla="*/ 28 h 680"/>
              <a:gd name="T48" fmla="*/ 272 w 682"/>
              <a:gd name="T49" fmla="*/ 8 h 680"/>
              <a:gd name="T50" fmla="*/ 342 w 682"/>
              <a:gd name="T51" fmla="*/ 0 h 680"/>
              <a:gd name="T52" fmla="*/ 376 w 682"/>
              <a:gd name="T53" fmla="*/ 2 h 680"/>
              <a:gd name="T54" fmla="*/ 442 w 682"/>
              <a:gd name="T55" fmla="*/ 16 h 680"/>
              <a:gd name="T56" fmla="*/ 504 w 682"/>
              <a:gd name="T57" fmla="*/ 42 h 680"/>
              <a:gd name="T58" fmla="*/ 558 w 682"/>
              <a:gd name="T59" fmla="*/ 78 h 680"/>
              <a:gd name="T60" fmla="*/ 604 w 682"/>
              <a:gd name="T61" fmla="*/ 124 h 680"/>
              <a:gd name="T62" fmla="*/ 640 w 682"/>
              <a:gd name="T63" fmla="*/ 178 h 680"/>
              <a:gd name="T64" fmla="*/ 666 w 682"/>
              <a:gd name="T65" fmla="*/ 240 h 680"/>
              <a:gd name="T66" fmla="*/ 680 w 682"/>
              <a:gd name="T67" fmla="*/ 306 h 680"/>
              <a:gd name="T68" fmla="*/ 682 w 682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2" h="680" fill="norm" stroke="1" extrusionOk="0">
                <a:moveTo>
                  <a:pt x="682" y="340"/>
                </a:moveTo>
                <a:lnTo>
                  <a:pt x="682" y="340"/>
                </a:lnTo>
                <a:lnTo>
                  <a:pt x="680" y="376"/>
                </a:lnTo>
                <a:lnTo>
                  <a:pt x="674" y="410"/>
                </a:lnTo>
                <a:lnTo>
                  <a:pt x="666" y="442"/>
                </a:lnTo>
                <a:lnTo>
                  <a:pt x="654" y="472"/>
                </a:lnTo>
                <a:lnTo>
                  <a:pt x="640" y="502"/>
                </a:lnTo>
                <a:lnTo>
                  <a:pt x="624" y="530"/>
                </a:lnTo>
                <a:lnTo>
                  <a:pt x="604" y="556"/>
                </a:lnTo>
                <a:lnTo>
                  <a:pt x="582" y="582"/>
                </a:lnTo>
                <a:lnTo>
                  <a:pt x="558" y="602"/>
                </a:lnTo>
                <a:lnTo>
                  <a:pt x="532" y="622"/>
                </a:lnTo>
                <a:lnTo>
                  <a:pt x="504" y="640"/>
                </a:lnTo>
                <a:lnTo>
                  <a:pt x="474" y="654"/>
                </a:lnTo>
                <a:lnTo>
                  <a:pt x="442" y="666"/>
                </a:lnTo>
                <a:lnTo>
                  <a:pt x="410" y="674"/>
                </a:lnTo>
                <a:lnTo>
                  <a:pt x="376" y="678"/>
                </a:lnTo>
                <a:lnTo>
                  <a:pt x="342" y="680"/>
                </a:lnTo>
                <a:lnTo>
                  <a:pt x="342" y="680"/>
                </a:lnTo>
                <a:lnTo>
                  <a:pt x="306" y="678"/>
                </a:lnTo>
                <a:lnTo>
                  <a:pt x="272" y="674"/>
                </a:lnTo>
                <a:lnTo>
                  <a:pt x="240" y="666"/>
                </a:lnTo>
                <a:lnTo>
                  <a:pt x="208" y="654"/>
                </a:lnTo>
                <a:lnTo>
                  <a:pt x="178" y="640"/>
                </a:lnTo>
                <a:lnTo>
                  <a:pt x="150" y="622"/>
                </a:lnTo>
                <a:lnTo>
                  <a:pt x="124" y="602"/>
                </a:lnTo>
                <a:lnTo>
                  <a:pt x="100" y="582"/>
                </a:lnTo>
                <a:lnTo>
                  <a:pt x="78" y="556"/>
                </a:lnTo>
                <a:lnTo>
                  <a:pt x="58" y="530"/>
                </a:lnTo>
                <a:lnTo>
                  <a:pt x="42" y="502"/>
                </a:lnTo>
                <a:lnTo>
                  <a:pt x="28" y="472"/>
                </a:lnTo>
                <a:lnTo>
                  <a:pt x="16" y="442"/>
                </a:lnTo>
                <a:lnTo>
                  <a:pt x="8" y="410"/>
                </a:lnTo>
                <a:lnTo>
                  <a:pt x="2" y="376"/>
                </a:lnTo>
                <a:lnTo>
                  <a:pt x="0" y="340"/>
                </a:lnTo>
                <a:lnTo>
                  <a:pt x="0" y="340"/>
                </a:lnTo>
                <a:lnTo>
                  <a:pt x="2" y="306"/>
                </a:lnTo>
                <a:lnTo>
                  <a:pt x="8" y="272"/>
                </a:lnTo>
                <a:lnTo>
                  <a:pt x="16" y="240"/>
                </a:lnTo>
                <a:lnTo>
                  <a:pt x="28" y="208"/>
                </a:lnTo>
                <a:lnTo>
                  <a:pt x="42" y="178"/>
                </a:lnTo>
                <a:lnTo>
                  <a:pt x="58" y="150"/>
                </a:lnTo>
                <a:lnTo>
                  <a:pt x="78" y="124"/>
                </a:lnTo>
                <a:lnTo>
                  <a:pt x="100" y="100"/>
                </a:lnTo>
                <a:lnTo>
                  <a:pt x="124" y="78"/>
                </a:lnTo>
                <a:lnTo>
                  <a:pt x="150" y="58"/>
                </a:lnTo>
                <a:lnTo>
                  <a:pt x="178" y="42"/>
                </a:lnTo>
                <a:lnTo>
                  <a:pt x="208" y="28"/>
                </a:lnTo>
                <a:lnTo>
                  <a:pt x="240" y="16"/>
                </a:lnTo>
                <a:lnTo>
                  <a:pt x="272" y="8"/>
                </a:lnTo>
                <a:lnTo>
                  <a:pt x="306" y="2"/>
                </a:lnTo>
                <a:lnTo>
                  <a:pt x="342" y="0"/>
                </a:lnTo>
                <a:lnTo>
                  <a:pt x="342" y="0"/>
                </a:lnTo>
                <a:lnTo>
                  <a:pt x="376" y="2"/>
                </a:lnTo>
                <a:lnTo>
                  <a:pt x="410" y="8"/>
                </a:lnTo>
                <a:lnTo>
                  <a:pt x="442" y="16"/>
                </a:lnTo>
                <a:lnTo>
                  <a:pt x="474" y="28"/>
                </a:lnTo>
                <a:lnTo>
                  <a:pt x="504" y="42"/>
                </a:lnTo>
                <a:lnTo>
                  <a:pt x="532" y="58"/>
                </a:lnTo>
                <a:lnTo>
                  <a:pt x="558" y="78"/>
                </a:lnTo>
                <a:lnTo>
                  <a:pt x="582" y="100"/>
                </a:lnTo>
                <a:lnTo>
                  <a:pt x="604" y="124"/>
                </a:lnTo>
                <a:lnTo>
                  <a:pt x="624" y="150"/>
                </a:lnTo>
                <a:lnTo>
                  <a:pt x="640" y="178"/>
                </a:lnTo>
                <a:lnTo>
                  <a:pt x="654" y="208"/>
                </a:lnTo>
                <a:lnTo>
                  <a:pt x="666" y="240"/>
                </a:lnTo>
                <a:lnTo>
                  <a:pt x="674" y="272"/>
                </a:lnTo>
                <a:lnTo>
                  <a:pt x="680" y="306"/>
                </a:lnTo>
                <a:lnTo>
                  <a:pt x="682" y="340"/>
                </a:lnTo>
                <a:lnTo>
                  <a:pt x="682" y="34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C0DAF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4" name="Freeform 126"/>
          <p:cNvSpPr/>
          <p:nvPr/>
        </p:nvSpPr>
        <p:spPr bwMode="auto">
          <a:xfrm>
            <a:off x="3345879" y="5367775"/>
            <a:ext cx="663375" cy="661430"/>
          </a:xfrm>
          <a:custGeom>
            <a:avLst/>
            <a:gdLst>
              <a:gd name="T0" fmla="*/ 682 w 682"/>
              <a:gd name="T1" fmla="*/ 340 h 680"/>
              <a:gd name="T2" fmla="*/ 674 w 682"/>
              <a:gd name="T3" fmla="*/ 408 h 680"/>
              <a:gd name="T4" fmla="*/ 654 w 682"/>
              <a:gd name="T5" fmla="*/ 472 h 680"/>
              <a:gd name="T6" fmla="*/ 624 w 682"/>
              <a:gd name="T7" fmla="*/ 530 h 680"/>
              <a:gd name="T8" fmla="*/ 582 w 682"/>
              <a:gd name="T9" fmla="*/ 580 h 680"/>
              <a:gd name="T10" fmla="*/ 532 w 682"/>
              <a:gd name="T11" fmla="*/ 622 h 680"/>
              <a:gd name="T12" fmla="*/ 474 w 682"/>
              <a:gd name="T13" fmla="*/ 652 h 680"/>
              <a:gd name="T14" fmla="*/ 410 w 682"/>
              <a:gd name="T15" fmla="*/ 672 h 680"/>
              <a:gd name="T16" fmla="*/ 342 w 682"/>
              <a:gd name="T17" fmla="*/ 680 h 680"/>
              <a:gd name="T18" fmla="*/ 306 w 682"/>
              <a:gd name="T19" fmla="*/ 678 h 680"/>
              <a:gd name="T20" fmla="*/ 240 w 682"/>
              <a:gd name="T21" fmla="*/ 664 h 680"/>
              <a:gd name="T22" fmla="*/ 178 w 682"/>
              <a:gd name="T23" fmla="*/ 638 h 680"/>
              <a:gd name="T24" fmla="*/ 124 w 682"/>
              <a:gd name="T25" fmla="*/ 602 h 680"/>
              <a:gd name="T26" fmla="*/ 78 w 682"/>
              <a:gd name="T27" fmla="*/ 556 h 680"/>
              <a:gd name="T28" fmla="*/ 42 w 682"/>
              <a:gd name="T29" fmla="*/ 502 h 680"/>
              <a:gd name="T30" fmla="*/ 16 w 682"/>
              <a:gd name="T31" fmla="*/ 440 h 680"/>
              <a:gd name="T32" fmla="*/ 2 w 682"/>
              <a:gd name="T33" fmla="*/ 374 h 680"/>
              <a:gd name="T34" fmla="*/ 0 w 682"/>
              <a:gd name="T35" fmla="*/ 340 h 680"/>
              <a:gd name="T36" fmla="*/ 8 w 682"/>
              <a:gd name="T37" fmla="*/ 270 h 680"/>
              <a:gd name="T38" fmla="*/ 28 w 682"/>
              <a:gd name="T39" fmla="*/ 208 h 680"/>
              <a:gd name="T40" fmla="*/ 58 w 682"/>
              <a:gd name="T41" fmla="*/ 150 h 680"/>
              <a:gd name="T42" fmla="*/ 100 w 682"/>
              <a:gd name="T43" fmla="*/ 98 h 680"/>
              <a:gd name="T44" fmla="*/ 150 w 682"/>
              <a:gd name="T45" fmla="*/ 58 h 680"/>
              <a:gd name="T46" fmla="*/ 208 w 682"/>
              <a:gd name="T47" fmla="*/ 26 h 680"/>
              <a:gd name="T48" fmla="*/ 272 w 682"/>
              <a:gd name="T49" fmla="*/ 6 h 680"/>
              <a:gd name="T50" fmla="*/ 342 w 682"/>
              <a:gd name="T51" fmla="*/ 0 h 680"/>
              <a:gd name="T52" fmla="*/ 376 w 682"/>
              <a:gd name="T53" fmla="*/ 2 h 680"/>
              <a:gd name="T54" fmla="*/ 442 w 682"/>
              <a:gd name="T55" fmla="*/ 14 h 680"/>
              <a:gd name="T56" fmla="*/ 504 w 682"/>
              <a:gd name="T57" fmla="*/ 40 h 680"/>
              <a:gd name="T58" fmla="*/ 558 w 682"/>
              <a:gd name="T59" fmla="*/ 76 h 680"/>
              <a:gd name="T60" fmla="*/ 604 w 682"/>
              <a:gd name="T61" fmla="*/ 124 h 680"/>
              <a:gd name="T62" fmla="*/ 640 w 682"/>
              <a:gd name="T63" fmla="*/ 178 h 680"/>
              <a:gd name="T64" fmla="*/ 666 w 682"/>
              <a:gd name="T65" fmla="*/ 238 h 680"/>
              <a:gd name="T66" fmla="*/ 680 w 682"/>
              <a:gd name="T67" fmla="*/ 304 h 680"/>
              <a:gd name="T68" fmla="*/ 682 w 682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2" h="680" fill="norm" stroke="1" extrusionOk="0">
                <a:moveTo>
                  <a:pt x="682" y="340"/>
                </a:moveTo>
                <a:lnTo>
                  <a:pt x="682" y="340"/>
                </a:lnTo>
                <a:lnTo>
                  <a:pt x="680" y="374"/>
                </a:lnTo>
                <a:lnTo>
                  <a:pt x="674" y="408"/>
                </a:lnTo>
                <a:lnTo>
                  <a:pt x="666" y="440"/>
                </a:lnTo>
                <a:lnTo>
                  <a:pt x="654" y="472"/>
                </a:lnTo>
                <a:lnTo>
                  <a:pt x="640" y="502"/>
                </a:lnTo>
                <a:lnTo>
                  <a:pt x="624" y="530"/>
                </a:lnTo>
                <a:lnTo>
                  <a:pt x="604" y="556"/>
                </a:lnTo>
                <a:lnTo>
                  <a:pt x="582" y="580"/>
                </a:lnTo>
                <a:lnTo>
                  <a:pt x="558" y="602"/>
                </a:lnTo>
                <a:lnTo>
                  <a:pt x="532" y="622"/>
                </a:lnTo>
                <a:lnTo>
                  <a:pt x="504" y="638"/>
                </a:lnTo>
                <a:lnTo>
                  <a:pt x="474" y="652"/>
                </a:lnTo>
                <a:lnTo>
                  <a:pt x="442" y="664"/>
                </a:lnTo>
                <a:lnTo>
                  <a:pt x="410" y="672"/>
                </a:lnTo>
                <a:lnTo>
                  <a:pt x="376" y="678"/>
                </a:lnTo>
                <a:lnTo>
                  <a:pt x="342" y="680"/>
                </a:lnTo>
                <a:lnTo>
                  <a:pt x="342" y="680"/>
                </a:lnTo>
                <a:lnTo>
                  <a:pt x="306" y="678"/>
                </a:lnTo>
                <a:lnTo>
                  <a:pt x="272" y="672"/>
                </a:lnTo>
                <a:lnTo>
                  <a:pt x="240" y="664"/>
                </a:lnTo>
                <a:lnTo>
                  <a:pt x="208" y="652"/>
                </a:lnTo>
                <a:lnTo>
                  <a:pt x="178" y="638"/>
                </a:lnTo>
                <a:lnTo>
                  <a:pt x="150" y="622"/>
                </a:lnTo>
                <a:lnTo>
                  <a:pt x="124" y="602"/>
                </a:lnTo>
                <a:lnTo>
                  <a:pt x="100" y="580"/>
                </a:lnTo>
                <a:lnTo>
                  <a:pt x="78" y="556"/>
                </a:lnTo>
                <a:lnTo>
                  <a:pt x="58" y="530"/>
                </a:lnTo>
                <a:lnTo>
                  <a:pt x="42" y="502"/>
                </a:lnTo>
                <a:lnTo>
                  <a:pt x="28" y="472"/>
                </a:lnTo>
                <a:lnTo>
                  <a:pt x="16" y="440"/>
                </a:lnTo>
                <a:lnTo>
                  <a:pt x="8" y="408"/>
                </a:lnTo>
                <a:lnTo>
                  <a:pt x="2" y="374"/>
                </a:lnTo>
                <a:lnTo>
                  <a:pt x="0" y="340"/>
                </a:lnTo>
                <a:lnTo>
                  <a:pt x="0" y="340"/>
                </a:lnTo>
                <a:lnTo>
                  <a:pt x="2" y="304"/>
                </a:lnTo>
                <a:lnTo>
                  <a:pt x="8" y="270"/>
                </a:lnTo>
                <a:lnTo>
                  <a:pt x="16" y="238"/>
                </a:lnTo>
                <a:lnTo>
                  <a:pt x="28" y="208"/>
                </a:lnTo>
                <a:lnTo>
                  <a:pt x="42" y="178"/>
                </a:lnTo>
                <a:lnTo>
                  <a:pt x="58" y="150"/>
                </a:lnTo>
                <a:lnTo>
                  <a:pt x="78" y="124"/>
                </a:lnTo>
                <a:lnTo>
                  <a:pt x="100" y="98"/>
                </a:lnTo>
                <a:lnTo>
                  <a:pt x="124" y="76"/>
                </a:lnTo>
                <a:lnTo>
                  <a:pt x="150" y="58"/>
                </a:lnTo>
                <a:lnTo>
                  <a:pt x="178" y="40"/>
                </a:lnTo>
                <a:lnTo>
                  <a:pt x="208" y="26"/>
                </a:lnTo>
                <a:lnTo>
                  <a:pt x="240" y="14"/>
                </a:lnTo>
                <a:lnTo>
                  <a:pt x="272" y="6"/>
                </a:lnTo>
                <a:lnTo>
                  <a:pt x="306" y="2"/>
                </a:lnTo>
                <a:lnTo>
                  <a:pt x="342" y="0"/>
                </a:lnTo>
                <a:lnTo>
                  <a:pt x="342" y="0"/>
                </a:lnTo>
                <a:lnTo>
                  <a:pt x="376" y="2"/>
                </a:lnTo>
                <a:lnTo>
                  <a:pt x="410" y="6"/>
                </a:lnTo>
                <a:lnTo>
                  <a:pt x="442" y="14"/>
                </a:lnTo>
                <a:lnTo>
                  <a:pt x="474" y="26"/>
                </a:lnTo>
                <a:lnTo>
                  <a:pt x="504" y="40"/>
                </a:lnTo>
                <a:lnTo>
                  <a:pt x="532" y="58"/>
                </a:lnTo>
                <a:lnTo>
                  <a:pt x="558" y="76"/>
                </a:lnTo>
                <a:lnTo>
                  <a:pt x="582" y="98"/>
                </a:lnTo>
                <a:lnTo>
                  <a:pt x="604" y="124"/>
                </a:lnTo>
                <a:lnTo>
                  <a:pt x="624" y="150"/>
                </a:lnTo>
                <a:lnTo>
                  <a:pt x="640" y="178"/>
                </a:lnTo>
                <a:lnTo>
                  <a:pt x="654" y="208"/>
                </a:lnTo>
                <a:lnTo>
                  <a:pt x="666" y="238"/>
                </a:lnTo>
                <a:lnTo>
                  <a:pt x="674" y="270"/>
                </a:lnTo>
                <a:lnTo>
                  <a:pt x="680" y="304"/>
                </a:lnTo>
                <a:lnTo>
                  <a:pt x="682" y="340"/>
                </a:lnTo>
                <a:lnTo>
                  <a:pt x="682" y="340"/>
                </a:lnTo>
                <a:close/>
              </a:path>
            </a:pathLst>
          </a:custGeom>
          <a:solidFill>
            <a:srgbClr val="07264D"/>
          </a:solidFill>
          <a:ln>
            <a:solidFill>
              <a:srgbClr val="07264D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5" name="Freeform 127"/>
          <p:cNvSpPr/>
          <p:nvPr/>
        </p:nvSpPr>
        <p:spPr bwMode="auto">
          <a:xfrm>
            <a:off x="4899685" y="3334339"/>
            <a:ext cx="661430" cy="661430"/>
          </a:xfrm>
          <a:custGeom>
            <a:avLst/>
            <a:gdLst>
              <a:gd name="T0" fmla="*/ 680 w 680"/>
              <a:gd name="T1" fmla="*/ 340 h 680"/>
              <a:gd name="T2" fmla="*/ 674 w 680"/>
              <a:gd name="T3" fmla="*/ 408 h 680"/>
              <a:gd name="T4" fmla="*/ 654 w 680"/>
              <a:gd name="T5" fmla="*/ 472 h 680"/>
              <a:gd name="T6" fmla="*/ 622 w 680"/>
              <a:gd name="T7" fmla="*/ 530 h 680"/>
              <a:gd name="T8" fmla="*/ 580 w 680"/>
              <a:gd name="T9" fmla="*/ 580 h 680"/>
              <a:gd name="T10" fmla="*/ 530 w 680"/>
              <a:gd name="T11" fmla="*/ 622 h 680"/>
              <a:gd name="T12" fmla="*/ 472 w 680"/>
              <a:gd name="T13" fmla="*/ 654 h 680"/>
              <a:gd name="T14" fmla="*/ 408 w 680"/>
              <a:gd name="T15" fmla="*/ 674 h 680"/>
              <a:gd name="T16" fmla="*/ 340 w 680"/>
              <a:gd name="T17" fmla="*/ 680 h 680"/>
              <a:gd name="T18" fmla="*/ 306 w 680"/>
              <a:gd name="T19" fmla="*/ 678 h 680"/>
              <a:gd name="T20" fmla="*/ 238 w 680"/>
              <a:gd name="T21" fmla="*/ 664 h 680"/>
              <a:gd name="T22" fmla="*/ 178 w 680"/>
              <a:gd name="T23" fmla="*/ 638 h 680"/>
              <a:gd name="T24" fmla="*/ 124 w 680"/>
              <a:gd name="T25" fmla="*/ 602 h 680"/>
              <a:gd name="T26" fmla="*/ 78 w 680"/>
              <a:gd name="T27" fmla="*/ 556 h 680"/>
              <a:gd name="T28" fmla="*/ 40 w 680"/>
              <a:gd name="T29" fmla="*/ 502 h 680"/>
              <a:gd name="T30" fmla="*/ 16 w 680"/>
              <a:gd name="T31" fmla="*/ 440 h 680"/>
              <a:gd name="T32" fmla="*/ 2 w 680"/>
              <a:gd name="T33" fmla="*/ 374 h 680"/>
              <a:gd name="T34" fmla="*/ 0 w 680"/>
              <a:gd name="T35" fmla="*/ 340 h 680"/>
              <a:gd name="T36" fmla="*/ 6 w 680"/>
              <a:gd name="T37" fmla="*/ 272 h 680"/>
              <a:gd name="T38" fmla="*/ 26 w 680"/>
              <a:gd name="T39" fmla="*/ 208 h 680"/>
              <a:gd name="T40" fmla="*/ 58 w 680"/>
              <a:gd name="T41" fmla="*/ 150 h 680"/>
              <a:gd name="T42" fmla="*/ 100 w 680"/>
              <a:gd name="T43" fmla="*/ 100 h 680"/>
              <a:gd name="T44" fmla="*/ 150 w 680"/>
              <a:gd name="T45" fmla="*/ 58 h 680"/>
              <a:gd name="T46" fmla="*/ 208 w 680"/>
              <a:gd name="T47" fmla="*/ 26 h 680"/>
              <a:gd name="T48" fmla="*/ 272 w 680"/>
              <a:gd name="T49" fmla="*/ 6 h 680"/>
              <a:gd name="T50" fmla="*/ 340 w 680"/>
              <a:gd name="T51" fmla="*/ 0 h 680"/>
              <a:gd name="T52" fmla="*/ 374 w 680"/>
              <a:gd name="T53" fmla="*/ 2 h 680"/>
              <a:gd name="T54" fmla="*/ 442 w 680"/>
              <a:gd name="T55" fmla="*/ 14 h 680"/>
              <a:gd name="T56" fmla="*/ 502 w 680"/>
              <a:gd name="T57" fmla="*/ 40 h 680"/>
              <a:gd name="T58" fmla="*/ 556 w 680"/>
              <a:gd name="T59" fmla="*/ 78 h 680"/>
              <a:gd name="T60" fmla="*/ 602 w 680"/>
              <a:gd name="T61" fmla="*/ 124 h 680"/>
              <a:gd name="T62" fmla="*/ 640 w 680"/>
              <a:gd name="T63" fmla="*/ 178 h 680"/>
              <a:gd name="T64" fmla="*/ 664 w 680"/>
              <a:gd name="T65" fmla="*/ 238 h 680"/>
              <a:gd name="T66" fmla="*/ 678 w 680"/>
              <a:gd name="T67" fmla="*/ 306 h 680"/>
              <a:gd name="T68" fmla="*/ 680 w 680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0" h="680" fill="norm" stroke="1" extrusionOk="0">
                <a:moveTo>
                  <a:pt x="680" y="340"/>
                </a:moveTo>
                <a:lnTo>
                  <a:pt x="680" y="340"/>
                </a:lnTo>
                <a:lnTo>
                  <a:pt x="678" y="374"/>
                </a:lnTo>
                <a:lnTo>
                  <a:pt x="674" y="408"/>
                </a:lnTo>
                <a:lnTo>
                  <a:pt x="664" y="440"/>
                </a:lnTo>
                <a:lnTo>
                  <a:pt x="654" y="472"/>
                </a:lnTo>
                <a:lnTo>
                  <a:pt x="640" y="502"/>
                </a:lnTo>
                <a:lnTo>
                  <a:pt x="622" y="530"/>
                </a:lnTo>
                <a:lnTo>
                  <a:pt x="602" y="556"/>
                </a:lnTo>
                <a:lnTo>
                  <a:pt x="580" y="580"/>
                </a:lnTo>
                <a:lnTo>
                  <a:pt x="556" y="602"/>
                </a:lnTo>
                <a:lnTo>
                  <a:pt x="530" y="622"/>
                </a:lnTo>
                <a:lnTo>
                  <a:pt x="502" y="638"/>
                </a:lnTo>
                <a:lnTo>
                  <a:pt x="472" y="654"/>
                </a:lnTo>
                <a:lnTo>
                  <a:pt x="442" y="664"/>
                </a:lnTo>
                <a:lnTo>
                  <a:pt x="408" y="674"/>
                </a:lnTo>
                <a:lnTo>
                  <a:pt x="374" y="678"/>
                </a:lnTo>
                <a:lnTo>
                  <a:pt x="340" y="680"/>
                </a:lnTo>
                <a:lnTo>
                  <a:pt x="340" y="680"/>
                </a:lnTo>
                <a:lnTo>
                  <a:pt x="306" y="678"/>
                </a:lnTo>
                <a:lnTo>
                  <a:pt x="272" y="674"/>
                </a:lnTo>
                <a:lnTo>
                  <a:pt x="238" y="664"/>
                </a:lnTo>
                <a:lnTo>
                  <a:pt x="208" y="654"/>
                </a:lnTo>
                <a:lnTo>
                  <a:pt x="178" y="638"/>
                </a:lnTo>
                <a:lnTo>
                  <a:pt x="150" y="622"/>
                </a:lnTo>
                <a:lnTo>
                  <a:pt x="124" y="602"/>
                </a:lnTo>
                <a:lnTo>
                  <a:pt x="100" y="580"/>
                </a:lnTo>
                <a:lnTo>
                  <a:pt x="78" y="556"/>
                </a:lnTo>
                <a:lnTo>
                  <a:pt x="58" y="530"/>
                </a:lnTo>
                <a:lnTo>
                  <a:pt x="40" y="502"/>
                </a:lnTo>
                <a:lnTo>
                  <a:pt x="26" y="472"/>
                </a:lnTo>
                <a:lnTo>
                  <a:pt x="16" y="440"/>
                </a:lnTo>
                <a:lnTo>
                  <a:pt x="6" y="408"/>
                </a:lnTo>
                <a:lnTo>
                  <a:pt x="2" y="374"/>
                </a:lnTo>
                <a:lnTo>
                  <a:pt x="0" y="340"/>
                </a:lnTo>
                <a:lnTo>
                  <a:pt x="0" y="340"/>
                </a:lnTo>
                <a:lnTo>
                  <a:pt x="2" y="306"/>
                </a:lnTo>
                <a:lnTo>
                  <a:pt x="6" y="272"/>
                </a:lnTo>
                <a:lnTo>
                  <a:pt x="16" y="238"/>
                </a:lnTo>
                <a:lnTo>
                  <a:pt x="26" y="208"/>
                </a:lnTo>
                <a:lnTo>
                  <a:pt x="40" y="178"/>
                </a:lnTo>
                <a:lnTo>
                  <a:pt x="58" y="150"/>
                </a:lnTo>
                <a:lnTo>
                  <a:pt x="78" y="124"/>
                </a:lnTo>
                <a:lnTo>
                  <a:pt x="100" y="100"/>
                </a:lnTo>
                <a:lnTo>
                  <a:pt x="124" y="78"/>
                </a:lnTo>
                <a:lnTo>
                  <a:pt x="150" y="58"/>
                </a:lnTo>
                <a:lnTo>
                  <a:pt x="178" y="40"/>
                </a:lnTo>
                <a:lnTo>
                  <a:pt x="208" y="26"/>
                </a:lnTo>
                <a:lnTo>
                  <a:pt x="238" y="14"/>
                </a:lnTo>
                <a:lnTo>
                  <a:pt x="272" y="6"/>
                </a:lnTo>
                <a:lnTo>
                  <a:pt x="306" y="2"/>
                </a:lnTo>
                <a:lnTo>
                  <a:pt x="340" y="0"/>
                </a:lnTo>
                <a:lnTo>
                  <a:pt x="340" y="0"/>
                </a:lnTo>
                <a:lnTo>
                  <a:pt x="374" y="2"/>
                </a:lnTo>
                <a:lnTo>
                  <a:pt x="408" y="6"/>
                </a:lnTo>
                <a:lnTo>
                  <a:pt x="442" y="14"/>
                </a:lnTo>
                <a:lnTo>
                  <a:pt x="472" y="26"/>
                </a:lnTo>
                <a:lnTo>
                  <a:pt x="502" y="40"/>
                </a:lnTo>
                <a:lnTo>
                  <a:pt x="530" y="58"/>
                </a:lnTo>
                <a:lnTo>
                  <a:pt x="556" y="78"/>
                </a:lnTo>
                <a:lnTo>
                  <a:pt x="580" y="100"/>
                </a:lnTo>
                <a:lnTo>
                  <a:pt x="602" y="124"/>
                </a:lnTo>
                <a:lnTo>
                  <a:pt x="622" y="150"/>
                </a:lnTo>
                <a:lnTo>
                  <a:pt x="640" y="178"/>
                </a:lnTo>
                <a:lnTo>
                  <a:pt x="654" y="208"/>
                </a:lnTo>
                <a:lnTo>
                  <a:pt x="664" y="238"/>
                </a:lnTo>
                <a:lnTo>
                  <a:pt x="674" y="272"/>
                </a:lnTo>
                <a:lnTo>
                  <a:pt x="678" y="306"/>
                </a:lnTo>
                <a:lnTo>
                  <a:pt x="680" y="340"/>
                </a:lnTo>
                <a:lnTo>
                  <a:pt x="680" y="3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4290E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6" name="Freeform 128"/>
          <p:cNvSpPr/>
          <p:nvPr/>
        </p:nvSpPr>
        <p:spPr bwMode="auto">
          <a:xfrm>
            <a:off x="4454325" y="2065323"/>
            <a:ext cx="661430" cy="661430"/>
          </a:xfrm>
          <a:custGeom>
            <a:avLst/>
            <a:gdLst>
              <a:gd name="T0" fmla="*/ 680 w 680"/>
              <a:gd name="T1" fmla="*/ 340 h 680"/>
              <a:gd name="T2" fmla="*/ 672 w 680"/>
              <a:gd name="T3" fmla="*/ 410 h 680"/>
              <a:gd name="T4" fmla="*/ 652 w 680"/>
              <a:gd name="T5" fmla="*/ 474 h 680"/>
              <a:gd name="T6" fmla="*/ 622 w 680"/>
              <a:gd name="T7" fmla="*/ 530 h 680"/>
              <a:gd name="T8" fmla="*/ 580 w 680"/>
              <a:gd name="T9" fmla="*/ 582 h 680"/>
              <a:gd name="T10" fmla="*/ 530 w 680"/>
              <a:gd name="T11" fmla="*/ 622 h 680"/>
              <a:gd name="T12" fmla="*/ 472 w 680"/>
              <a:gd name="T13" fmla="*/ 654 h 680"/>
              <a:gd name="T14" fmla="*/ 408 w 680"/>
              <a:gd name="T15" fmla="*/ 674 h 680"/>
              <a:gd name="T16" fmla="*/ 340 w 680"/>
              <a:gd name="T17" fmla="*/ 680 h 680"/>
              <a:gd name="T18" fmla="*/ 304 w 680"/>
              <a:gd name="T19" fmla="*/ 680 h 680"/>
              <a:gd name="T20" fmla="*/ 238 w 680"/>
              <a:gd name="T21" fmla="*/ 666 h 680"/>
              <a:gd name="T22" fmla="*/ 178 w 680"/>
              <a:gd name="T23" fmla="*/ 640 h 680"/>
              <a:gd name="T24" fmla="*/ 124 w 680"/>
              <a:gd name="T25" fmla="*/ 604 h 680"/>
              <a:gd name="T26" fmla="*/ 78 w 680"/>
              <a:gd name="T27" fmla="*/ 558 h 680"/>
              <a:gd name="T28" fmla="*/ 40 w 680"/>
              <a:gd name="T29" fmla="*/ 502 h 680"/>
              <a:gd name="T30" fmla="*/ 14 w 680"/>
              <a:gd name="T31" fmla="*/ 442 h 680"/>
              <a:gd name="T32" fmla="*/ 2 w 680"/>
              <a:gd name="T33" fmla="*/ 376 h 680"/>
              <a:gd name="T34" fmla="*/ 0 w 680"/>
              <a:gd name="T35" fmla="*/ 340 h 680"/>
              <a:gd name="T36" fmla="*/ 6 w 680"/>
              <a:gd name="T37" fmla="*/ 272 h 680"/>
              <a:gd name="T38" fmla="*/ 26 w 680"/>
              <a:gd name="T39" fmla="*/ 208 h 680"/>
              <a:gd name="T40" fmla="*/ 58 w 680"/>
              <a:gd name="T41" fmla="*/ 150 h 680"/>
              <a:gd name="T42" fmla="*/ 98 w 680"/>
              <a:gd name="T43" fmla="*/ 100 h 680"/>
              <a:gd name="T44" fmla="*/ 150 w 680"/>
              <a:gd name="T45" fmla="*/ 58 h 680"/>
              <a:gd name="T46" fmla="*/ 208 w 680"/>
              <a:gd name="T47" fmla="*/ 28 h 680"/>
              <a:gd name="T48" fmla="*/ 270 w 680"/>
              <a:gd name="T49" fmla="*/ 8 h 680"/>
              <a:gd name="T50" fmla="*/ 340 w 680"/>
              <a:gd name="T51" fmla="*/ 0 h 680"/>
              <a:gd name="T52" fmla="*/ 374 w 680"/>
              <a:gd name="T53" fmla="*/ 2 h 680"/>
              <a:gd name="T54" fmla="*/ 440 w 680"/>
              <a:gd name="T55" fmla="*/ 16 h 680"/>
              <a:gd name="T56" fmla="*/ 502 w 680"/>
              <a:gd name="T57" fmla="*/ 42 h 680"/>
              <a:gd name="T58" fmla="*/ 556 w 680"/>
              <a:gd name="T59" fmla="*/ 78 h 680"/>
              <a:gd name="T60" fmla="*/ 602 w 680"/>
              <a:gd name="T61" fmla="*/ 124 h 680"/>
              <a:gd name="T62" fmla="*/ 638 w 680"/>
              <a:gd name="T63" fmla="*/ 178 h 680"/>
              <a:gd name="T64" fmla="*/ 664 w 680"/>
              <a:gd name="T65" fmla="*/ 240 h 680"/>
              <a:gd name="T66" fmla="*/ 678 w 680"/>
              <a:gd name="T67" fmla="*/ 306 h 680"/>
              <a:gd name="T68" fmla="*/ 680 w 680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0" h="680" fill="norm" stroke="1" extrusionOk="0">
                <a:moveTo>
                  <a:pt x="680" y="340"/>
                </a:moveTo>
                <a:lnTo>
                  <a:pt x="680" y="340"/>
                </a:lnTo>
                <a:lnTo>
                  <a:pt x="678" y="376"/>
                </a:lnTo>
                <a:lnTo>
                  <a:pt x="672" y="410"/>
                </a:lnTo>
                <a:lnTo>
                  <a:pt x="664" y="442"/>
                </a:lnTo>
                <a:lnTo>
                  <a:pt x="652" y="474"/>
                </a:lnTo>
                <a:lnTo>
                  <a:pt x="638" y="502"/>
                </a:lnTo>
                <a:lnTo>
                  <a:pt x="622" y="530"/>
                </a:lnTo>
                <a:lnTo>
                  <a:pt x="602" y="558"/>
                </a:lnTo>
                <a:lnTo>
                  <a:pt x="580" y="582"/>
                </a:lnTo>
                <a:lnTo>
                  <a:pt x="556" y="604"/>
                </a:lnTo>
                <a:lnTo>
                  <a:pt x="530" y="622"/>
                </a:lnTo>
                <a:lnTo>
                  <a:pt x="502" y="640"/>
                </a:lnTo>
                <a:lnTo>
                  <a:pt x="472" y="654"/>
                </a:lnTo>
                <a:lnTo>
                  <a:pt x="440" y="666"/>
                </a:lnTo>
                <a:lnTo>
                  <a:pt x="408" y="674"/>
                </a:lnTo>
                <a:lnTo>
                  <a:pt x="374" y="680"/>
                </a:lnTo>
                <a:lnTo>
                  <a:pt x="340" y="680"/>
                </a:lnTo>
                <a:lnTo>
                  <a:pt x="340" y="680"/>
                </a:lnTo>
                <a:lnTo>
                  <a:pt x="304" y="680"/>
                </a:lnTo>
                <a:lnTo>
                  <a:pt x="270" y="674"/>
                </a:lnTo>
                <a:lnTo>
                  <a:pt x="238" y="666"/>
                </a:lnTo>
                <a:lnTo>
                  <a:pt x="208" y="654"/>
                </a:lnTo>
                <a:lnTo>
                  <a:pt x="178" y="640"/>
                </a:lnTo>
                <a:lnTo>
                  <a:pt x="150" y="622"/>
                </a:lnTo>
                <a:lnTo>
                  <a:pt x="124" y="604"/>
                </a:lnTo>
                <a:lnTo>
                  <a:pt x="98" y="582"/>
                </a:lnTo>
                <a:lnTo>
                  <a:pt x="78" y="558"/>
                </a:lnTo>
                <a:lnTo>
                  <a:pt x="58" y="530"/>
                </a:lnTo>
                <a:lnTo>
                  <a:pt x="40" y="502"/>
                </a:lnTo>
                <a:lnTo>
                  <a:pt x="26" y="474"/>
                </a:lnTo>
                <a:lnTo>
                  <a:pt x="14" y="442"/>
                </a:lnTo>
                <a:lnTo>
                  <a:pt x="6" y="410"/>
                </a:lnTo>
                <a:lnTo>
                  <a:pt x="2" y="376"/>
                </a:lnTo>
                <a:lnTo>
                  <a:pt x="0" y="340"/>
                </a:lnTo>
                <a:lnTo>
                  <a:pt x="0" y="340"/>
                </a:lnTo>
                <a:lnTo>
                  <a:pt x="2" y="306"/>
                </a:lnTo>
                <a:lnTo>
                  <a:pt x="6" y="272"/>
                </a:lnTo>
                <a:lnTo>
                  <a:pt x="14" y="240"/>
                </a:lnTo>
                <a:lnTo>
                  <a:pt x="26" y="208"/>
                </a:lnTo>
                <a:lnTo>
                  <a:pt x="40" y="178"/>
                </a:lnTo>
                <a:lnTo>
                  <a:pt x="58" y="150"/>
                </a:lnTo>
                <a:lnTo>
                  <a:pt x="78" y="124"/>
                </a:lnTo>
                <a:lnTo>
                  <a:pt x="98" y="100"/>
                </a:lnTo>
                <a:lnTo>
                  <a:pt x="124" y="78"/>
                </a:lnTo>
                <a:lnTo>
                  <a:pt x="150" y="58"/>
                </a:lnTo>
                <a:lnTo>
                  <a:pt x="178" y="42"/>
                </a:lnTo>
                <a:lnTo>
                  <a:pt x="208" y="28"/>
                </a:lnTo>
                <a:lnTo>
                  <a:pt x="238" y="16"/>
                </a:lnTo>
                <a:lnTo>
                  <a:pt x="270" y="8"/>
                </a:lnTo>
                <a:lnTo>
                  <a:pt x="304" y="2"/>
                </a:lnTo>
                <a:lnTo>
                  <a:pt x="340" y="0"/>
                </a:lnTo>
                <a:lnTo>
                  <a:pt x="340" y="0"/>
                </a:lnTo>
                <a:lnTo>
                  <a:pt x="374" y="2"/>
                </a:lnTo>
                <a:lnTo>
                  <a:pt x="408" y="8"/>
                </a:lnTo>
                <a:lnTo>
                  <a:pt x="440" y="16"/>
                </a:lnTo>
                <a:lnTo>
                  <a:pt x="472" y="28"/>
                </a:lnTo>
                <a:lnTo>
                  <a:pt x="502" y="42"/>
                </a:lnTo>
                <a:lnTo>
                  <a:pt x="530" y="58"/>
                </a:lnTo>
                <a:lnTo>
                  <a:pt x="556" y="78"/>
                </a:lnTo>
                <a:lnTo>
                  <a:pt x="580" y="100"/>
                </a:lnTo>
                <a:lnTo>
                  <a:pt x="602" y="124"/>
                </a:lnTo>
                <a:lnTo>
                  <a:pt x="622" y="150"/>
                </a:lnTo>
                <a:lnTo>
                  <a:pt x="638" y="178"/>
                </a:lnTo>
                <a:lnTo>
                  <a:pt x="652" y="208"/>
                </a:lnTo>
                <a:lnTo>
                  <a:pt x="664" y="240"/>
                </a:lnTo>
                <a:lnTo>
                  <a:pt x="672" y="272"/>
                </a:lnTo>
                <a:lnTo>
                  <a:pt x="678" y="306"/>
                </a:lnTo>
                <a:lnTo>
                  <a:pt x="680" y="340"/>
                </a:lnTo>
                <a:lnTo>
                  <a:pt x="680" y="3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81B5F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7" name="Freeform 129"/>
          <p:cNvSpPr/>
          <p:nvPr/>
        </p:nvSpPr>
        <p:spPr bwMode="auto">
          <a:xfrm>
            <a:off x="4454325" y="4629278"/>
            <a:ext cx="661430" cy="661430"/>
          </a:xfrm>
          <a:custGeom>
            <a:avLst/>
            <a:gdLst>
              <a:gd name="T0" fmla="*/ 680 w 680"/>
              <a:gd name="T1" fmla="*/ 340 h 680"/>
              <a:gd name="T2" fmla="*/ 672 w 680"/>
              <a:gd name="T3" fmla="*/ 408 h 680"/>
              <a:gd name="T4" fmla="*/ 652 w 680"/>
              <a:gd name="T5" fmla="*/ 472 h 680"/>
              <a:gd name="T6" fmla="*/ 622 w 680"/>
              <a:gd name="T7" fmla="*/ 530 h 680"/>
              <a:gd name="T8" fmla="*/ 580 w 680"/>
              <a:gd name="T9" fmla="*/ 580 h 680"/>
              <a:gd name="T10" fmla="*/ 530 w 680"/>
              <a:gd name="T11" fmla="*/ 622 h 680"/>
              <a:gd name="T12" fmla="*/ 472 w 680"/>
              <a:gd name="T13" fmla="*/ 652 h 680"/>
              <a:gd name="T14" fmla="*/ 408 w 680"/>
              <a:gd name="T15" fmla="*/ 672 h 680"/>
              <a:gd name="T16" fmla="*/ 340 w 680"/>
              <a:gd name="T17" fmla="*/ 680 h 680"/>
              <a:gd name="T18" fmla="*/ 304 w 680"/>
              <a:gd name="T19" fmla="*/ 678 h 680"/>
              <a:gd name="T20" fmla="*/ 238 w 680"/>
              <a:gd name="T21" fmla="*/ 664 h 680"/>
              <a:gd name="T22" fmla="*/ 178 w 680"/>
              <a:gd name="T23" fmla="*/ 638 h 680"/>
              <a:gd name="T24" fmla="*/ 124 w 680"/>
              <a:gd name="T25" fmla="*/ 602 h 680"/>
              <a:gd name="T26" fmla="*/ 78 w 680"/>
              <a:gd name="T27" fmla="*/ 556 h 680"/>
              <a:gd name="T28" fmla="*/ 40 w 680"/>
              <a:gd name="T29" fmla="*/ 502 h 680"/>
              <a:gd name="T30" fmla="*/ 14 w 680"/>
              <a:gd name="T31" fmla="*/ 440 h 680"/>
              <a:gd name="T32" fmla="*/ 2 w 680"/>
              <a:gd name="T33" fmla="*/ 374 h 680"/>
              <a:gd name="T34" fmla="*/ 0 w 680"/>
              <a:gd name="T35" fmla="*/ 340 h 680"/>
              <a:gd name="T36" fmla="*/ 6 w 680"/>
              <a:gd name="T37" fmla="*/ 270 h 680"/>
              <a:gd name="T38" fmla="*/ 26 w 680"/>
              <a:gd name="T39" fmla="*/ 206 h 680"/>
              <a:gd name="T40" fmla="*/ 58 w 680"/>
              <a:gd name="T41" fmla="*/ 150 h 680"/>
              <a:gd name="T42" fmla="*/ 98 w 680"/>
              <a:gd name="T43" fmla="*/ 98 h 680"/>
              <a:gd name="T44" fmla="*/ 150 w 680"/>
              <a:gd name="T45" fmla="*/ 58 h 680"/>
              <a:gd name="T46" fmla="*/ 208 w 680"/>
              <a:gd name="T47" fmla="*/ 26 h 680"/>
              <a:gd name="T48" fmla="*/ 270 w 680"/>
              <a:gd name="T49" fmla="*/ 6 h 680"/>
              <a:gd name="T50" fmla="*/ 340 w 680"/>
              <a:gd name="T51" fmla="*/ 0 h 680"/>
              <a:gd name="T52" fmla="*/ 374 w 680"/>
              <a:gd name="T53" fmla="*/ 0 h 680"/>
              <a:gd name="T54" fmla="*/ 440 w 680"/>
              <a:gd name="T55" fmla="*/ 14 h 680"/>
              <a:gd name="T56" fmla="*/ 502 w 680"/>
              <a:gd name="T57" fmla="*/ 40 h 680"/>
              <a:gd name="T58" fmla="*/ 556 w 680"/>
              <a:gd name="T59" fmla="*/ 76 h 680"/>
              <a:gd name="T60" fmla="*/ 602 w 680"/>
              <a:gd name="T61" fmla="*/ 122 h 680"/>
              <a:gd name="T62" fmla="*/ 638 w 680"/>
              <a:gd name="T63" fmla="*/ 178 h 680"/>
              <a:gd name="T64" fmla="*/ 664 w 680"/>
              <a:gd name="T65" fmla="*/ 238 h 680"/>
              <a:gd name="T66" fmla="*/ 678 w 680"/>
              <a:gd name="T67" fmla="*/ 304 h 680"/>
              <a:gd name="T68" fmla="*/ 680 w 680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0" h="680" fill="norm" stroke="1" extrusionOk="0">
                <a:moveTo>
                  <a:pt x="680" y="340"/>
                </a:moveTo>
                <a:lnTo>
                  <a:pt x="680" y="340"/>
                </a:lnTo>
                <a:lnTo>
                  <a:pt x="678" y="374"/>
                </a:lnTo>
                <a:lnTo>
                  <a:pt x="672" y="408"/>
                </a:lnTo>
                <a:lnTo>
                  <a:pt x="664" y="440"/>
                </a:lnTo>
                <a:lnTo>
                  <a:pt x="652" y="472"/>
                </a:lnTo>
                <a:lnTo>
                  <a:pt x="638" y="502"/>
                </a:lnTo>
                <a:lnTo>
                  <a:pt x="622" y="530"/>
                </a:lnTo>
                <a:lnTo>
                  <a:pt x="602" y="556"/>
                </a:lnTo>
                <a:lnTo>
                  <a:pt x="580" y="580"/>
                </a:lnTo>
                <a:lnTo>
                  <a:pt x="556" y="602"/>
                </a:lnTo>
                <a:lnTo>
                  <a:pt x="530" y="622"/>
                </a:lnTo>
                <a:lnTo>
                  <a:pt x="502" y="638"/>
                </a:lnTo>
                <a:lnTo>
                  <a:pt x="472" y="652"/>
                </a:lnTo>
                <a:lnTo>
                  <a:pt x="440" y="664"/>
                </a:lnTo>
                <a:lnTo>
                  <a:pt x="408" y="672"/>
                </a:lnTo>
                <a:lnTo>
                  <a:pt x="374" y="678"/>
                </a:lnTo>
                <a:lnTo>
                  <a:pt x="340" y="680"/>
                </a:lnTo>
                <a:lnTo>
                  <a:pt x="340" y="680"/>
                </a:lnTo>
                <a:lnTo>
                  <a:pt x="304" y="678"/>
                </a:lnTo>
                <a:lnTo>
                  <a:pt x="270" y="672"/>
                </a:lnTo>
                <a:lnTo>
                  <a:pt x="238" y="664"/>
                </a:lnTo>
                <a:lnTo>
                  <a:pt x="208" y="652"/>
                </a:lnTo>
                <a:lnTo>
                  <a:pt x="178" y="638"/>
                </a:lnTo>
                <a:lnTo>
                  <a:pt x="150" y="622"/>
                </a:lnTo>
                <a:lnTo>
                  <a:pt x="124" y="602"/>
                </a:lnTo>
                <a:lnTo>
                  <a:pt x="98" y="580"/>
                </a:lnTo>
                <a:lnTo>
                  <a:pt x="78" y="556"/>
                </a:lnTo>
                <a:lnTo>
                  <a:pt x="58" y="530"/>
                </a:lnTo>
                <a:lnTo>
                  <a:pt x="40" y="502"/>
                </a:lnTo>
                <a:lnTo>
                  <a:pt x="26" y="472"/>
                </a:lnTo>
                <a:lnTo>
                  <a:pt x="14" y="440"/>
                </a:lnTo>
                <a:lnTo>
                  <a:pt x="6" y="408"/>
                </a:lnTo>
                <a:lnTo>
                  <a:pt x="2" y="374"/>
                </a:lnTo>
                <a:lnTo>
                  <a:pt x="0" y="340"/>
                </a:lnTo>
                <a:lnTo>
                  <a:pt x="0" y="340"/>
                </a:lnTo>
                <a:lnTo>
                  <a:pt x="2" y="304"/>
                </a:lnTo>
                <a:lnTo>
                  <a:pt x="6" y="270"/>
                </a:lnTo>
                <a:lnTo>
                  <a:pt x="14" y="238"/>
                </a:lnTo>
                <a:lnTo>
                  <a:pt x="26" y="206"/>
                </a:lnTo>
                <a:lnTo>
                  <a:pt x="40" y="178"/>
                </a:lnTo>
                <a:lnTo>
                  <a:pt x="58" y="150"/>
                </a:lnTo>
                <a:lnTo>
                  <a:pt x="78" y="122"/>
                </a:lnTo>
                <a:lnTo>
                  <a:pt x="98" y="98"/>
                </a:lnTo>
                <a:lnTo>
                  <a:pt x="124" y="76"/>
                </a:lnTo>
                <a:lnTo>
                  <a:pt x="150" y="58"/>
                </a:lnTo>
                <a:lnTo>
                  <a:pt x="178" y="40"/>
                </a:lnTo>
                <a:lnTo>
                  <a:pt x="208" y="26"/>
                </a:lnTo>
                <a:lnTo>
                  <a:pt x="238" y="14"/>
                </a:lnTo>
                <a:lnTo>
                  <a:pt x="270" y="6"/>
                </a:lnTo>
                <a:lnTo>
                  <a:pt x="304" y="0"/>
                </a:lnTo>
                <a:lnTo>
                  <a:pt x="340" y="0"/>
                </a:lnTo>
                <a:lnTo>
                  <a:pt x="340" y="0"/>
                </a:lnTo>
                <a:lnTo>
                  <a:pt x="374" y="0"/>
                </a:lnTo>
                <a:lnTo>
                  <a:pt x="408" y="6"/>
                </a:lnTo>
                <a:lnTo>
                  <a:pt x="440" y="14"/>
                </a:lnTo>
                <a:lnTo>
                  <a:pt x="472" y="26"/>
                </a:lnTo>
                <a:lnTo>
                  <a:pt x="502" y="40"/>
                </a:lnTo>
                <a:lnTo>
                  <a:pt x="530" y="58"/>
                </a:lnTo>
                <a:lnTo>
                  <a:pt x="556" y="76"/>
                </a:lnTo>
                <a:lnTo>
                  <a:pt x="580" y="98"/>
                </a:lnTo>
                <a:lnTo>
                  <a:pt x="602" y="122"/>
                </a:lnTo>
                <a:lnTo>
                  <a:pt x="622" y="150"/>
                </a:lnTo>
                <a:lnTo>
                  <a:pt x="638" y="178"/>
                </a:lnTo>
                <a:lnTo>
                  <a:pt x="652" y="206"/>
                </a:lnTo>
                <a:lnTo>
                  <a:pt x="664" y="238"/>
                </a:lnTo>
                <a:lnTo>
                  <a:pt x="672" y="270"/>
                </a:lnTo>
                <a:lnTo>
                  <a:pt x="678" y="304"/>
                </a:lnTo>
                <a:lnTo>
                  <a:pt x="680" y="340"/>
                </a:lnTo>
                <a:lnTo>
                  <a:pt x="680" y="340"/>
                </a:lnTo>
                <a:close/>
              </a:path>
            </a:pathLst>
          </a:cu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8" name="Line 130"/>
          <p:cNvSpPr>
            <a:spLocks noChangeShapeType="1"/>
          </p:cNvSpPr>
          <p:nvPr/>
        </p:nvSpPr>
        <p:spPr bwMode="auto">
          <a:xfrm flipH="0" flipV="0">
            <a:off x="2191291" y="1628931"/>
            <a:ext cx="1154586" cy="0"/>
          </a:xfrm>
          <a:prstGeom prst="line">
            <a:avLst/>
          </a:prstGeom>
          <a:noFill/>
          <a:ln w="12700">
            <a:solidFill>
              <a:srgbClr val="C0DA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9" name="Line 131"/>
          <p:cNvSpPr>
            <a:spLocks noChangeShapeType="1"/>
          </p:cNvSpPr>
          <p:nvPr/>
        </p:nvSpPr>
        <p:spPr bwMode="auto">
          <a:xfrm flipH="0" flipV="0">
            <a:off x="3229603" y="2385679"/>
            <a:ext cx="1224720" cy="0"/>
          </a:xfrm>
          <a:prstGeom prst="line">
            <a:avLst/>
          </a:prstGeom>
          <a:noFill/>
          <a:ln w="12700">
            <a:solidFill>
              <a:srgbClr val="81B5F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0" name="Line 132"/>
          <p:cNvSpPr>
            <a:spLocks noChangeShapeType="1"/>
          </p:cNvSpPr>
          <p:nvPr/>
        </p:nvSpPr>
        <p:spPr bwMode="auto">
          <a:xfrm flipH="0" flipV="0">
            <a:off x="3706035" y="3675699"/>
            <a:ext cx="1228627" cy="0"/>
          </a:xfrm>
          <a:prstGeom prst="line">
            <a:avLst/>
          </a:prstGeom>
          <a:noFill/>
          <a:ln w="12700">
            <a:solidFill>
              <a:srgbClr val="4290E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>
            <a:off x="3242004" y="4952771"/>
            <a:ext cx="1670101" cy="0"/>
          </a:xfrm>
          <a:prstGeom prst="line">
            <a:avLst/>
          </a:prstGeom>
          <a:noFill/>
          <a:ln w="12700">
            <a:solidFill>
              <a:srgbClr val="0B3A7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2" name="Line 134"/>
          <p:cNvSpPr>
            <a:spLocks noChangeShapeType="1"/>
          </p:cNvSpPr>
          <p:nvPr/>
        </p:nvSpPr>
        <p:spPr bwMode="auto">
          <a:xfrm>
            <a:off x="2198515" y="5714027"/>
            <a:ext cx="1760727" cy="0"/>
          </a:xfrm>
          <a:prstGeom prst="line">
            <a:avLst/>
          </a:prstGeom>
          <a:noFill/>
          <a:ln w="12700">
            <a:solidFill>
              <a:srgbClr val="0726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3" name="Rectangle 135"/>
          <p:cNvSpPr>
            <a:spLocks noChangeArrowheads="1"/>
          </p:cNvSpPr>
          <p:nvPr/>
        </p:nvSpPr>
        <p:spPr bwMode="auto">
          <a:xfrm>
            <a:off x="3542174" y="1245537"/>
            <a:ext cx="330219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u="none" strike="noStrike" cap="none">
                <a:ln>
                  <a:noFill/>
                </a:ln>
                <a:solidFill>
                  <a:srgbClr val="FFFFFF"/>
                </a:solidFill>
                <a:latin typeface="+mn-lt"/>
              </a:rPr>
              <a:t>1</a:t>
            </a:r>
            <a:endParaRPr lang="en-US" b="0" i="0" u="none" strike="noStrike" cap="none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136"/>
          <p:cNvSpPr>
            <a:spLocks noChangeArrowheads="1"/>
          </p:cNvSpPr>
          <p:nvPr/>
        </p:nvSpPr>
        <p:spPr bwMode="auto">
          <a:xfrm>
            <a:off x="4626519" y="1990986"/>
            <a:ext cx="330219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u="none" strike="noStrike" cap="none">
                <a:ln>
                  <a:noFill/>
                </a:ln>
                <a:solidFill>
                  <a:srgbClr val="FFFFFF"/>
                </a:solidFill>
                <a:latin typeface="+mn-lt"/>
              </a:rPr>
              <a:t>2</a:t>
            </a:r>
            <a:endParaRPr lang="en-US" b="0" i="0" u="none" strike="noStrike" cap="none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137"/>
          <p:cNvSpPr>
            <a:spLocks noChangeArrowheads="1"/>
          </p:cNvSpPr>
          <p:nvPr/>
        </p:nvSpPr>
        <p:spPr bwMode="auto">
          <a:xfrm>
            <a:off x="5090456" y="3276891"/>
            <a:ext cx="301365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i="1" u="none" strike="noStrike" cap="none">
                <a:ln>
                  <a:noFill/>
                </a:ln>
                <a:solidFill>
                  <a:srgbClr val="FFFFFF"/>
                </a:solidFill>
                <a:latin typeface="+mn-lt"/>
              </a:rPr>
              <a:t>3</a:t>
            </a:r>
            <a:endParaRPr lang="ru-RU" sz="4000" b="1" i="1" u="none" strike="noStrike" cap="none">
              <a:ln>
                <a:noFill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Rectangle 138"/>
          <p:cNvSpPr>
            <a:spLocks noChangeArrowheads="1"/>
          </p:cNvSpPr>
          <p:nvPr/>
        </p:nvSpPr>
        <p:spPr bwMode="auto">
          <a:xfrm>
            <a:off x="4633299" y="4569315"/>
            <a:ext cx="301365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i="1" u="none" strike="noStrike" cap="none">
                <a:ln>
                  <a:noFill/>
                </a:ln>
                <a:solidFill>
                  <a:srgbClr val="FFFFFF"/>
                </a:solidFill>
                <a:latin typeface="+mn-lt"/>
              </a:rPr>
              <a:t>4</a:t>
            </a: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ctangle 139"/>
          <p:cNvSpPr>
            <a:spLocks noChangeArrowheads="1"/>
          </p:cNvSpPr>
          <p:nvPr/>
        </p:nvSpPr>
        <p:spPr bwMode="auto">
          <a:xfrm>
            <a:off x="3510655" y="5300964"/>
            <a:ext cx="301365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i="1" u="none" strike="noStrike" cap="none">
                <a:ln>
                  <a:noFill/>
                </a:ln>
                <a:solidFill>
                  <a:srgbClr val="FFFFFF"/>
                </a:solidFill>
                <a:latin typeface="+mn-lt"/>
              </a:rPr>
              <a:t>5</a:t>
            </a: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146182" y="5544602"/>
            <a:ext cx="25035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en-GB" sz="2000" b="1" i="1">
                <a:solidFill>
                  <a:srgbClr val="07264D"/>
                </a:solidFill>
                <a:cs typeface="Arial"/>
              </a:rPr>
              <a:t>Job Offer!</a:t>
            </a:r>
            <a:endParaRPr/>
          </a:p>
        </p:txBody>
      </p:sp>
      <p:grpSp>
        <p:nvGrpSpPr>
          <p:cNvPr id="29" name="Group 105"/>
          <p:cNvGrpSpPr/>
          <p:nvPr/>
        </p:nvGrpSpPr>
        <p:grpSpPr bwMode="auto">
          <a:xfrm>
            <a:off x="1498725" y="1388279"/>
            <a:ext cx="462334" cy="432077"/>
            <a:chOff x="3257550" y="2697164"/>
            <a:chExt cx="606425" cy="566738"/>
          </a:xfrm>
        </p:grpSpPr>
        <p:sp>
          <p:nvSpPr>
            <p:cNvPr id="30" name="Freeform 200"/>
            <p:cNvSpPr/>
            <p:nvPr/>
          </p:nvSpPr>
          <p:spPr bwMode="auto">
            <a:xfrm>
              <a:off x="3268663" y="2708276"/>
              <a:ext cx="436563" cy="544513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75" y="0"/>
                </a:cxn>
                <a:cxn ang="0">
                  <a:pos x="275" y="343"/>
                </a:cxn>
                <a:cxn ang="0">
                  <a:pos x="0" y="343"/>
                </a:cxn>
                <a:cxn ang="0">
                  <a:pos x="0" y="109"/>
                </a:cxn>
                <a:cxn ang="0">
                  <a:pos x="111" y="0"/>
                </a:cxn>
              </a:cxnLst>
              <a:rect l="0" t="0" r="r" b="b"/>
              <a:pathLst>
                <a:path w="275" h="343" fill="norm" stroke="1" extrusionOk="0">
                  <a:moveTo>
                    <a:pt x="111" y="0"/>
                  </a:moveTo>
                  <a:lnTo>
                    <a:pt x="275" y="0"/>
                  </a:lnTo>
                  <a:lnTo>
                    <a:pt x="275" y="343"/>
                  </a:lnTo>
                  <a:lnTo>
                    <a:pt x="0" y="343"/>
                  </a:lnTo>
                  <a:lnTo>
                    <a:pt x="0" y="10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1" name="Freeform 201"/>
            <p:cNvSpPr/>
            <p:nvPr/>
          </p:nvSpPr>
          <p:spPr bwMode="auto">
            <a:xfrm>
              <a:off x="3257550" y="2697164"/>
              <a:ext cx="457200" cy="566738"/>
            </a:xfrm>
            <a:custGeom>
              <a:avLst/>
              <a:gdLst/>
              <a:ahLst/>
              <a:cxnLst>
                <a:cxn ang="0">
                  <a:pos x="0" y="357"/>
                </a:cxn>
                <a:cxn ang="0">
                  <a:pos x="0" y="116"/>
                </a:cxn>
                <a:cxn ang="0">
                  <a:pos x="14" y="116"/>
                </a:cxn>
                <a:cxn ang="0">
                  <a:pos x="14" y="343"/>
                </a:cxn>
                <a:cxn ang="0">
                  <a:pos x="275" y="343"/>
                </a:cxn>
                <a:cxn ang="0">
                  <a:pos x="275" y="14"/>
                </a:cxn>
                <a:cxn ang="0">
                  <a:pos x="118" y="14"/>
                </a:cxn>
                <a:cxn ang="0">
                  <a:pos x="118" y="0"/>
                </a:cxn>
                <a:cxn ang="0">
                  <a:pos x="288" y="0"/>
                </a:cxn>
                <a:cxn ang="0">
                  <a:pos x="288" y="357"/>
                </a:cxn>
                <a:cxn ang="0">
                  <a:pos x="0" y="357"/>
                </a:cxn>
                <a:cxn ang="0">
                  <a:pos x="0" y="357"/>
                </a:cxn>
              </a:cxnLst>
              <a:rect l="0" t="0" r="r" b="b"/>
              <a:pathLst>
                <a:path w="288" h="357" fill="norm" stroke="1" extrusionOk="0">
                  <a:moveTo>
                    <a:pt x="0" y="357"/>
                  </a:moveTo>
                  <a:lnTo>
                    <a:pt x="0" y="116"/>
                  </a:lnTo>
                  <a:lnTo>
                    <a:pt x="14" y="116"/>
                  </a:lnTo>
                  <a:lnTo>
                    <a:pt x="14" y="343"/>
                  </a:lnTo>
                  <a:lnTo>
                    <a:pt x="275" y="343"/>
                  </a:lnTo>
                  <a:lnTo>
                    <a:pt x="275" y="14"/>
                  </a:lnTo>
                  <a:lnTo>
                    <a:pt x="118" y="14"/>
                  </a:lnTo>
                  <a:lnTo>
                    <a:pt x="118" y="0"/>
                  </a:lnTo>
                  <a:lnTo>
                    <a:pt x="288" y="0"/>
                  </a:lnTo>
                  <a:lnTo>
                    <a:pt x="288" y="357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C0DAF9"/>
            </a:solidFill>
            <a:ln w="9525">
              <a:solidFill>
                <a:srgbClr val="C0DAF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2" name="Freeform 202"/>
            <p:cNvSpPr/>
            <p:nvPr/>
          </p:nvSpPr>
          <p:spPr bwMode="auto">
            <a:xfrm>
              <a:off x="3268663" y="2708276"/>
              <a:ext cx="146050" cy="14446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2" y="91"/>
                </a:cxn>
                <a:cxn ang="0">
                  <a:pos x="0" y="91"/>
                </a:cxn>
                <a:cxn ang="0">
                  <a:pos x="92" y="0"/>
                </a:cxn>
              </a:cxnLst>
              <a:rect l="0" t="0" r="r" b="b"/>
              <a:pathLst>
                <a:path w="92" h="91" fill="norm" stroke="1" extrusionOk="0">
                  <a:moveTo>
                    <a:pt x="92" y="0"/>
                  </a:moveTo>
                  <a:lnTo>
                    <a:pt x="92" y="91"/>
                  </a:lnTo>
                  <a:lnTo>
                    <a:pt x="0" y="9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0DAF9"/>
            </a:solidFill>
            <a:ln w="9525">
              <a:solidFill>
                <a:srgbClr val="C0DAF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3333750" y="3017839"/>
              <a:ext cx="306388" cy="1746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6"/>
                </a:cxn>
                <a:cxn ang="0">
                  <a:pos x="226" y="6"/>
                </a:cxn>
                <a:cxn ang="0">
                  <a:pos x="220" y="12"/>
                </a:cxn>
                <a:cxn ang="0">
                  <a:pos x="220" y="12"/>
                </a:cxn>
                <a:cxn ang="0">
                  <a:pos x="6" y="12"/>
                </a:cxn>
              </a:cxnLst>
              <a:rect l="0" t="0" r="r" b="b"/>
              <a:pathLst>
                <a:path w="226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3333750" y="2971800"/>
              <a:ext cx="3063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6"/>
                </a:cxn>
                <a:cxn ang="0">
                  <a:pos x="226" y="6"/>
                </a:cxn>
                <a:cxn ang="0">
                  <a:pos x="220" y="12"/>
                </a:cxn>
                <a:cxn ang="0">
                  <a:pos x="220" y="12"/>
                </a:cxn>
                <a:cxn ang="0">
                  <a:pos x="6" y="12"/>
                </a:cxn>
              </a:cxnLst>
              <a:rect l="0" t="0" r="r" b="b"/>
              <a:pathLst>
                <a:path w="226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5" name="Freeform 205"/>
            <p:cNvSpPr/>
            <p:nvPr/>
          </p:nvSpPr>
          <p:spPr bwMode="auto">
            <a:xfrm>
              <a:off x="3333750" y="2925764"/>
              <a:ext cx="306388" cy="174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7"/>
                </a:cxn>
                <a:cxn ang="0">
                  <a:pos x="226" y="7"/>
                </a:cxn>
                <a:cxn ang="0">
                  <a:pos x="220" y="13"/>
                </a:cxn>
                <a:cxn ang="0">
                  <a:pos x="220" y="13"/>
                </a:cxn>
                <a:cxn ang="0">
                  <a:pos x="6" y="13"/>
                </a:cxn>
              </a:cxnLst>
              <a:rect l="0" t="0" r="r" b="b"/>
              <a:pathLst>
                <a:path w="226" h="13" fill="norm" stroke="1" extrusionOk="0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10"/>
                    <a:pt x="224" y="13"/>
                    <a:pt x="220" y="13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6" name="Freeform 206"/>
            <p:cNvSpPr/>
            <p:nvPr/>
          </p:nvSpPr>
          <p:spPr bwMode="auto">
            <a:xfrm>
              <a:off x="3333750" y="3063875"/>
              <a:ext cx="306388" cy="1746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6"/>
                </a:cxn>
                <a:cxn ang="0">
                  <a:pos x="226" y="6"/>
                </a:cxn>
                <a:cxn ang="0">
                  <a:pos x="220" y="12"/>
                </a:cxn>
                <a:cxn ang="0">
                  <a:pos x="220" y="12"/>
                </a:cxn>
                <a:cxn ang="0">
                  <a:pos x="6" y="12"/>
                </a:cxn>
              </a:cxnLst>
              <a:rect l="0" t="0" r="r" b="b"/>
              <a:pathLst>
                <a:path w="226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7" name="Freeform 207"/>
            <p:cNvSpPr/>
            <p:nvPr/>
          </p:nvSpPr>
          <p:spPr bwMode="auto">
            <a:xfrm>
              <a:off x="3333750" y="3111501"/>
              <a:ext cx="161925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3" y="0"/>
                </a:cxn>
                <a:cxn ang="0">
                  <a:pos x="119" y="6"/>
                </a:cxn>
                <a:cxn ang="0">
                  <a:pos x="119" y="6"/>
                </a:cxn>
                <a:cxn ang="0">
                  <a:pos x="113" y="12"/>
                </a:cxn>
                <a:cxn ang="0">
                  <a:pos x="113" y="12"/>
                </a:cxn>
                <a:cxn ang="0">
                  <a:pos x="6" y="12"/>
                </a:cxn>
              </a:cxnLst>
              <a:rect l="0" t="0" r="r" b="b"/>
              <a:pathLst>
                <a:path w="119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19" y="3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10"/>
                    <a:pt x="117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8" name="Oval 209"/>
            <p:cNvSpPr>
              <a:spLocks noChangeArrowheads="1"/>
            </p:cNvSpPr>
            <p:nvPr/>
          </p:nvSpPr>
          <p:spPr bwMode="auto">
            <a:xfrm>
              <a:off x="3571875" y="2973387"/>
              <a:ext cx="292100" cy="2905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9" name="Oval 210"/>
            <p:cNvSpPr>
              <a:spLocks noChangeArrowheads="1"/>
            </p:cNvSpPr>
            <p:nvPr/>
          </p:nvSpPr>
          <p:spPr bwMode="auto">
            <a:xfrm>
              <a:off x="3594100" y="2995613"/>
              <a:ext cx="247650" cy="246063"/>
            </a:xfrm>
            <a:prstGeom prst="ellipse">
              <a:avLst/>
            </a:prstGeom>
            <a:solidFill>
              <a:srgbClr val="C0DAF9"/>
            </a:solidFill>
            <a:ln w="9525">
              <a:solidFill>
                <a:srgbClr val="C0DAF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40" name="Freeform 211"/>
            <p:cNvSpPr/>
            <p:nvPr/>
          </p:nvSpPr>
          <p:spPr bwMode="auto">
            <a:xfrm>
              <a:off x="3641725" y="3054351"/>
              <a:ext cx="152400" cy="133350"/>
            </a:xfrm>
            <a:custGeom>
              <a:avLst/>
              <a:gdLst/>
              <a:ahLst/>
              <a:cxnLst>
                <a:cxn ang="0">
                  <a:pos x="35" y="93"/>
                </a:cxn>
                <a:cxn ang="0">
                  <a:pos x="4" y="51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45" y="66"/>
                </a:cxn>
                <a:cxn ang="0">
                  <a:pos x="89" y="7"/>
                </a:cxn>
                <a:cxn ang="0">
                  <a:pos x="106" y="4"/>
                </a:cxn>
                <a:cxn ang="0">
                  <a:pos x="106" y="4"/>
                </a:cxn>
                <a:cxn ang="0">
                  <a:pos x="108" y="21"/>
                </a:cxn>
                <a:cxn ang="0">
                  <a:pos x="108" y="21"/>
                </a:cxn>
                <a:cxn ang="0">
                  <a:pos x="55" y="93"/>
                </a:cxn>
                <a:cxn ang="0">
                  <a:pos x="45" y="98"/>
                </a:cxn>
                <a:cxn ang="0">
                  <a:pos x="45" y="98"/>
                </a:cxn>
                <a:cxn ang="0">
                  <a:pos x="35" y="93"/>
                </a:cxn>
              </a:cxnLst>
              <a:rect l="0" t="0" r="r" b="b"/>
              <a:pathLst>
                <a:path w="112" h="98" fill="norm" stroke="1" extrusionOk="0">
                  <a:moveTo>
                    <a:pt x="35" y="93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0" y="45"/>
                    <a:pt x="1" y="38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2" y="30"/>
                    <a:pt x="19" y="31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3" y="1"/>
                    <a:pt x="100" y="0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11" y="8"/>
                    <a:pt x="112" y="16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2" y="96"/>
                    <a:pt x="49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8"/>
                    <a:pt x="38" y="96"/>
                    <a:pt x="35" y="9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</p:grpSp>
      <p:grpSp>
        <p:nvGrpSpPr>
          <p:cNvPr id="41" name="Group 385"/>
          <p:cNvGrpSpPr/>
          <p:nvPr/>
        </p:nvGrpSpPr>
        <p:grpSpPr bwMode="auto">
          <a:xfrm>
            <a:off x="1465661" y="5531950"/>
            <a:ext cx="478454" cy="369332"/>
            <a:chOff x="4001096" y="2500313"/>
            <a:chExt cx="588169" cy="454025"/>
          </a:xfrm>
          <a:solidFill>
            <a:schemeClr val="tx2"/>
          </a:solidFill>
        </p:grpSpPr>
        <p:sp>
          <p:nvSpPr>
            <p:cNvPr id="42" name="Freeform 60"/>
            <p:cNvSpPr>
              <a:spLocks noEditPoints="1"/>
            </p:cNvSpPr>
            <p:nvPr/>
          </p:nvSpPr>
          <p:spPr bwMode="auto">
            <a:xfrm>
              <a:off x="4001096" y="2500313"/>
              <a:ext cx="310853" cy="424359"/>
            </a:xfrm>
            <a:custGeom>
              <a:avLst/>
              <a:gdLst>
                <a:gd name="T0" fmla="*/ 71 w 102"/>
                <a:gd name="T1" fmla="*/ 128 h 139"/>
                <a:gd name="T2" fmla="*/ 79 w 102"/>
                <a:gd name="T3" fmla="*/ 116 h 139"/>
                <a:gd name="T4" fmla="*/ 74 w 102"/>
                <a:gd name="T5" fmla="*/ 96 h 139"/>
                <a:gd name="T6" fmla="*/ 78 w 102"/>
                <a:gd name="T7" fmla="*/ 91 h 139"/>
                <a:gd name="T8" fmla="*/ 71 w 102"/>
                <a:gd name="T9" fmla="*/ 84 h 139"/>
                <a:gd name="T10" fmla="*/ 65 w 102"/>
                <a:gd name="T11" fmla="*/ 91 h 139"/>
                <a:gd name="T12" fmla="*/ 68 w 102"/>
                <a:gd name="T13" fmla="*/ 96 h 139"/>
                <a:gd name="T14" fmla="*/ 63 w 102"/>
                <a:gd name="T15" fmla="*/ 116 h 139"/>
                <a:gd name="T16" fmla="*/ 71 w 102"/>
                <a:gd name="T17" fmla="*/ 128 h 139"/>
                <a:gd name="T18" fmla="*/ 99 w 102"/>
                <a:gd name="T19" fmla="*/ 38 h 139"/>
                <a:gd name="T20" fmla="*/ 99 w 102"/>
                <a:gd name="T21" fmla="*/ 34 h 139"/>
                <a:gd name="T22" fmla="*/ 95 w 102"/>
                <a:gd name="T23" fmla="*/ 12 h 139"/>
                <a:gd name="T24" fmla="*/ 71 w 102"/>
                <a:gd name="T25" fmla="*/ 3 h 139"/>
                <a:gd name="T26" fmla="*/ 76 w 102"/>
                <a:gd name="T27" fmla="*/ 2 h 139"/>
                <a:gd name="T28" fmla="*/ 56 w 102"/>
                <a:gd name="T29" fmla="*/ 7 h 139"/>
                <a:gd name="T30" fmla="*/ 46 w 102"/>
                <a:gd name="T31" fmla="*/ 12 h 139"/>
                <a:gd name="T32" fmla="*/ 50 w 102"/>
                <a:gd name="T33" fmla="*/ 10 h 139"/>
                <a:gd name="T34" fmla="*/ 43 w 102"/>
                <a:gd name="T35" fmla="*/ 20 h 139"/>
                <a:gd name="T36" fmla="*/ 44 w 102"/>
                <a:gd name="T37" fmla="*/ 38 h 139"/>
                <a:gd name="T38" fmla="*/ 42 w 102"/>
                <a:gd name="T39" fmla="*/ 45 h 139"/>
                <a:gd name="T40" fmla="*/ 47 w 102"/>
                <a:gd name="T41" fmla="*/ 50 h 139"/>
                <a:gd name="T42" fmla="*/ 52 w 102"/>
                <a:gd name="T43" fmla="*/ 63 h 139"/>
                <a:gd name="T44" fmla="*/ 71 w 102"/>
                <a:gd name="T45" fmla="*/ 73 h 139"/>
                <a:gd name="T46" fmla="*/ 90 w 102"/>
                <a:gd name="T47" fmla="*/ 63 h 139"/>
                <a:gd name="T48" fmla="*/ 96 w 102"/>
                <a:gd name="T49" fmla="*/ 50 h 139"/>
                <a:gd name="T50" fmla="*/ 101 w 102"/>
                <a:gd name="T51" fmla="*/ 45 h 139"/>
                <a:gd name="T52" fmla="*/ 99 w 102"/>
                <a:gd name="T53" fmla="*/ 38 h 139"/>
                <a:gd name="T54" fmla="*/ 71 w 102"/>
                <a:gd name="T55" fmla="*/ 136 h 139"/>
                <a:gd name="T56" fmla="*/ 58 w 102"/>
                <a:gd name="T57" fmla="*/ 117 h 139"/>
                <a:gd name="T58" fmla="*/ 52 w 102"/>
                <a:gd name="T59" fmla="*/ 76 h 139"/>
                <a:gd name="T60" fmla="*/ 12 w 102"/>
                <a:gd name="T61" fmla="*/ 99 h 139"/>
                <a:gd name="T62" fmla="*/ 0 w 102"/>
                <a:gd name="T63" fmla="*/ 139 h 139"/>
                <a:gd name="T64" fmla="*/ 95 w 102"/>
                <a:gd name="T65" fmla="*/ 139 h 139"/>
                <a:gd name="T66" fmla="*/ 84 w 102"/>
                <a:gd name="T67" fmla="*/ 118 h 139"/>
                <a:gd name="T68" fmla="*/ 71 w 102"/>
                <a:gd name="T69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39" fill="norm" stroke="1" extrusionOk="0">
                  <a:moveTo>
                    <a:pt x="71" y="128"/>
                  </a:moveTo>
                  <a:cubicBezTo>
                    <a:pt x="79" y="116"/>
                    <a:pt x="79" y="116"/>
                    <a:pt x="79" y="11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3" y="116"/>
                    <a:pt x="63" y="116"/>
                    <a:pt x="63" y="116"/>
                  </a:cubicBezTo>
                  <a:lnTo>
                    <a:pt x="71" y="128"/>
                  </a:lnTo>
                  <a:close/>
                  <a:moveTo>
                    <a:pt x="99" y="38"/>
                  </a:moveTo>
                  <a:cubicBezTo>
                    <a:pt x="99" y="37"/>
                    <a:pt x="99" y="35"/>
                    <a:pt x="99" y="34"/>
                  </a:cubicBezTo>
                  <a:cubicBezTo>
                    <a:pt x="100" y="26"/>
                    <a:pt x="99" y="18"/>
                    <a:pt x="95" y="12"/>
                  </a:cubicBezTo>
                  <a:cubicBezTo>
                    <a:pt x="89" y="3"/>
                    <a:pt x="77" y="2"/>
                    <a:pt x="71" y="3"/>
                  </a:cubicBezTo>
                  <a:cubicBezTo>
                    <a:pt x="72" y="2"/>
                    <a:pt x="74" y="1"/>
                    <a:pt x="76" y="2"/>
                  </a:cubicBezTo>
                  <a:cubicBezTo>
                    <a:pt x="66" y="0"/>
                    <a:pt x="62" y="3"/>
                    <a:pt x="56" y="7"/>
                  </a:cubicBezTo>
                  <a:cubicBezTo>
                    <a:pt x="53" y="7"/>
                    <a:pt x="48" y="10"/>
                    <a:pt x="46" y="12"/>
                  </a:cubicBezTo>
                  <a:cubicBezTo>
                    <a:pt x="48" y="11"/>
                    <a:pt x="49" y="10"/>
                    <a:pt x="50" y="10"/>
                  </a:cubicBezTo>
                  <a:cubicBezTo>
                    <a:pt x="44" y="13"/>
                    <a:pt x="43" y="19"/>
                    <a:pt x="43" y="20"/>
                  </a:cubicBezTo>
                  <a:cubicBezTo>
                    <a:pt x="42" y="25"/>
                    <a:pt x="43" y="32"/>
                    <a:pt x="44" y="38"/>
                  </a:cubicBezTo>
                  <a:cubicBezTo>
                    <a:pt x="42" y="39"/>
                    <a:pt x="41" y="42"/>
                    <a:pt x="42" y="45"/>
                  </a:cubicBezTo>
                  <a:cubicBezTo>
                    <a:pt x="43" y="48"/>
                    <a:pt x="45" y="50"/>
                    <a:pt x="47" y="50"/>
                  </a:cubicBezTo>
                  <a:cubicBezTo>
                    <a:pt x="49" y="57"/>
                    <a:pt x="52" y="62"/>
                    <a:pt x="52" y="63"/>
                  </a:cubicBezTo>
                  <a:cubicBezTo>
                    <a:pt x="55" y="67"/>
                    <a:pt x="65" y="73"/>
                    <a:pt x="71" y="73"/>
                  </a:cubicBezTo>
                  <a:cubicBezTo>
                    <a:pt x="77" y="73"/>
                    <a:pt x="88" y="67"/>
                    <a:pt x="90" y="63"/>
                  </a:cubicBezTo>
                  <a:cubicBezTo>
                    <a:pt x="91" y="62"/>
                    <a:pt x="94" y="57"/>
                    <a:pt x="96" y="50"/>
                  </a:cubicBezTo>
                  <a:cubicBezTo>
                    <a:pt x="98" y="50"/>
                    <a:pt x="100" y="48"/>
                    <a:pt x="101" y="45"/>
                  </a:cubicBezTo>
                  <a:cubicBezTo>
                    <a:pt x="102" y="42"/>
                    <a:pt x="101" y="39"/>
                    <a:pt x="99" y="38"/>
                  </a:cubicBezTo>
                  <a:close/>
                  <a:moveTo>
                    <a:pt x="71" y="136"/>
                  </a:moveTo>
                  <a:cubicBezTo>
                    <a:pt x="58" y="117"/>
                    <a:pt x="58" y="117"/>
                    <a:pt x="58" y="11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25" y="89"/>
                    <a:pt x="16" y="95"/>
                    <a:pt x="12" y="99"/>
                  </a:cubicBezTo>
                  <a:cubicBezTo>
                    <a:pt x="7" y="104"/>
                    <a:pt x="3" y="120"/>
                    <a:pt x="0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0" y="133"/>
                    <a:pt x="86" y="126"/>
                    <a:pt x="84" y="118"/>
                  </a:cubicBezTo>
                  <a:lnTo>
                    <a:pt x="71" y="136"/>
                  </a:lnTo>
                  <a:close/>
                </a:path>
              </a:pathLst>
            </a:custGeom>
            <a:solidFill>
              <a:srgbClr val="072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" name="Freeform 61"/>
            <p:cNvSpPr>
              <a:spLocks noEditPoints="1"/>
            </p:cNvSpPr>
            <p:nvPr/>
          </p:nvSpPr>
          <p:spPr bwMode="auto">
            <a:xfrm>
              <a:off x="4275833" y="2664123"/>
              <a:ext cx="313432" cy="290215"/>
            </a:xfrm>
            <a:custGeom>
              <a:avLst/>
              <a:gdLst>
                <a:gd name="T0" fmla="*/ 82 w 103"/>
                <a:gd name="T1" fmla="*/ 44 h 95"/>
                <a:gd name="T2" fmla="*/ 82 w 103"/>
                <a:gd name="T3" fmla="*/ 48 h 95"/>
                <a:gd name="T4" fmla="*/ 47 w 103"/>
                <a:gd name="T5" fmla="*/ 83 h 95"/>
                <a:gd name="T6" fmla="*/ 12 w 103"/>
                <a:gd name="T7" fmla="*/ 48 h 95"/>
                <a:gd name="T8" fmla="*/ 47 w 103"/>
                <a:gd name="T9" fmla="*/ 14 h 95"/>
                <a:gd name="T10" fmla="*/ 66 w 103"/>
                <a:gd name="T11" fmla="*/ 19 h 95"/>
                <a:gd name="T12" fmla="*/ 74 w 103"/>
                <a:gd name="T13" fmla="*/ 10 h 95"/>
                <a:gd name="T14" fmla="*/ 47 w 103"/>
                <a:gd name="T15" fmla="*/ 2 h 95"/>
                <a:gd name="T16" fmla="*/ 0 w 103"/>
                <a:gd name="T17" fmla="*/ 48 h 95"/>
                <a:gd name="T18" fmla="*/ 47 w 103"/>
                <a:gd name="T19" fmla="*/ 95 h 95"/>
                <a:gd name="T20" fmla="*/ 94 w 103"/>
                <a:gd name="T21" fmla="*/ 48 h 95"/>
                <a:gd name="T22" fmla="*/ 92 w 103"/>
                <a:gd name="T23" fmla="*/ 33 h 95"/>
                <a:gd name="T24" fmla="*/ 82 w 103"/>
                <a:gd name="T25" fmla="*/ 44 h 95"/>
                <a:gd name="T26" fmla="*/ 100 w 103"/>
                <a:gd name="T27" fmla="*/ 2 h 95"/>
                <a:gd name="T28" fmla="*/ 91 w 103"/>
                <a:gd name="T29" fmla="*/ 2 h 95"/>
                <a:gd name="T30" fmla="*/ 49 w 103"/>
                <a:gd name="T31" fmla="*/ 52 h 95"/>
                <a:gd name="T32" fmla="*/ 34 w 103"/>
                <a:gd name="T33" fmla="*/ 39 h 95"/>
                <a:gd name="T34" fmla="*/ 26 w 103"/>
                <a:gd name="T35" fmla="*/ 40 h 95"/>
                <a:gd name="T36" fmla="*/ 26 w 103"/>
                <a:gd name="T37" fmla="*/ 48 h 95"/>
                <a:gd name="T38" fmla="*/ 46 w 103"/>
                <a:gd name="T39" fmla="*/ 65 h 95"/>
                <a:gd name="T40" fmla="*/ 50 w 103"/>
                <a:gd name="T41" fmla="*/ 66 h 95"/>
                <a:gd name="T42" fmla="*/ 55 w 103"/>
                <a:gd name="T43" fmla="*/ 64 h 95"/>
                <a:gd name="T44" fmla="*/ 100 w 103"/>
                <a:gd name="T45" fmla="*/ 10 h 95"/>
                <a:gd name="T46" fmla="*/ 100 w 103"/>
                <a:gd name="T4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95" fill="norm" stroke="1" extrusionOk="0">
                  <a:moveTo>
                    <a:pt x="82" y="44"/>
                  </a:moveTo>
                  <a:cubicBezTo>
                    <a:pt x="82" y="46"/>
                    <a:pt x="82" y="47"/>
                    <a:pt x="82" y="48"/>
                  </a:cubicBezTo>
                  <a:cubicBezTo>
                    <a:pt x="82" y="68"/>
                    <a:pt x="67" y="83"/>
                    <a:pt x="47" y="83"/>
                  </a:cubicBezTo>
                  <a:cubicBezTo>
                    <a:pt x="28" y="83"/>
                    <a:pt x="12" y="68"/>
                    <a:pt x="12" y="48"/>
                  </a:cubicBezTo>
                  <a:cubicBezTo>
                    <a:pt x="12" y="29"/>
                    <a:pt x="28" y="14"/>
                    <a:pt x="47" y="14"/>
                  </a:cubicBezTo>
                  <a:cubicBezTo>
                    <a:pt x="54" y="14"/>
                    <a:pt x="61" y="16"/>
                    <a:pt x="66" y="1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7" y="5"/>
                    <a:pt x="57" y="2"/>
                    <a:pt x="47" y="2"/>
                  </a:cubicBezTo>
                  <a:cubicBezTo>
                    <a:pt x="21" y="2"/>
                    <a:pt x="0" y="23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43"/>
                    <a:pt x="93" y="38"/>
                    <a:pt x="92" y="33"/>
                  </a:cubicBezTo>
                  <a:lnTo>
                    <a:pt x="82" y="44"/>
                  </a:lnTo>
                  <a:close/>
                  <a:moveTo>
                    <a:pt x="100" y="2"/>
                  </a:moveTo>
                  <a:cubicBezTo>
                    <a:pt x="97" y="0"/>
                    <a:pt x="93" y="0"/>
                    <a:pt x="91" y="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37"/>
                    <a:pt x="28" y="37"/>
                    <a:pt x="26" y="40"/>
                  </a:cubicBezTo>
                  <a:cubicBezTo>
                    <a:pt x="23" y="42"/>
                    <a:pt x="24" y="46"/>
                    <a:pt x="26" y="48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6"/>
                    <a:pt x="49" y="66"/>
                    <a:pt x="50" y="66"/>
                  </a:cubicBezTo>
                  <a:cubicBezTo>
                    <a:pt x="52" y="66"/>
                    <a:pt x="54" y="66"/>
                    <a:pt x="55" y="64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3" y="8"/>
                    <a:pt x="102" y="4"/>
                    <a:pt x="100" y="2"/>
                  </a:cubicBezTo>
                  <a:close/>
                </a:path>
              </a:pathLst>
            </a:custGeom>
            <a:solidFill>
              <a:srgbClr val="072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prstClr val="black"/>
                </a:solidFill>
                <a:ea typeface="ＭＳ Ｐゴシック"/>
              </a:endParaRPr>
            </a:p>
          </p:txBody>
        </p:sp>
      </p:grpSp>
      <p:sp>
        <p:nvSpPr>
          <p:cNvPr id="45" name="TextBox 44"/>
          <p:cNvSpPr txBox="1"/>
          <p:nvPr/>
        </p:nvSpPr>
        <p:spPr bwMode="auto">
          <a:xfrm>
            <a:off x="5249865" y="4652217"/>
            <a:ext cx="1977874" cy="60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000" b="1" i="1">
                <a:solidFill>
                  <a:srgbClr val="0B3A73"/>
                </a:solidFill>
                <a:cs typeface="Arial"/>
              </a:rPr>
              <a:t>3 раунд кейс-интервью</a:t>
            </a:r>
            <a:endParaRPr/>
          </a:p>
        </p:txBody>
      </p:sp>
      <p:grpSp>
        <p:nvGrpSpPr>
          <p:cNvPr id="46" name="Группа 45"/>
          <p:cNvGrpSpPr/>
          <p:nvPr/>
        </p:nvGrpSpPr>
        <p:grpSpPr bwMode="auto">
          <a:xfrm>
            <a:off x="7158806" y="4592581"/>
            <a:ext cx="2976760" cy="632037"/>
            <a:chOff x="6125258" y="4592581"/>
            <a:chExt cx="2348847" cy="734824"/>
          </a:xfrm>
        </p:grpSpPr>
        <p:cxnSp>
          <p:nvCxnSpPr>
            <p:cNvPr id="47" name="Прямая соединительная линия 46"/>
            <p:cNvCxnSpPr>
              <a:cxnSpLocks/>
            </p:cNvCxnSpPr>
            <p:nvPr/>
          </p:nvCxnSpPr>
          <p:spPr bwMode="auto">
            <a:xfrm>
              <a:off x="6125258" y="4592581"/>
              <a:ext cx="0" cy="734824"/>
            </a:xfrm>
            <a:prstGeom prst="line">
              <a:avLst/>
            </a:prstGeom>
            <a:ln w="19050">
              <a:solidFill>
                <a:srgbClr val="0B3A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 bwMode="auto">
            <a:xfrm>
              <a:off x="6126971" y="4698382"/>
              <a:ext cx="2347134" cy="37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buFontTx/>
                <a:buChar char="-"/>
                <a:defRPr/>
              </a:pPr>
              <a:r>
                <a:rPr lang="ru-RU" sz="1500"/>
                <a:t>Кейс-интервью с партнером</a:t>
              </a:r>
              <a:endParaRPr/>
            </a:p>
          </p:txBody>
        </p:sp>
      </p:grpSp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2592491" y="4691101"/>
            <a:ext cx="407984" cy="452846"/>
          </a:xfrm>
          <a:custGeom>
            <a:avLst/>
            <a:gdLst>
              <a:gd name="T0" fmla="*/ 76 w 108"/>
              <a:gd name="T1" fmla="*/ 60 h 120"/>
              <a:gd name="T2" fmla="*/ 81 w 108"/>
              <a:gd name="T3" fmla="*/ 80 h 120"/>
              <a:gd name="T4" fmla="*/ 65 w 108"/>
              <a:gd name="T5" fmla="*/ 119 h 120"/>
              <a:gd name="T6" fmla="*/ 89 w 108"/>
              <a:gd name="T7" fmla="*/ 111 h 120"/>
              <a:gd name="T8" fmla="*/ 106 w 108"/>
              <a:gd name="T9" fmla="*/ 103 h 120"/>
              <a:gd name="T10" fmla="*/ 84 w 108"/>
              <a:gd name="T11" fmla="*/ 64 h 120"/>
              <a:gd name="T12" fmla="*/ 54 w 108"/>
              <a:gd name="T13" fmla="*/ 62 h 120"/>
              <a:gd name="T14" fmla="*/ 77 w 108"/>
              <a:gd name="T15" fmla="*/ 29 h 120"/>
              <a:gd name="T16" fmla="*/ 30 w 108"/>
              <a:gd name="T17" fmla="*/ 31 h 120"/>
              <a:gd name="T18" fmla="*/ 35 w 108"/>
              <a:gd name="T19" fmla="*/ 44 h 120"/>
              <a:gd name="T20" fmla="*/ 71 w 108"/>
              <a:gd name="T21" fmla="*/ 28 h 120"/>
              <a:gd name="T22" fmla="*/ 37 w 108"/>
              <a:gd name="T23" fmla="*/ 31 h 120"/>
              <a:gd name="T24" fmla="*/ 50 w 108"/>
              <a:gd name="T25" fmla="*/ 69 h 120"/>
              <a:gd name="T26" fmla="*/ 51 w 108"/>
              <a:gd name="T27" fmla="*/ 78 h 120"/>
              <a:gd name="T28" fmla="*/ 59 w 108"/>
              <a:gd name="T29" fmla="*/ 74 h 120"/>
              <a:gd name="T30" fmla="*/ 50 w 108"/>
              <a:gd name="T31" fmla="*/ 69 h 120"/>
              <a:gd name="T32" fmla="*/ 86 w 108"/>
              <a:gd name="T33" fmla="*/ 72 h 120"/>
              <a:gd name="T34" fmla="*/ 73 w 108"/>
              <a:gd name="T35" fmla="*/ 62 h 120"/>
              <a:gd name="T36" fmla="*/ 73 w 108"/>
              <a:gd name="T37" fmla="*/ 64 h 120"/>
              <a:gd name="T38" fmla="*/ 58 w 108"/>
              <a:gd name="T39" fmla="*/ 111 h 120"/>
              <a:gd name="T40" fmla="*/ 51 w 108"/>
              <a:gd name="T41" fmla="*/ 80 h 120"/>
              <a:gd name="T42" fmla="*/ 35 w 108"/>
              <a:gd name="T43" fmla="*/ 62 h 120"/>
              <a:gd name="T44" fmla="*/ 31 w 108"/>
              <a:gd name="T45" fmla="*/ 80 h 120"/>
              <a:gd name="T46" fmla="*/ 47 w 108"/>
              <a:gd name="T47" fmla="*/ 120 h 120"/>
              <a:gd name="T48" fmla="*/ 54 w 108"/>
              <a:gd name="T49" fmla="*/ 120 h 120"/>
              <a:gd name="T50" fmla="*/ 84 w 108"/>
              <a:gd name="T51" fmla="*/ 85 h 120"/>
              <a:gd name="T52" fmla="*/ 27 w 108"/>
              <a:gd name="T53" fmla="*/ 80 h 120"/>
              <a:gd name="T54" fmla="*/ 33 w 108"/>
              <a:gd name="T55" fmla="*/ 60 h 120"/>
              <a:gd name="T56" fmla="*/ 23 w 108"/>
              <a:gd name="T57" fmla="*/ 64 h 120"/>
              <a:gd name="T58" fmla="*/ 2 w 108"/>
              <a:gd name="T59" fmla="*/ 103 h 120"/>
              <a:gd name="T60" fmla="*/ 19 w 108"/>
              <a:gd name="T61" fmla="*/ 111 h 120"/>
              <a:gd name="T62" fmla="*/ 44 w 108"/>
              <a:gd name="T63" fmla="*/ 119 h 120"/>
              <a:gd name="T64" fmla="*/ 27 w 108"/>
              <a:gd name="T65" fmla="*/ 8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8" h="120" fill="norm" stroke="1" extrusionOk="0">
                <a:moveTo>
                  <a:pt x="84" y="64"/>
                </a:moveTo>
                <a:cubicBezTo>
                  <a:pt x="76" y="60"/>
                  <a:pt x="76" y="60"/>
                  <a:pt x="76" y="60"/>
                </a:cubicBezTo>
                <a:cubicBezTo>
                  <a:pt x="90" y="72"/>
                  <a:pt x="90" y="72"/>
                  <a:pt x="90" y="72"/>
                </a:cubicBezTo>
                <a:cubicBezTo>
                  <a:pt x="81" y="80"/>
                  <a:pt x="81" y="80"/>
                  <a:pt x="81" y="80"/>
                </a:cubicBezTo>
                <a:cubicBezTo>
                  <a:pt x="87" y="84"/>
                  <a:pt x="87" y="84"/>
                  <a:pt x="87" y="84"/>
                </a:cubicBezTo>
                <a:cubicBezTo>
                  <a:pt x="65" y="119"/>
                  <a:pt x="65" y="119"/>
                  <a:pt x="65" y="119"/>
                </a:cubicBezTo>
                <a:cubicBezTo>
                  <a:pt x="73" y="118"/>
                  <a:pt x="82" y="116"/>
                  <a:pt x="88" y="111"/>
                </a:cubicBezTo>
                <a:cubicBezTo>
                  <a:pt x="88" y="111"/>
                  <a:pt x="89" y="111"/>
                  <a:pt x="89" y="111"/>
                </a:cubicBezTo>
                <a:cubicBezTo>
                  <a:pt x="103" y="111"/>
                  <a:pt x="106" y="104"/>
                  <a:pt x="106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8" y="75"/>
                  <a:pt x="85" y="64"/>
                  <a:pt x="84" y="64"/>
                </a:cubicBezTo>
                <a:close/>
                <a:moveTo>
                  <a:pt x="35" y="44"/>
                </a:moveTo>
                <a:cubicBezTo>
                  <a:pt x="38" y="54"/>
                  <a:pt x="45" y="62"/>
                  <a:pt x="54" y="62"/>
                </a:cubicBezTo>
                <a:cubicBezTo>
                  <a:pt x="63" y="62"/>
                  <a:pt x="69" y="54"/>
                  <a:pt x="73" y="44"/>
                </a:cubicBezTo>
                <a:cubicBezTo>
                  <a:pt x="80" y="37"/>
                  <a:pt x="78" y="32"/>
                  <a:pt x="77" y="29"/>
                </a:cubicBezTo>
                <a:cubicBezTo>
                  <a:pt x="80" y="11"/>
                  <a:pt x="69" y="0"/>
                  <a:pt x="53" y="0"/>
                </a:cubicBezTo>
                <a:cubicBezTo>
                  <a:pt x="26" y="0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29" y="33"/>
                  <a:pt x="29" y="38"/>
                  <a:pt x="35" y="44"/>
                </a:cubicBezTo>
                <a:close/>
                <a:moveTo>
                  <a:pt x="61" y="20"/>
                </a:moveTo>
                <a:cubicBezTo>
                  <a:pt x="63" y="24"/>
                  <a:pt x="67" y="26"/>
                  <a:pt x="71" y="28"/>
                </a:cubicBezTo>
                <a:cubicBezTo>
                  <a:pt x="71" y="42"/>
                  <a:pt x="64" y="57"/>
                  <a:pt x="54" y="57"/>
                </a:cubicBezTo>
                <a:cubicBezTo>
                  <a:pt x="44" y="57"/>
                  <a:pt x="38" y="44"/>
                  <a:pt x="37" y="31"/>
                </a:cubicBezTo>
                <a:cubicBezTo>
                  <a:pt x="49" y="30"/>
                  <a:pt x="57" y="24"/>
                  <a:pt x="61" y="20"/>
                </a:cubicBezTo>
                <a:close/>
                <a:moveTo>
                  <a:pt x="50" y="69"/>
                </a:moveTo>
                <a:cubicBezTo>
                  <a:pt x="50" y="69"/>
                  <a:pt x="48" y="74"/>
                  <a:pt x="48" y="74"/>
                </a:cubicBezTo>
                <a:cubicBezTo>
                  <a:pt x="51" y="78"/>
                  <a:pt x="51" y="78"/>
                  <a:pt x="51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4"/>
                  <a:pt x="58" y="69"/>
                  <a:pt x="58" y="69"/>
                </a:cubicBezTo>
                <a:cubicBezTo>
                  <a:pt x="58" y="69"/>
                  <a:pt x="50" y="69"/>
                  <a:pt x="50" y="69"/>
                </a:cubicBezTo>
                <a:close/>
                <a:moveTo>
                  <a:pt x="77" y="80"/>
                </a:moveTo>
                <a:cubicBezTo>
                  <a:pt x="86" y="72"/>
                  <a:pt x="86" y="72"/>
                  <a:pt x="86" y="7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7" y="80"/>
                  <a:pt x="57" y="80"/>
                  <a:pt x="57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72"/>
                  <a:pt x="22" y="72"/>
                  <a:pt x="22" y="72"/>
                </a:cubicBezTo>
                <a:cubicBezTo>
                  <a:pt x="31" y="80"/>
                  <a:pt x="31" y="80"/>
                  <a:pt x="31" y="80"/>
                </a:cubicBezTo>
                <a:cubicBezTo>
                  <a:pt x="24" y="85"/>
                  <a:pt x="24" y="85"/>
                  <a:pt x="24" y="8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9" y="120"/>
                  <a:pt x="51" y="120"/>
                  <a:pt x="54" y="12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7" y="120"/>
                  <a:pt x="59" y="120"/>
                  <a:pt x="61" y="120"/>
                </a:cubicBezTo>
                <a:cubicBezTo>
                  <a:pt x="84" y="85"/>
                  <a:pt x="84" y="85"/>
                  <a:pt x="84" y="85"/>
                </a:cubicBezTo>
                <a:lnTo>
                  <a:pt x="77" y="80"/>
                </a:lnTo>
                <a:close/>
                <a:moveTo>
                  <a:pt x="27" y="80"/>
                </a:moveTo>
                <a:cubicBezTo>
                  <a:pt x="18" y="72"/>
                  <a:pt x="18" y="72"/>
                  <a:pt x="18" y="72"/>
                </a:cubicBezTo>
                <a:cubicBezTo>
                  <a:pt x="33" y="60"/>
                  <a:pt x="33" y="60"/>
                  <a:pt x="33" y="60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0" y="75"/>
                  <a:pt x="2" y="103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4"/>
                  <a:pt x="5" y="111"/>
                  <a:pt x="19" y="111"/>
                </a:cubicBezTo>
                <a:cubicBezTo>
                  <a:pt x="19" y="111"/>
                  <a:pt x="20" y="111"/>
                  <a:pt x="20" y="111"/>
                </a:cubicBezTo>
                <a:cubicBezTo>
                  <a:pt x="25" y="115"/>
                  <a:pt x="33" y="118"/>
                  <a:pt x="44" y="119"/>
                </a:cubicBezTo>
                <a:cubicBezTo>
                  <a:pt x="21" y="84"/>
                  <a:pt x="21" y="84"/>
                  <a:pt x="21" y="84"/>
                </a:cubicBezTo>
                <a:lnTo>
                  <a:pt x="27" y="80"/>
                </a:lnTo>
                <a:close/>
              </a:path>
            </a:pathLst>
          </a:custGeom>
          <a:solidFill>
            <a:srgbClr val="0B3A73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b="0" i="0" u="none" strike="noStrike" cap="none" spc="0">
              <a:ln>
                <a:noFill/>
              </a:ln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5751885" y="3357277"/>
            <a:ext cx="2408787" cy="60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000" b="1" i="1">
                <a:solidFill>
                  <a:schemeClr val="accent2">
                    <a:lumMod val="75000"/>
                  </a:schemeClr>
                </a:solidFill>
                <a:cs typeface="Arial"/>
              </a:rPr>
              <a:t>2 раунд кейс-интервью</a:t>
            </a:r>
            <a:endParaRPr sz="2000" i="1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7665601" y="3301596"/>
            <a:ext cx="28572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  <a:defRPr/>
            </a:pPr>
            <a:r>
              <a:rPr lang="ru-RU" sz="1500"/>
              <a:t>Кейс-интервью с руководителем проектов</a:t>
            </a:r>
            <a:r>
              <a:rPr lang="en-US" sz="1500"/>
              <a:t>/</a:t>
            </a:r>
            <a:r>
              <a:rPr lang="ru-RU" sz="1500"/>
              <a:t>директором</a:t>
            </a:r>
            <a:endParaRPr/>
          </a:p>
        </p:txBody>
      </p:sp>
      <p:sp>
        <p:nvSpPr>
          <p:cNvPr id="52" name="TextBox 51"/>
          <p:cNvSpPr txBox="1"/>
          <p:nvPr/>
        </p:nvSpPr>
        <p:spPr bwMode="auto">
          <a:xfrm>
            <a:off x="1224955" y="1147140"/>
            <a:ext cx="1341654" cy="213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1400" b="1" i="1">
                <a:solidFill>
                  <a:schemeClr val="accent4">
                    <a:lumMod val="60000"/>
                    <a:lumOff val="40000"/>
                  </a:schemeClr>
                </a:solidFill>
                <a:cs typeface="Arial"/>
              </a:rPr>
              <a:t>Скрининг</a:t>
            </a:r>
            <a:r>
              <a:rPr lang="en-US" sz="1400" b="1" i="1">
                <a:solidFill>
                  <a:schemeClr val="accent4">
                    <a:lumMod val="60000"/>
                    <a:lumOff val="40000"/>
                  </a:schemeClr>
                </a:solidFill>
                <a:cs typeface="Arial"/>
              </a:rPr>
              <a:t> CV</a:t>
            </a:r>
            <a:r>
              <a:rPr lang="ru-RU" sz="1400" b="1" i="1">
                <a:solidFill>
                  <a:schemeClr val="accent4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endParaRPr sz="1400" b="1" i="1">
              <a:solidFill>
                <a:schemeClr val="accent4">
                  <a:lumMod val="60000"/>
                  <a:lumOff val="40000"/>
                </a:schemeClr>
              </a:solidFill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146181" y="1341868"/>
            <a:ext cx="2251024" cy="60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000" b="1" i="1">
                <a:solidFill>
                  <a:schemeClr val="accent4">
                    <a:lumMod val="60000"/>
                    <a:lumOff val="40000"/>
                  </a:schemeClr>
                </a:solidFill>
                <a:cs typeface="Arial"/>
              </a:rPr>
              <a:t>Тесты, эссе и интервью</a:t>
            </a:r>
            <a:endParaRPr sz="2000" i="1">
              <a:solidFill>
                <a:schemeClr val="accent4">
                  <a:lumMod val="60000"/>
                  <a:lumOff val="40000"/>
                </a:schemeClr>
              </a:solidFill>
              <a:cs typeface="Arial"/>
            </a:endParaRPr>
          </a:p>
        </p:txBody>
      </p:sp>
      <p:cxnSp>
        <p:nvCxnSpPr>
          <p:cNvPr id="54" name="Прямая соединительная линия 53"/>
          <p:cNvCxnSpPr>
            <a:cxnSpLocks/>
          </p:cNvCxnSpPr>
          <p:nvPr/>
        </p:nvCxnSpPr>
        <p:spPr bwMode="auto">
          <a:xfrm>
            <a:off x="6123337" y="1281274"/>
            <a:ext cx="0" cy="734824"/>
          </a:xfrm>
          <a:prstGeom prst="line">
            <a:avLst/>
          </a:prstGeom>
          <a:ln w="19050">
            <a:solidFill>
              <a:srgbClr val="C0D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 bwMode="auto">
          <a:xfrm>
            <a:off x="6125049" y="1387075"/>
            <a:ext cx="4605259" cy="54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  <a:defRPr/>
            </a:pPr>
            <a:r>
              <a:rPr lang="ru-RU" sz="1500"/>
              <a:t>Онлайн-тесты и эссе на заданную тему</a:t>
            </a:r>
            <a:endParaRPr/>
          </a:p>
          <a:p>
            <a:pPr marL="180000" indent="-180000">
              <a:buFontTx/>
              <a:buChar char="-"/>
              <a:defRPr/>
            </a:pPr>
            <a:r>
              <a:rPr lang="en-US" sz="1500"/>
              <a:t>VCV </a:t>
            </a:r>
            <a:r>
              <a:rPr lang="ru-RU" sz="1500"/>
              <a:t>или</a:t>
            </a:r>
            <a:r>
              <a:rPr lang="en-US" sz="1500"/>
              <a:t> HR </a:t>
            </a:r>
            <a:r>
              <a:rPr lang="ru-RU" sz="1500"/>
              <a:t>интервью</a:t>
            </a:r>
            <a:endParaRPr/>
          </a:p>
        </p:txBody>
      </p:sp>
      <p:sp>
        <p:nvSpPr>
          <p:cNvPr id="57" name="TextBox 56"/>
          <p:cNvSpPr txBox="1"/>
          <p:nvPr/>
        </p:nvSpPr>
        <p:spPr bwMode="auto">
          <a:xfrm>
            <a:off x="5249865" y="2067258"/>
            <a:ext cx="2532375" cy="60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000" b="1" i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1 раунд кейс-интервью</a:t>
            </a:r>
            <a:endParaRPr sz="2000" i="1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</p:txBody>
      </p:sp>
      <p:grpSp>
        <p:nvGrpSpPr>
          <p:cNvPr id="58" name="Группа 57"/>
          <p:cNvGrpSpPr/>
          <p:nvPr/>
        </p:nvGrpSpPr>
        <p:grpSpPr bwMode="auto">
          <a:xfrm>
            <a:off x="7158805" y="2044962"/>
            <a:ext cx="3196266" cy="621434"/>
            <a:chOff x="0" y="0"/>
            <a:chExt cx="3196266" cy="621434"/>
          </a:xfrm>
        </p:grpSpPr>
        <p:sp>
          <p:nvSpPr>
            <p:cNvPr id="59" name="TextBox 58"/>
            <p:cNvSpPr txBox="1"/>
            <p:nvPr/>
          </p:nvSpPr>
          <p:spPr bwMode="auto">
            <a:xfrm>
              <a:off x="0" y="72434"/>
              <a:ext cx="3196266" cy="54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buFontTx/>
                <a:buChar char="-"/>
                <a:defRPr/>
              </a:pPr>
              <a:r>
                <a:rPr lang="ru-RU" sz="1500"/>
                <a:t>Кейс-интервью со старшим консультантом</a:t>
              </a:r>
              <a:endParaRPr/>
            </a:p>
          </p:txBody>
        </p:sp>
        <p:cxnSp>
          <p:nvCxnSpPr>
            <p:cNvPr id="60" name="Прямая соединительная линия 59"/>
            <p:cNvCxnSpPr>
              <a:cxnSpLocks/>
            </p:cNvCxnSpPr>
            <p:nvPr/>
          </p:nvCxnSpPr>
          <p:spPr bwMode="auto">
            <a:xfrm>
              <a:off x="0" y="0"/>
              <a:ext cx="0" cy="594900"/>
            </a:xfrm>
            <a:prstGeom prst="line">
              <a:avLst/>
            </a:prstGeom>
            <a:ln w="19050">
              <a:solidFill>
                <a:srgbClr val="81B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77"/>
          <p:cNvGrpSpPr>
            <a:grpSpLocks noChangeAspect="1"/>
          </p:cNvGrpSpPr>
          <p:nvPr/>
        </p:nvGrpSpPr>
        <p:grpSpPr bwMode="auto">
          <a:xfrm>
            <a:off x="2592491" y="2204447"/>
            <a:ext cx="407985" cy="456875"/>
            <a:chOff x="-243" y="2233"/>
            <a:chExt cx="484" cy="542"/>
          </a:xfrm>
          <a:solidFill>
            <a:srgbClr val="00338D"/>
          </a:solidFill>
        </p:grpSpPr>
        <p:sp>
          <p:nvSpPr>
            <p:cNvPr id="62" name="Freeform 178"/>
            <p:cNvSpPr>
              <a:spLocks noEditPoints="1"/>
            </p:cNvSpPr>
            <p:nvPr/>
          </p:nvSpPr>
          <p:spPr bwMode="auto">
            <a:xfrm>
              <a:off x="-140" y="2233"/>
              <a:ext cx="283" cy="327"/>
            </a:xfrm>
            <a:custGeom>
              <a:avLst/>
              <a:gdLst>
                <a:gd name="T0" fmla="*/ 66 w 118"/>
                <a:gd name="T1" fmla="*/ 0 h 137"/>
                <a:gd name="T2" fmla="*/ 82 w 118"/>
                <a:gd name="T3" fmla="*/ 5 h 137"/>
                <a:gd name="T4" fmla="*/ 106 w 118"/>
                <a:gd name="T5" fmla="*/ 40 h 137"/>
                <a:gd name="T6" fmla="*/ 107 w 118"/>
                <a:gd name="T7" fmla="*/ 53 h 137"/>
                <a:gd name="T8" fmla="*/ 111 w 118"/>
                <a:gd name="T9" fmla="*/ 66 h 137"/>
                <a:gd name="T10" fmla="*/ 101 w 118"/>
                <a:gd name="T11" fmla="*/ 100 h 137"/>
                <a:gd name="T12" fmla="*/ 95 w 118"/>
                <a:gd name="T13" fmla="*/ 106 h 137"/>
                <a:gd name="T14" fmla="*/ 88 w 118"/>
                <a:gd name="T15" fmla="*/ 116 h 137"/>
                <a:gd name="T16" fmla="*/ 29 w 118"/>
                <a:gd name="T17" fmla="*/ 116 h 137"/>
                <a:gd name="T18" fmla="*/ 24 w 118"/>
                <a:gd name="T19" fmla="*/ 109 h 137"/>
                <a:gd name="T20" fmla="*/ 14 w 118"/>
                <a:gd name="T21" fmla="*/ 99 h 137"/>
                <a:gd name="T22" fmla="*/ 7 w 118"/>
                <a:gd name="T23" fmla="*/ 64 h 137"/>
                <a:gd name="T24" fmla="*/ 8 w 118"/>
                <a:gd name="T25" fmla="*/ 56 h 137"/>
                <a:gd name="T26" fmla="*/ 25 w 118"/>
                <a:gd name="T27" fmla="*/ 19 h 137"/>
                <a:gd name="T28" fmla="*/ 28 w 118"/>
                <a:gd name="T29" fmla="*/ 18 h 137"/>
                <a:gd name="T30" fmla="*/ 57 w 118"/>
                <a:gd name="T31" fmla="*/ 0 h 137"/>
                <a:gd name="T32" fmla="*/ 66 w 118"/>
                <a:gd name="T33" fmla="*/ 0 h 137"/>
                <a:gd name="T34" fmla="*/ 40 w 118"/>
                <a:gd name="T35" fmla="*/ 41 h 137"/>
                <a:gd name="T36" fmla="*/ 25 w 118"/>
                <a:gd name="T37" fmla="*/ 56 h 137"/>
                <a:gd name="T38" fmla="*/ 19 w 118"/>
                <a:gd name="T39" fmla="*/ 66 h 137"/>
                <a:gd name="T40" fmla="*/ 16 w 118"/>
                <a:gd name="T41" fmla="*/ 70 h 137"/>
                <a:gd name="T42" fmla="*/ 13 w 118"/>
                <a:gd name="T43" fmla="*/ 80 h 137"/>
                <a:gd name="T44" fmla="*/ 21 w 118"/>
                <a:gd name="T45" fmla="*/ 91 h 137"/>
                <a:gd name="T46" fmla="*/ 29 w 118"/>
                <a:gd name="T47" fmla="*/ 98 h 137"/>
                <a:gd name="T48" fmla="*/ 35 w 118"/>
                <a:gd name="T49" fmla="*/ 108 h 137"/>
                <a:gd name="T50" fmla="*/ 82 w 118"/>
                <a:gd name="T51" fmla="*/ 108 h 137"/>
                <a:gd name="T52" fmla="*/ 88 w 118"/>
                <a:gd name="T53" fmla="*/ 97 h 137"/>
                <a:gd name="T54" fmla="*/ 96 w 118"/>
                <a:gd name="T55" fmla="*/ 91 h 137"/>
                <a:gd name="T56" fmla="*/ 104 w 118"/>
                <a:gd name="T57" fmla="*/ 80 h 137"/>
                <a:gd name="T58" fmla="*/ 101 w 118"/>
                <a:gd name="T59" fmla="*/ 71 h 137"/>
                <a:gd name="T60" fmla="*/ 98 w 118"/>
                <a:gd name="T61" fmla="*/ 63 h 137"/>
                <a:gd name="T62" fmla="*/ 93 w 118"/>
                <a:gd name="T63" fmla="*/ 57 h 137"/>
                <a:gd name="T64" fmla="*/ 40 w 118"/>
                <a:gd name="T65" fmla="*/ 4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137" fill="norm" stroke="1" extrusionOk="0">
                  <a:moveTo>
                    <a:pt x="66" y="0"/>
                  </a:moveTo>
                  <a:cubicBezTo>
                    <a:pt x="71" y="1"/>
                    <a:pt x="77" y="3"/>
                    <a:pt x="82" y="5"/>
                  </a:cubicBezTo>
                  <a:cubicBezTo>
                    <a:pt x="98" y="11"/>
                    <a:pt x="105" y="24"/>
                    <a:pt x="106" y="40"/>
                  </a:cubicBezTo>
                  <a:cubicBezTo>
                    <a:pt x="107" y="45"/>
                    <a:pt x="106" y="49"/>
                    <a:pt x="107" y="53"/>
                  </a:cubicBezTo>
                  <a:cubicBezTo>
                    <a:pt x="108" y="57"/>
                    <a:pt x="109" y="62"/>
                    <a:pt x="111" y="66"/>
                  </a:cubicBezTo>
                  <a:cubicBezTo>
                    <a:pt x="118" y="77"/>
                    <a:pt x="112" y="95"/>
                    <a:pt x="101" y="100"/>
                  </a:cubicBezTo>
                  <a:cubicBezTo>
                    <a:pt x="99" y="101"/>
                    <a:pt x="96" y="104"/>
                    <a:pt x="95" y="106"/>
                  </a:cubicBezTo>
                  <a:cubicBezTo>
                    <a:pt x="92" y="109"/>
                    <a:pt x="91" y="113"/>
                    <a:pt x="88" y="116"/>
                  </a:cubicBezTo>
                  <a:cubicBezTo>
                    <a:pt x="74" y="137"/>
                    <a:pt x="43" y="137"/>
                    <a:pt x="29" y="116"/>
                  </a:cubicBezTo>
                  <a:cubicBezTo>
                    <a:pt x="27" y="114"/>
                    <a:pt x="25" y="112"/>
                    <a:pt x="24" y="109"/>
                  </a:cubicBezTo>
                  <a:cubicBezTo>
                    <a:pt x="22" y="105"/>
                    <a:pt x="19" y="101"/>
                    <a:pt x="14" y="99"/>
                  </a:cubicBezTo>
                  <a:cubicBezTo>
                    <a:pt x="3" y="94"/>
                    <a:pt x="0" y="75"/>
                    <a:pt x="7" y="64"/>
                  </a:cubicBezTo>
                  <a:cubicBezTo>
                    <a:pt x="9" y="62"/>
                    <a:pt x="9" y="58"/>
                    <a:pt x="8" y="56"/>
                  </a:cubicBezTo>
                  <a:cubicBezTo>
                    <a:pt x="2" y="39"/>
                    <a:pt x="8" y="24"/>
                    <a:pt x="25" y="19"/>
                  </a:cubicBezTo>
                  <a:cubicBezTo>
                    <a:pt x="26" y="19"/>
                    <a:pt x="27" y="18"/>
                    <a:pt x="28" y="18"/>
                  </a:cubicBezTo>
                  <a:cubicBezTo>
                    <a:pt x="35" y="7"/>
                    <a:pt x="45" y="2"/>
                    <a:pt x="57" y="0"/>
                  </a:cubicBezTo>
                  <a:cubicBezTo>
                    <a:pt x="60" y="0"/>
                    <a:pt x="63" y="0"/>
                    <a:pt x="66" y="0"/>
                  </a:cubicBezTo>
                  <a:close/>
                  <a:moveTo>
                    <a:pt x="40" y="41"/>
                  </a:moveTo>
                  <a:cubicBezTo>
                    <a:pt x="35" y="46"/>
                    <a:pt x="31" y="52"/>
                    <a:pt x="25" y="56"/>
                  </a:cubicBezTo>
                  <a:cubicBezTo>
                    <a:pt x="21" y="58"/>
                    <a:pt x="18" y="60"/>
                    <a:pt x="19" y="66"/>
                  </a:cubicBezTo>
                  <a:cubicBezTo>
                    <a:pt x="19" y="67"/>
                    <a:pt x="17" y="69"/>
                    <a:pt x="16" y="70"/>
                  </a:cubicBezTo>
                  <a:cubicBezTo>
                    <a:pt x="12" y="72"/>
                    <a:pt x="12" y="76"/>
                    <a:pt x="13" y="80"/>
                  </a:cubicBezTo>
                  <a:cubicBezTo>
                    <a:pt x="14" y="85"/>
                    <a:pt x="15" y="90"/>
                    <a:pt x="21" y="91"/>
                  </a:cubicBezTo>
                  <a:cubicBezTo>
                    <a:pt x="25" y="92"/>
                    <a:pt x="27" y="94"/>
                    <a:pt x="29" y="98"/>
                  </a:cubicBezTo>
                  <a:cubicBezTo>
                    <a:pt x="31" y="101"/>
                    <a:pt x="33" y="105"/>
                    <a:pt x="35" y="108"/>
                  </a:cubicBezTo>
                  <a:cubicBezTo>
                    <a:pt x="44" y="126"/>
                    <a:pt x="73" y="126"/>
                    <a:pt x="82" y="108"/>
                  </a:cubicBezTo>
                  <a:cubicBezTo>
                    <a:pt x="84" y="105"/>
                    <a:pt x="86" y="101"/>
                    <a:pt x="88" y="97"/>
                  </a:cubicBezTo>
                  <a:cubicBezTo>
                    <a:pt x="90" y="94"/>
                    <a:pt x="92" y="92"/>
                    <a:pt x="96" y="91"/>
                  </a:cubicBezTo>
                  <a:cubicBezTo>
                    <a:pt x="102" y="90"/>
                    <a:pt x="103" y="85"/>
                    <a:pt x="104" y="80"/>
                  </a:cubicBezTo>
                  <a:cubicBezTo>
                    <a:pt x="104" y="77"/>
                    <a:pt x="102" y="74"/>
                    <a:pt x="101" y="71"/>
                  </a:cubicBezTo>
                  <a:cubicBezTo>
                    <a:pt x="100" y="68"/>
                    <a:pt x="98" y="65"/>
                    <a:pt x="98" y="63"/>
                  </a:cubicBezTo>
                  <a:cubicBezTo>
                    <a:pt x="98" y="59"/>
                    <a:pt x="97" y="57"/>
                    <a:pt x="93" y="57"/>
                  </a:cubicBezTo>
                  <a:cubicBezTo>
                    <a:pt x="74" y="55"/>
                    <a:pt x="55" y="53"/>
                    <a:pt x="40" y="41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63" name="Freeform 179"/>
            <p:cNvSpPr>
              <a:spLocks noEditPoints="1"/>
            </p:cNvSpPr>
            <p:nvPr/>
          </p:nvSpPr>
          <p:spPr bwMode="auto">
            <a:xfrm>
              <a:off x="-243" y="2548"/>
              <a:ext cx="484" cy="227"/>
            </a:xfrm>
            <a:custGeom>
              <a:avLst/>
              <a:gdLst>
                <a:gd name="T0" fmla="*/ 89 w 202"/>
                <a:gd name="T1" fmla="*/ 34 h 95"/>
                <a:gd name="T2" fmla="*/ 87 w 202"/>
                <a:gd name="T3" fmla="*/ 24 h 95"/>
                <a:gd name="T4" fmla="*/ 94 w 202"/>
                <a:gd name="T5" fmla="*/ 14 h 95"/>
                <a:gd name="T6" fmla="*/ 109 w 202"/>
                <a:gd name="T7" fmla="*/ 14 h 95"/>
                <a:gd name="T8" fmla="*/ 116 w 202"/>
                <a:gd name="T9" fmla="*/ 24 h 95"/>
                <a:gd name="T10" fmla="*/ 114 w 202"/>
                <a:gd name="T11" fmla="*/ 34 h 95"/>
                <a:gd name="T12" fmla="*/ 117 w 202"/>
                <a:gd name="T13" fmla="*/ 34 h 95"/>
                <a:gd name="T14" fmla="*/ 126 w 202"/>
                <a:gd name="T15" fmla="*/ 9 h 95"/>
                <a:gd name="T16" fmla="*/ 139 w 202"/>
                <a:gd name="T17" fmla="*/ 3 h 95"/>
                <a:gd name="T18" fmla="*/ 179 w 202"/>
                <a:gd name="T19" fmla="*/ 19 h 95"/>
                <a:gd name="T20" fmla="*/ 202 w 202"/>
                <a:gd name="T21" fmla="*/ 54 h 95"/>
                <a:gd name="T22" fmla="*/ 202 w 202"/>
                <a:gd name="T23" fmla="*/ 87 h 95"/>
                <a:gd name="T24" fmla="*/ 195 w 202"/>
                <a:gd name="T25" fmla="*/ 95 h 95"/>
                <a:gd name="T26" fmla="*/ 8 w 202"/>
                <a:gd name="T27" fmla="*/ 95 h 95"/>
                <a:gd name="T28" fmla="*/ 1 w 202"/>
                <a:gd name="T29" fmla="*/ 87 h 95"/>
                <a:gd name="T30" fmla="*/ 1 w 202"/>
                <a:gd name="T31" fmla="*/ 52 h 95"/>
                <a:gd name="T32" fmla="*/ 21 w 202"/>
                <a:gd name="T33" fmla="*/ 21 h 95"/>
                <a:gd name="T34" fmla="*/ 67 w 202"/>
                <a:gd name="T35" fmla="*/ 2 h 95"/>
                <a:gd name="T36" fmla="*/ 76 w 202"/>
                <a:gd name="T37" fmla="*/ 7 h 95"/>
                <a:gd name="T38" fmla="*/ 86 w 202"/>
                <a:gd name="T39" fmla="*/ 34 h 95"/>
                <a:gd name="T40" fmla="*/ 89 w 202"/>
                <a:gd name="T41" fmla="*/ 34 h 95"/>
                <a:gd name="T42" fmla="*/ 156 w 202"/>
                <a:gd name="T43" fmla="*/ 46 h 95"/>
                <a:gd name="T44" fmla="*/ 156 w 202"/>
                <a:gd name="T45" fmla="*/ 46 h 95"/>
                <a:gd name="T46" fmla="*/ 152 w 202"/>
                <a:gd name="T47" fmla="*/ 46 h 95"/>
                <a:gd name="T48" fmla="*/ 132 w 202"/>
                <a:gd name="T49" fmla="*/ 66 h 95"/>
                <a:gd name="T50" fmla="*/ 140 w 202"/>
                <a:gd name="T51" fmla="*/ 74 h 95"/>
                <a:gd name="T52" fmla="*/ 160 w 202"/>
                <a:gd name="T53" fmla="*/ 74 h 95"/>
                <a:gd name="T54" fmla="*/ 179 w 202"/>
                <a:gd name="T55" fmla="*/ 54 h 95"/>
                <a:gd name="T56" fmla="*/ 178 w 202"/>
                <a:gd name="T57" fmla="*/ 53 h 95"/>
                <a:gd name="T58" fmla="*/ 172 w 202"/>
                <a:gd name="T59" fmla="*/ 46 h 95"/>
                <a:gd name="T60" fmla="*/ 156 w 202"/>
                <a:gd name="T61" fmla="*/ 4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95" fill="norm" stroke="1" extrusionOk="0">
                  <a:moveTo>
                    <a:pt x="89" y="34"/>
                  </a:moveTo>
                  <a:cubicBezTo>
                    <a:pt x="88" y="31"/>
                    <a:pt x="88" y="27"/>
                    <a:pt x="87" y="24"/>
                  </a:cubicBezTo>
                  <a:cubicBezTo>
                    <a:pt x="84" y="16"/>
                    <a:pt x="86" y="14"/>
                    <a:pt x="94" y="14"/>
                  </a:cubicBezTo>
                  <a:cubicBezTo>
                    <a:pt x="99" y="14"/>
                    <a:pt x="104" y="14"/>
                    <a:pt x="109" y="14"/>
                  </a:cubicBezTo>
                  <a:cubicBezTo>
                    <a:pt x="117" y="14"/>
                    <a:pt x="118" y="16"/>
                    <a:pt x="116" y="24"/>
                  </a:cubicBezTo>
                  <a:cubicBezTo>
                    <a:pt x="115" y="27"/>
                    <a:pt x="115" y="30"/>
                    <a:pt x="114" y="34"/>
                  </a:cubicBezTo>
                  <a:cubicBezTo>
                    <a:pt x="115" y="34"/>
                    <a:pt x="116" y="34"/>
                    <a:pt x="117" y="34"/>
                  </a:cubicBezTo>
                  <a:cubicBezTo>
                    <a:pt x="120" y="26"/>
                    <a:pt x="123" y="18"/>
                    <a:pt x="126" y="9"/>
                  </a:cubicBezTo>
                  <a:cubicBezTo>
                    <a:pt x="129" y="0"/>
                    <a:pt x="130" y="0"/>
                    <a:pt x="139" y="3"/>
                  </a:cubicBezTo>
                  <a:cubicBezTo>
                    <a:pt x="152" y="9"/>
                    <a:pt x="166" y="14"/>
                    <a:pt x="179" y="19"/>
                  </a:cubicBezTo>
                  <a:cubicBezTo>
                    <a:pt x="194" y="26"/>
                    <a:pt x="202" y="37"/>
                    <a:pt x="202" y="54"/>
                  </a:cubicBezTo>
                  <a:cubicBezTo>
                    <a:pt x="202" y="65"/>
                    <a:pt x="202" y="76"/>
                    <a:pt x="202" y="87"/>
                  </a:cubicBezTo>
                  <a:cubicBezTo>
                    <a:pt x="202" y="93"/>
                    <a:pt x="200" y="95"/>
                    <a:pt x="195" y="95"/>
                  </a:cubicBezTo>
                  <a:cubicBezTo>
                    <a:pt x="132" y="95"/>
                    <a:pt x="70" y="95"/>
                    <a:pt x="8" y="95"/>
                  </a:cubicBezTo>
                  <a:cubicBezTo>
                    <a:pt x="3" y="95"/>
                    <a:pt x="0" y="93"/>
                    <a:pt x="1" y="87"/>
                  </a:cubicBezTo>
                  <a:cubicBezTo>
                    <a:pt x="1" y="76"/>
                    <a:pt x="0" y="64"/>
                    <a:pt x="1" y="52"/>
                  </a:cubicBezTo>
                  <a:cubicBezTo>
                    <a:pt x="1" y="38"/>
                    <a:pt x="8" y="27"/>
                    <a:pt x="21" y="21"/>
                  </a:cubicBezTo>
                  <a:cubicBezTo>
                    <a:pt x="36" y="14"/>
                    <a:pt x="52" y="8"/>
                    <a:pt x="67" y="2"/>
                  </a:cubicBezTo>
                  <a:cubicBezTo>
                    <a:pt x="72" y="0"/>
                    <a:pt x="74" y="3"/>
                    <a:pt x="76" y="7"/>
                  </a:cubicBezTo>
                  <a:cubicBezTo>
                    <a:pt x="79" y="16"/>
                    <a:pt x="83" y="25"/>
                    <a:pt x="86" y="34"/>
                  </a:cubicBezTo>
                  <a:cubicBezTo>
                    <a:pt x="87" y="34"/>
                    <a:pt x="88" y="34"/>
                    <a:pt x="89" y="34"/>
                  </a:cubicBezTo>
                  <a:close/>
                  <a:moveTo>
                    <a:pt x="156" y="46"/>
                  </a:moveTo>
                  <a:cubicBezTo>
                    <a:pt x="156" y="46"/>
                    <a:pt x="156" y="46"/>
                    <a:pt x="156" y="46"/>
                  </a:cubicBezTo>
                  <a:cubicBezTo>
                    <a:pt x="154" y="46"/>
                    <a:pt x="153" y="46"/>
                    <a:pt x="152" y="46"/>
                  </a:cubicBezTo>
                  <a:cubicBezTo>
                    <a:pt x="130" y="46"/>
                    <a:pt x="133" y="44"/>
                    <a:pt x="132" y="66"/>
                  </a:cubicBezTo>
                  <a:cubicBezTo>
                    <a:pt x="132" y="72"/>
                    <a:pt x="135" y="74"/>
                    <a:pt x="140" y="74"/>
                  </a:cubicBezTo>
                  <a:cubicBezTo>
                    <a:pt x="147" y="74"/>
                    <a:pt x="153" y="74"/>
                    <a:pt x="160" y="74"/>
                  </a:cubicBezTo>
                  <a:cubicBezTo>
                    <a:pt x="180" y="74"/>
                    <a:pt x="180" y="74"/>
                    <a:pt x="179" y="54"/>
                  </a:cubicBezTo>
                  <a:cubicBezTo>
                    <a:pt x="179" y="54"/>
                    <a:pt x="179" y="53"/>
                    <a:pt x="178" y="53"/>
                  </a:cubicBezTo>
                  <a:cubicBezTo>
                    <a:pt x="178" y="49"/>
                    <a:pt x="176" y="46"/>
                    <a:pt x="172" y="46"/>
                  </a:cubicBezTo>
                  <a:cubicBezTo>
                    <a:pt x="166" y="46"/>
                    <a:pt x="161" y="46"/>
                    <a:pt x="156" y="46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ea typeface="ＭＳ Ｐゴシック"/>
              </a:endParaRPr>
            </a:p>
          </p:txBody>
        </p:sp>
      </p:grpSp>
      <p:sp>
        <p:nvSpPr>
          <p:cNvPr id="64" name="Freeform 92"/>
          <p:cNvSpPr>
            <a:spLocks noEditPoints="1"/>
          </p:cNvSpPr>
          <p:nvPr/>
        </p:nvSpPr>
        <p:spPr bwMode="auto">
          <a:xfrm>
            <a:off x="3085522" y="3464627"/>
            <a:ext cx="407094" cy="407094"/>
          </a:xfrm>
          <a:custGeom>
            <a:avLst/>
            <a:gdLst>
              <a:gd name="T0" fmla="*/ 67 w 192"/>
              <a:gd name="T1" fmla="*/ 72 h 192"/>
              <a:gd name="T2" fmla="*/ 72 w 192"/>
              <a:gd name="T3" fmla="*/ 92 h 192"/>
              <a:gd name="T4" fmla="*/ 72 w 192"/>
              <a:gd name="T5" fmla="*/ 100 h 192"/>
              <a:gd name="T6" fmla="*/ 96 w 192"/>
              <a:gd name="T7" fmla="*/ 116 h 192"/>
              <a:gd name="T8" fmla="*/ 120 w 192"/>
              <a:gd name="T9" fmla="*/ 100 h 192"/>
              <a:gd name="T10" fmla="*/ 120 w 192"/>
              <a:gd name="T11" fmla="*/ 92 h 192"/>
              <a:gd name="T12" fmla="*/ 125 w 192"/>
              <a:gd name="T13" fmla="*/ 72 h 192"/>
              <a:gd name="T14" fmla="*/ 131 w 192"/>
              <a:gd name="T15" fmla="*/ 70 h 192"/>
              <a:gd name="T16" fmla="*/ 135 w 192"/>
              <a:gd name="T17" fmla="*/ 51 h 192"/>
              <a:gd name="T18" fmla="*/ 132 w 192"/>
              <a:gd name="T19" fmla="*/ 48 h 192"/>
              <a:gd name="T20" fmla="*/ 132 w 192"/>
              <a:gd name="T21" fmla="*/ 30 h 192"/>
              <a:gd name="T22" fmla="*/ 117 w 192"/>
              <a:gd name="T23" fmla="*/ 9 h 192"/>
              <a:gd name="T24" fmla="*/ 96 w 192"/>
              <a:gd name="T25" fmla="*/ 0 h 192"/>
              <a:gd name="T26" fmla="*/ 60 w 192"/>
              <a:gd name="T27" fmla="*/ 28 h 192"/>
              <a:gd name="T28" fmla="*/ 60 w 192"/>
              <a:gd name="T29" fmla="*/ 48 h 192"/>
              <a:gd name="T30" fmla="*/ 57 w 192"/>
              <a:gd name="T31" fmla="*/ 51 h 192"/>
              <a:gd name="T32" fmla="*/ 61 w 192"/>
              <a:gd name="T33" fmla="*/ 70 h 192"/>
              <a:gd name="T34" fmla="*/ 67 w 192"/>
              <a:gd name="T35" fmla="*/ 72 h 192"/>
              <a:gd name="T36" fmla="*/ 176 w 192"/>
              <a:gd name="T37" fmla="*/ 126 h 192"/>
              <a:gd name="T38" fmla="*/ 124 w 192"/>
              <a:gd name="T39" fmla="*/ 108 h 192"/>
              <a:gd name="T40" fmla="*/ 104 w 192"/>
              <a:gd name="T41" fmla="*/ 170 h 192"/>
              <a:gd name="T42" fmla="*/ 104 w 192"/>
              <a:gd name="T43" fmla="*/ 142 h 192"/>
              <a:gd name="T44" fmla="*/ 98 w 192"/>
              <a:gd name="T45" fmla="*/ 132 h 192"/>
              <a:gd name="T46" fmla="*/ 104 w 192"/>
              <a:gd name="T47" fmla="*/ 126 h 192"/>
              <a:gd name="T48" fmla="*/ 96 w 192"/>
              <a:gd name="T49" fmla="*/ 118 h 192"/>
              <a:gd name="T50" fmla="*/ 88 w 192"/>
              <a:gd name="T51" fmla="*/ 126 h 192"/>
              <a:gd name="T52" fmla="*/ 94 w 192"/>
              <a:gd name="T53" fmla="*/ 132 h 192"/>
              <a:gd name="T54" fmla="*/ 88 w 192"/>
              <a:gd name="T55" fmla="*/ 142 h 192"/>
              <a:gd name="T56" fmla="*/ 88 w 192"/>
              <a:gd name="T57" fmla="*/ 170 h 192"/>
              <a:gd name="T58" fmla="*/ 68 w 192"/>
              <a:gd name="T59" fmla="*/ 108 h 192"/>
              <a:gd name="T60" fmla="*/ 16 w 192"/>
              <a:gd name="T61" fmla="*/ 126 h 192"/>
              <a:gd name="T62" fmla="*/ 0 w 192"/>
              <a:gd name="T63" fmla="*/ 192 h 192"/>
              <a:gd name="T64" fmla="*/ 192 w 192"/>
              <a:gd name="T65" fmla="*/ 192 h 192"/>
              <a:gd name="T66" fmla="*/ 176 w 192"/>
              <a:gd name="T67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92" fill="norm" stroke="1" extrusionOk="0">
                <a:moveTo>
                  <a:pt x="67" y="72"/>
                </a:moveTo>
                <a:cubicBezTo>
                  <a:pt x="72" y="92"/>
                  <a:pt x="72" y="92"/>
                  <a:pt x="72" y="92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8" y="72"/>
                  <a:pt x="131" y="70"/>
                </a:cubicBezTo>
                <a:cubicBezTo>
                  <a:pt x="135" y="66"/>
                  <a:pt x="138" y="56"/>
                  <a:pt x="135" y="51"/>
                </a:cubicBezTo>
                <a:cubicBezTo>
                  <a:pt x="133" y="47"/>
                  <a:pt x="132" y="48"/>
                  <a:pt x="132" y="48"/>
                </a:cubicBezTo>
                <a:cubicBezTo>
                  <a:pt x="132" y="48"/>
                  <a:pt x="132" y="40"/>
                  <a:pt x="132" y="30"/>
                </a:cubicBezTo>
                <a:cubicBezTo>
                  <a:pt x="132" y="18"/>
                  <a:pt x="127" y="9"/>
                  <a:pt x="117" y="9"/>
                </a:cubicBezTo>
                <a:cubicBezTo>
                  <a:pt x="114" y="2"/>
                  <a:pt x="106" y="0"/>
                  <a:pt x="96" y="0"/>
                </a:cubicBezTo>
                <a:cubicBezTo>
                  <a:pt x="74" y="0"/>
                  <a:pt x="60" y="12"/>
                  <a:pt x="60" y="28"/>
                </a:cubicBezTo>
                <a:cubicBezTo>
                  <a:pt x="60" y="38"/>
                  <a:pt x="60" y="48"/>
                  <a:pt x="60" y="48"/>
                </a:cubicBezTo>
                <a:cubicBezTo>
                  <a:pt x="60" y="48"/>
                  <a:pt x="59" y="47"/>
                  <a:pt x="57" y="51"/>
                </a:cubicBezTo>
                <a:cubicBezTo>
                  <a:pt x="54" y="56"/>
                  <a:pt x="57" y="66"/>
                  <a:pt x="61" y="70"/>
                </a:cubicBezTo>
                <a:cubicBezTo>
                  <a:pt x="64" y="72"/>
                  <a:pt x="67" y="72"/>
                  <a:pt x="67" y="72"/>
                </a:cubicBezTo>
                <a:close/>
                <a:moveTo>
                  <a:pt x="176" y="126"/>
                </a:moveTo>
                <a:cubicBezTo>
                  <a:pt x="171" y="122"/>
                  <a:pt x="124" y="108"/>
                  <a:pt x="124" y="108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8"/>
                  <a:pt x="21" y="122"/>
                  <a:pt x="16" y="126"/>
                </a:cubicBezTo>
                <a:cubicBezTo>
                  <a:pt x="9" y="131"/>
                  <a:pt x="0" y="172"/>
                  <a:pt x="0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72"/>
                  <a:pt x="183" y="131"/>
                  <a:pt x="176" y="126"/>
                </a:cubicBezTo>
                <a:close/>
              </a:path>
            </a:pathLst>
          </a:custGeom>
          <a:solidFill>
            <a:srgbClr val="4290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b="0" i="0" u="none" strike="noStrike" cap="none" spc="0">
              <a:ln>
                <a:noFill/>
              </a:ln>
              <a:solidFill>
                <a:srgbClr val="000000"/>
              </a:solidFill>
              <a:ea typeface="ＭＳ Ｐゴシック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7665602" y="3303516"/>
            <a:ext cx="0" cy="734825"/>
          </a:xfrm>
          <a:prstGeom prst="line">
            <a:avLst/>
          </a:prstGeom>
          <a:ln w="19050">
            <a:solidFill>
              <a:srgbClr val="429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25588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2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25588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099238" y="1246952"/>
            <a:ext cx="2900322" cy="492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chemeClr val="accent1"/>
            </a:outerShdw>
          </a:effectLst>
        </p:spPr>
        <p:txBody>
          <a:bodyPr wrap="square" tIns="91439" bIns="91439" anchor="b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Вы</a:t>
            </a:r>
            <a:endParaRPr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099236" y="1883404"/>
            <a:ext cx="2850972" cy="36660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91439" rIns="0" bIns="91439"/>
          <a:lstStyle/>
          <a:p>
            <a:pPr marL="179388" indent="-179388">
              <a:spcAft>
                <a:spcPts val="1000"/>
              </a:spcAft>
              <a:buClr>
                <a:schemeClr val="accent1"/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учитесь на 4 курсе бакалавриата или 1-2 курсе </a:t>
            </a:r>
            <a:r>
              <a:rPr lang="ru-RU" sz="1400">
                <a:latin typeface="Trebuchet MS"/>
              </a:rPr>
              <a:t>магистратуры (в том числе </a:t>
            </a:r>
            <a:r>
              <a:rPr lang="ru-RU" sz="1400">
                <a:latin typeface="Trebuchet MS"/>
              </a:rPr>
              <a:t>студенты региональных вузов)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/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ответственны и инициативны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/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способны совмещать работу с учёбой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/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умеете соблюдать дедлайны, и вас не пугает обилие разнообразных задач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/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грамотно пишете по-русски, а ваш английский выше уровня </a:t>
            </a:r>
            <a:r>
              <a:rPr lang="ru-RU" sz="1400">
                <a:latin typeface="Trebuchet MS"/>
              </a:rPr>
              <a:t>Intermediate</a:t>
            </a:r>
            <a:endParaRPr lang="ru-RU" sz="1400">
              <a:latin typeface="Trebuchet M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8243164" y="1264427"/>
            <a:ext cx="2900322" cy="492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wrap="square" tIns="91439" bIns="91439" anchor="b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Преимущества</a:t>
            </a:r>
            <a:endParaRPr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4622430" y="1883404"/>
            <a:ext cx="2887841" cy="36660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91439" rIns="0" bIns="91439"/>
          <a:lstStyle/>
          <a:p>
            <a:pPr marL="179388" indent="-179388"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сбор и анализ первичной информации из открытых источников по предлагаемой тематике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участие в проведении анализа рынков, финансового анализа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проведение статистического анализа, подготовка бизнес-планов 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подготовка отдельных блоков презентаций на основании структурированной информации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0429" y="427973"/>
            <a:ext cx="11398577" cy="427079"/>
          </a:xfrm>
        </p:spPr>
        <p:txBody>
          <a:bodyPr vert="horz"/>
          <a:lstStyle/>
          <a:p>
            <a:pPr>
              <a:defRPr/>
            </a:pPr>
            <a:endParaRPr lang="ru-RU">
              <a:latin typeface="Trebuchet MS"/>
              <a:ea typeface="ＭＳ Ｐゴシック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4622431" y="1246952"/>
            <a:ext cx="2900322" cy="492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chemeClr val="accent6">
                <a:lumMod val="75000"/>
              </a:schemeClr>
            </a:outerShdw>
          </a:effectLst>
        </p:spPr>
        <p:txBody>
          <a:bodyPr wrap="square" tIns="91439" bIns="91439" anchor="b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Задачи</a:t>
            </a:r>
            <a:endParaRPr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8243163" y="1900880"/>
            <a:ext cx="2900323" cy="36660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91439" rIns="0" bIns="91439"/>
          <a:lstStyle/>
          <a:p>
            <a:pPr marL="179388" indent="-179388">
              <a:spcAft>
                <a:spcPts val="1000"/>
              </a:spcAft>
              <a:buClr>
                <a:schemeClr val="accent1">
                  <a:lumMod val="40000"/>
                  <a:lumOff val="60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гибкий график работы по согласованию с руководителем проекта </a:t>
            </a:r>
            <a:br>
              <a:rPr lang="ru-RU" sz="1400">
                <a:latin typeface="Trebuchet MS"/>
              </a:rPr>
            </a:br>
            <a:r>
              <a:rPr lang="ru-RU" sz="1400">
                <a:latin typeface="Trebuchet MS"/>
              </a:rPr>
              <a:t>(30 ч в неделю)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>
                  <a:lumMod val="40000"/>
                  <a:lumOff val="60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оформление по договору услуг на время работы в удаленном формате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>
                  <a:lumMod val="40000"/>
                  <a:lumOff val="60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при эффективном сотрудничестве и переезде в Москву возможен переход в штат</a:t>
            </a:r>
            <a:endParaRPr/>
          </a:p>
          <a:p>
            <a:pPr marL="179388" indent="-179388">
              <a:spcAft>
                <a:spcPts val="1000"/>
              </a:spcAft>
              <a:buClr>
                <a:schemeClr val="accent1">
                  <a:lumMod val="40000"/>
                  <a:lumOff val="60000"/>
                </a:schemeClr>
              </a:buClr>
              <a:buSzPct val="110000"/>
              <a:buFont typeface="Wingdings"/>
              <a:buChar char="§"/>
              <a:tabLst>
                <a:tab pos="538163" algn="l"/>
              </a:tabLst>
              <a:defRPr/>
            </a:pPr>
            <a:r>
              <a:rPr lang="ru-RU" sz="1400">
                <a:latin typeface="Trebuchet MS"/>
              </a:rPr>
              <a:t>участие в корпоративных тренингах и семинарах </a:t>
            </a:r>
            <a:br>
              <a:rPr lang="ru-RU" sz="1400">
                <a:latin typeface="Trebuchet MS"/>
              </a:rPr>
            </a:br>
            <a:r>
              <a:rPr lang="ru-RU" sz="1400">
                <a:latin typeface="Trebuchet MS"/>
              </a:rPr>
              <a:t>(в онлайн-формате)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1099238" y="5566968"/>
            <a:ext cx="10044249" cy="334496"/>
          </a:xfrm>
          <a:prstGeom prst="rect">
            <a:avLst/>
          </a:prstGeom>
          <a:solidFill>
            <a:srgbClr val="C0DAF9"/>
          </a:solidFill>
          <a:ln>
            <a:solidFill>
              <a:srgbClr val="C0DAF9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ru-RU" sz="1600">
                <a:latin typeface="Trebuchet MS"/>
              </a:rPr>
              <a:t>Отправляйте резюме и сопроводительное письмо на </a:t>
            </a:r>
            <a:r>
              <a:rPr lang="en-US" sz="1600" u="sng">
                <a:solidFill>
                  <a:srgbClr val="004AF2"/>
                </a:solidFill>
                <a:latin typeface="Trebuchet MS"/>
              </a:rPr>
              <a:t>vacancy@sbs-consulting.ru</a:t>
            </a:r>
            <a:endParaRPr lang="ru-RU" sz="1600" u="sng">
              <a:solidFill>
                <a:srgbClr val="004AF2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25588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5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25588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" name="Freeform 127"/>
          <p:cNvSpPr/>
          <p:nvPr/>
        </p:nvSpPr>
        <p:spPr bwMode="auto">
          <a:xfrm>
            <a:off x="4549610" y="4308384"/>
            <a:ext cx="661430" cy="661430"/>
          </a:xfrm>
          <a:custGeom>
            <a:avLst/>
            <a:gdLst>
              <a:gd name="T0" fmla="*/ 680 w 680"/>
              <a:gd name="T1" fmla="*/ 340 h 680"/>
              <a:gd name="T2" fmla="*/ 674 w 680"/>
              <a:gd name="T3" fmla="*/ 408 h 680"/>
              <a:gd name="T4" fmla="*/ 654 w 680"/>
              <a:gd name="T5" fmla="*/ 472 h 680"/>
              <a:gd name="T6" fmla="*/ 622 w 680"/>
              <a:gd name="T7" fmla="*/ 530 h 680"/>
              <a:gd name="T8" fmla="*/ 580 w 680"/>
              <a:gd name="T9" fmla="*/ 580 h 680"/>
              <a:gd name="T10" fmla="*/ 530 w 680"/>
              <a:gd name="T11" fmla="*/ 622 h 680"/>
              <a:gd name="T12" fmla="*/ 472 w 680"/>
              <a:gd name="T13" fmla="*/ 654 h 680"/>
              <a:gd name="T14" fmla="*/ 408 w 680"/>
              <a:gd name="T15" fmla="*/ 674 h 680"/>
              <a:gd name="T16" fmla="*/ 340 w 680"/>
              <a:gd name="T17" fmla="*/ 680 h 680"/>
              <a:gd name="T18" fmla="*/ 306 w 680"/>
              <a:gd name="T19" fmla="*/ 678 h 680"/>
              <a:gd name="T20" fmla="*/ 238 w 680"/>
              <a:gd name="T21" fmla="*/ 664 h 680"/>
              <a:gd name="T22" fmla="*/ 178 w 680"/>
              <a:gd name="T23" fmla="*/ 638 h 680"/>
              <a:gd name="T24" fmla="*/ 124 w 680"/>
              <a:gd name="T25" fmla="*/ 602 h 680"/>
              <a:gd name="T26" fmla="*/ 78 w 680"/>
              <a:gd name="T27" fmla="*/ 556 h 680"/>
              <a:gd name="T28" fmla="*/ 40 w 680"/>
              <a:gd name="T29" fmla="*/ 502 h 680"/>
              <a:gd name="T30" fmla="*/ 16 w 680"/>
              <a:gd name="T31" fmla="*/ 440 h 680"/>
              <a:gd name="T32" fmla="*/ 2 w 680"/>
              <a:gd name="T33" fmla="*/ 374 h 680"/>
              <a:gd name="T34" fmla="*/ 0 w 680"/>
              <a:gd name="T35" fmla="*/ 340 h 680"/>
              <a:gd name="T36" fmla="*/ 6 w 680"/>
              <a:gd name="T37" fmla="*/ 272 h 680"/>
              <a:gd name="T38" fmla="*/ 26 w 680"/>
              <a:gd name="T39" fmla="*/ 208 h 680"/>
              <a:gd name="T40" fmla="*/ 58 w 680"/>
              <a:gd name="T41" fmla="*/ 150 h 680"/>
              <a:gd name="T42" fmla="*/ 100 w 680"/>
              <a:gd name="T43" fmla="*/ 100 h 680"/>
              <a:gd name="T44" fmla="*/ 150 w 680"/>
              <a:gd name="T45" fmla="*/ 58 h 680"/>
              <a:gd name="T46" fmla="*/ 208 w 680"/>
              <a:gd name="T47" fmla="*/ 26 h 680"/>
              <a:gd name="T48" fmla="*/ 272 w 680"/>
              <a:gd name="T49" fmla="*/ 6 h 680"/>
              <a:gd name="T50" fmla="*/ 340 w 680"/>
              <a:gd name="T51" fmla="*/ 0 h 680"/>
              <a:gd name="T52" fmla="*/ 374 w 680"/>
              <a:gd name="T53" fmla="*/ 2 h 680"/>
              <a:gd name="T54" fmla="*/ 442 w 680"/>
              <a:gd name="T55" fmla="*/ 14 h 680"/>
              <a:gd name="T56" fmla="*/ 502 w 680"/>
              <a:gd name="T57" fmla="*/ 40 h 680"/>
              <a:gd name="T58" fmla="*/ 556 w 680"/>
              <a:gd name="T59" fmla="*/ 78 h 680"/>
              <a:gd name="T60" fmla="*/ 602 w 680"/>
              <a:gd name="T61" fmla="*/ 124 h 680"/>
              <a:gd name="T62" fmla="*/ 640 w 680"/>
              <a:gd name="T63" fmla="*/ 178 h 680"/>
              <a:gd name="T64" fmla="*/ 664 w 680"/>
              <a:gd name="T65" fmla="*/ 238 h 680"/>
              <a:gd name="T66" fmla="*/ 678 w 680"/>
              <a:gd name="T67" fmla="*/ 306 h 680"/>
              <a:gd name="T68" fmla="*/ 680 w 680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0" h="680" fill="norm" stroke="1" extrusionOk="0">
                <a:moveTo>
                  <a:pt x="680" y="340"/>
                </a:moveTo>
                <a:lnTo>
                  <a:pt x="680" y="340"/>
                </a:lnTo>
                <a:lnTo>
                  <a:pt x="678" y="374"/>
                </a:lnTo>
                <a:lnTo>
                  <a:pt x="674" y="408"/>
                </a:lnTo>
                <a:lnTo>
                  <a:pt x="664" y="440"/>
                </a:lnTo>
                <a:lnTo>
                  <a:pt x="654" y="472"/>
                </a:lnTo>
                <a:lnTo>
                  <a:pt x="640" y="502"/>
                </a:lnTo>
                <a:lnTo>
                  <a:pt x="622" y="530"/>
                </a:lnTo>
                <a:lnTo>
                  <a:pt x="602" y="556"/>
                </a:lnTo>
                <a:lnTo>
                  <a:pt x="580" y="580"/>
                </a:lnTo>
                <a:lnTo>
                  <a:pt x="556" y="602"/>
                </a:lnTo>
                <a:lnTo>
                  <a:pt x="530" y="622"/>
                </a:lnTo>
                <a:lnTo>
                  <a:pt x="502" y="638"/>
                </a:lnTo>
                <a:lnTo>
                  <a:pt x="472" y="654"/>
                </a:lnTo>
                <a:lnTo>
                  <a:pt x="442" y="664"/>
                </a:lnTo>
                <a:lnTo>
                  <a:pt x="408" y="674"/>
                </a:lnTo>
                <a:lnTo>
                  <a:pt x="374" y="678"/>
                </a:lnTo>
                <a:lnTo>
                  <a:pt x="340" y="680"/>
                </a:lnTo>
                <a:lnTo>
                  <a:pt x="340" y="680"/>
                </a:lnTo>
                <a:lnTo>
                  <a:pt x="306" y="678"/>
                </a:lnTo>
                <a:lnTo>
                  <a:pt x="272" y="674"/>
                </a:lnTo>
                <a:lnTo>
                  <a:pt x="238" y="664"/>
                </a:lnTo>
                <a:lnTo>
                  <a:pt x="208" y="654"/>
                </a:lnTo>
                <a:lnTo>
                  <a:pt x="178" y="638"/>
                </a:lnTo>
                <a:lnTo>
                  <a:pt x="150" y="622"/>
                </a:lnTo>
                <a:lnTo>
                  <a:pt x="124" y="602"/>
                </a:lnTo>
                <a:lnTo>
                  <a:pt x="100" y="580"/>
                </a:lnTo>
                <a:lnTo>
                  <a:pt x="78" y="556"/>
                </a:lnTo>
                <a:lnTo>
                  <a:pt x="58" y="530"/>
                </a:lnTo>
                <a:lnTo>
                  <a:pt x="40" y="502"/>
                </a:lnTo>
                <a:lnTo>
                  <a:pt x="26" y="472"/>
                </a:lnTo>
                <a:lnTo>
                  <a:pt x="16" y="440"/>
                </a:lnTo>
                <a:lnTo>
                  <a:pt x="6" y="408"/>
                </a:lnTo>
                <a:lnTo>
                  <a:pt x="2" y="374"/>
                </a:lnTo>
                <a:lnTo>
                  <a:pt x="0" y="340"/>
                </a:lnTo>
                <a:lnTo>
                  <a:pt x="0" y="340"/>
                </a:lnTo>
                <a:lnTo>
                  <a:pt x="2" y="306"/>
                </a:lnTo>
                <a:lnTo>
                  <a:pt x="6" y="272"/>
                </a:lnTo>
                <a:lnTo>
                  <a:pt x="16" y="238"/>
                </a:lnTo>
                <a:lnTo>
                  <a:pt x="26" y="208"/>
                </a:lnTo>
                <a:lnTo>
                  <a:pt x="40" y="178"/>
                </a:lnTo>
                <a:lnTo>
                  <a:pt x="58" y="150"/>
                </a:lnTo>
                <a:lnTo>
                  <a:pt x="78" y="124"/>
                </a:lnTo>
                <a:lnTo>
                  <a:pt x="100" y="100"/>
                </a:lnTo>
                <a:lnTo>
                  <a:pt x="124" y="78"/>
                </a:lnTo>
                <a:lnTo>
                  <a:pt x="150" y="58"/>
                </a:lnTo>
                <a:lnTo>
                  <a:pt x="178" y="40"/>
                </a:lnTo>
                <a:lnTo>
                  <a:pt x="208" y="26"/>
                </a:lnTo>
                <a:lnTo>
                  <a:pt x="238" y="14"/>
                </a:lnTo>
                <a:lnTo>
                  <a:pt x="272" y="6"/>
                </a:lnTo>
                <a:lnTo>
                  <a:pt x="306" y="2"/>
                </a:lnTo>
                <a:lnTo>
                  <a:pt x="340" y="0"/>
                </a:lnTo>
                <a:lnTo>
                  <a:pt x="340" y="0"/>
                </a:lnTo>
                <a:lnTo>
                  <a:pt x="374" y="2"/>
                </a:lnTo>
                <a:lnTo>
                  <a:pt x="408" y="6"/>
                </a:lnTo>
                <a:lnTo>
                  <a:pt x="442" y="14"/>
                </a:lnTo>
                <a:lnTo>
                  <a:pt x="472" y="26"/>
                </a:lnTo>
                <a:lnTo>
                  <a:pt x="502" y="40"/>
                </a:lnTo>
                <a:lnTo>
                  <a:pt x="530" y="58"/>
                </a:lnTo>
                <a:lnTo>
                  <a:pt x="556" y="78"/>
                </a:lnTo>
                <a:lnTo>
                  <a:pt x="580" y="100"/>
                </a:lnTo>
                <a:lnTo>
                  <a:pt x="602" y="124"/>
                </a:lnTo>
                <a:lnTo>
                  <a:pt x="622" y="150"/>
                </a:lnTo>
                <a:lnTo>
                  <a:pt x="640" y="178"/>
                </a:lnTo>
                <a:lnTo>
                  <a:pt x="654" y="208"/>
                </a:lnTo>
                <a:lnTo>
                  <a:pt x="664" y="238"/>
                </a:lnTo>
                <a:lnTo>
                  <a:pt x="674" y="272"/>
                </a:lnTo>
                <a:lnTo>
                  <a:pt x="678" y="306"/>
                </a:lnTo>
                <a:lnTo>
                  <a:pt x="680" y="340"/>
                </a:lnTo>
                <a:lnTo>
                  <a:pt x="680" y="3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4290E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Line 132"/>
          <p:cNvSpPr>
            <a:spLocks noChangeShapeType="1"/>
          </p:cNvSpPr>
          <p:nvPr/>
        </p:nvSpPr>
        <p:spPr bwMode="auto">
          <a:xfrm flipH="0" flipV="1">
            <a:off x="2779776" y="4681728"/>
            <a:ext cx="1769832" cy="0"/>
          </a:xfrm>
          <a:prstGeom prst="line">
            <a:avLst/>
          </a:prstGeom>
          <a:noFill/>
          <a:ln w="12700">
            <a:solidFill>
              <a:srgbClr val="4290E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Rectangle 137"/>
          <p:cNvSpPr>
            <a:spLocks noChangeArrowheads="1"/>
          </p:cNvSpPr>
          <p:nvPr/>
        </p:nvSpPr>
        <p:spPr bwMode="auto">
          <a:xfrm>
            <a:off x="4729642" y="4331322"/>
            <a:ext cx="301365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4000" b="1" i="1">
                <a:solidFill>
                  <a:srgbClr val="FFFFFF"/>
                </a:solidFill>
                <a:latin typeface="Trebuchet MS"/>
              </a:rPr>
              <a:t>3</a:t>
            </a:r>
            <a:endParaRPr lang="ru-RU" sz="4000" b="1" i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25441" y="1128294"/>
            <a:ext cx="1341654" cy="24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16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Arial"/>
              </a:rPr>
              <a:t>Скрининг</a:t>
            </a:r>
            <a:r>
              <a:rPr lang="en-US" sz="16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Arial"/>
              </a:rPr>
              <a:t> CV</a:t>
            </a:r>
            <a:r>
              <a:rPr lang="ru-RU" sz="16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Arial"/>
              </a:rPr>
              <a:t> </a:t>
            </a:r>
            <a:endParaRPr sz="1600" b="1" i="1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484054" y="4469820"/>
            <a:ext cx="2577831" cy="335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200" b="1" i="1">
                <a:solidFill>
                  <a:schemeClr val="accent2">
                    <a:lumMod val="75000"/>
                  </a:schemeClr>
                </a:solidFill>
                <a:latin typeface="Trebuchet MS"/>
                <a:cs typeface="Arial"/>
              </a:rPr>
              <a:t>Кейс-интервью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reeform 129"/>
          <p:cNvSpPr/>
          <p:nvPr/>
        </p:nvSpPr>
        <p:spPr bwMode="auto">
          <a:xfrm>
            <a:off x="3207279" y="5596543"/>
            <a:ext cx="661430" cy="661430"/>
          </a:xfrm>
          <a:custGeom>
            <a:avLst/>
            <a:gdLst>
              <a:gd name="T0" fmla="*/ 680 w 680"/>
              <a:gd name="T1" fmla="*/ 340 h 680"/>
              <a:gd name="T2" fmla="*/ 672 w 680"/>
              <a:gd name="T3" fmla="*/ 408 h 680"/>
              <a:gd name="T4" fmla="*/ 652 w 680"/>
              <a:gd name="T5" fmla="*/ 472 h 680"/>
              <a:gd name="T6" fmla="*/ 622 w 680"/>
              <a:gd name="T7" fmla="*/ 530 h 680"/>
              <a:gd name="T8" fmla="*/ 580 w 680"/>
              <a:gd name="T9" fmla="*/ 580 h 680"/>
              <a:gd name="T10" fmla="*/ 530 w 680"/>
              <a:gd name="T11" fmla="*/ 622 h 680"/>
              <a:gd name="T12" fmla="*/ 472 w 680"/>
              <a:gd name="T13" fmla="*/ 652 h 680"/>
              <a:gd name="T14" fmla="*/ 408 w 680"/>
              <a:gd name="T15" fmla="*/ 672 h 680"/>
              <a:gd name="T16" fmla="*/ 340 w 680"/>
              <a:gd name="T17" fmla="*/ 680 h 680"/>
              <a:gd name="T18" fmla="*/ 304 w 680"/>
              <a:gd name="T19" fmla="*/ 678 h 680"/>
              <a:gd name="T20" fmla="*/ 238 w 680"/>
              <a:gd name="T21" fmla="*/ 664 h 680"/>
              <a:gd name="T22" fmla="*/ 178 w 680"/>
              <a:gd name="T23" fmla="*/ 638 h 680"/>
              <a:gd name="T24" fmla="*/ 124 w 680"/>
              <a:gd name="T25" fmla="*/ 602 h 680"/>
              <a:gd name="T26" fmla="*/ 78 w 680"/>
              <a:gd name="T27" fmla="*/ 556 h 680"/>
              <a:gd name="T28" fmla="*/ 40 w 680"/>
              <a:gd name="T29" fmla="*/ 502 h 680"/>
              <a:gd name="T30" fmla="*/ 14 w 680"/>
              <a:gd name="T31" fmla="*/ 440 h 680"/>
              <a:gd name="T32" fmla="*/ 2 w 680"/>
              <a:gd name="T33" fmla="*/ 374 h 680"/>
              <a:gd name="T34" fmla="*/ 0 w 680"/>
              <a:gd name="T35" fmla="*/ 340 h 680"/>
              <a:gd name="T36" fmla="*/ 6 w 680"/>
              <a:gd name="T37" fmla="*/ 270 h 680"/>
              <a:gd name="T38" fmla="*/ 26 w 680"/>
              <a:gd name="T39" fmla="*/ 206 h 680"/>
              <a:gd name="T40" fmla="*/ 58 w 680"/>
              <a:gd name="T41" fmla="*/ 150 h 680"/>
              <a:gd name="T42" fmla="*/ 98 w 680"/>
              <a:gd name="T43" fmla="*/ 98 h 680"/>
              <a:gd name="T44" fmla="*/ 150 w 680"/>
              <a:gd name="T45" fmla="*/ 58 h 680"/>
              <a:gd name="T46" fmla="*/ 208 w 680"/>
              <a:gd name="T47" fmla="*/ 26 h 680"/>
              <a:gd name="T48" fmla="*/ 270 w 680"/>
              <a:gd name="T49" fmla="*/ 6 h 680"/>
              <a:gd name="T50" fmla="*/ 340 w 680"/>
              <a:gd name="T51" fmla="*/ 0 h 680"/>
              <a:gd name="T52" fmla="*/ 374 w 680"/>
              <a:gd name="T53" fmla="*/ 0 h 680"/>
              <a:gd name="T54" fmla="*/ 440 w 680"/>
              <a:gd name="T55" fmla="*/ 14 h 680"/>
              <a:gd name="T56" fmla="*/ 502 w 680"/>
              <a:gd name="T57" fmla="*/ 40 h 680"/>
              <a:gd name="T58" fmla="*/ 556 w 680"/>
              <a:gd name="T59" fmla="*/ 76 h 680"/>
              <a:gd name="T60" fmla="*/ 602 w 680"/>
              <a:gd name="T61" fmla="*/ 122 h 680"/>
              <a:gd name="T62" fmla="*/ 638 w 680"/>
              <a:gd name="T63" fmla="*/ 178 h 680"/>
              <a:gd name="T64" fmla="*/ 664 w 680"/>
              <a:gd name="T65" fmla="*/ 238 h 680"/>
              <a:gd name="T66" fmla="*/ 678 w 680"/>
              <a:gd name="T67" fmla="*/ 304 h 680"/>
              <a:gd name="T68" fmla="*/ 680 w 680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0" h="680" fill="norm" stroke="1" extrusionOk="0">
                <a:moveTo>
                  <a:pt x="680" y="340"/>
                </a:moveTo>
                <a:lnTo>
                  <a:pt x="680" y="340"/>
                </a:lnTo>
                <a:lnTo>
                  <a:pt x="678" y="374"/>
                </a:lnTo>
                <a:lnTo>
                  <a:pt x="672" y="408"/>
                </a:lnTo>
                <a:lnTo>
                  <a:pt x="664" y="440"/>
                </a:lnTo>
                <a:lnTo>
                  <a:pt x="652" y="472"/>
                </a:lnTo>
                <a:lnTo>
                  <a:pt x="638" y="502"/>
                </a:lnTo>
                <a:lnTo>
                  <a:pt x="622" y="530"/>
                </a:lnTo>
                <a:lnTo>
                  <a:pt x="602" y="556"/>
                </a:lnTo>
                <a:lnTo>
                  <a:pt x="580" y="580"/>
                </a:lnTo>
                <a:lnTo>
                  <a:pt x="556" y="602"/>
                </a:lnTo>
                <a:lnTo>
                  <a:pt x="530" y="622"/>
                </a:lnTo>
                <a:lnTo>
                  <a:pt x="502" y="638"/>
                </a:lnTo>
                <a:lnTo>
                  <a:pt x="472" y="652"/>
                </a:lnTo>
                <a:lnTo>
                  <a:pt x="440" y="664"/>
                </a:lnTo>
                <a:lnTo>
                  <a:pt x="408" y="672"/>
                </a:lnTo>
                <a:lnTo>
                  <a:pt x="374" y="678"/>
                </a:lnTo>
                <a:lnTo>
                  <a:pt x="340" y="680"/>
                </a:lnTo>
                <a:lnTo>
                  <a:pt x="340" y="680"/>
                </a:lnTo>
                <a:lnTo>
                  <a:pt x="304" y="678"/>
                </a:lnTo>
                <a:lnTo>
                  <a:pt x="270" y="672"/>
                </a:lnTo>
                <a:lnTo>
                  <a:pt x="238" y="664"/>
                </a:lnTo>
                <a:lnTo>
                  <a:pt x="208" y="652"/>
                </a:lnTo>
                <a:lnTo>
                  <a:pt x="178" y="638"/>
                </a:lnTo>
                <a:lnTo>
                  <a:pt x="150" y="622"/>
                </a:lnTo>
                <a:lnTo>
                  <a:pt x="124" y="602"/>
                </a:lnTo>
                <a:lnTo>
                  <a:pt x="98" y="580"/>
                </a:lnTo>
                <a:lnTo>
                  <a:pt x="78" y="556"/>
                </a:lnTo>
                <a:lnTo>
                  <a:pt x="58" y="530"/>
                </a:lnTo>
                <a:lnTo>
                  <a:pt x="40" y="502"/>
                </a:lnTo>
                <a:lnTo>
                  <a:pt x="26" y="472"/>
                </a:lnTo>
                <a:lnTo>
                  <a:pt x="14" y="440"/>
                </a:lnTo>
                <a:lnTo>
                  <a:pt x="6" y="408"/>
                </a:lnTo>
                <a:lnTo>
                  <a:pt x="2" y="374"/>
                </a:lnTo>
                <a:lnTo>
                  <a:pt x="0" y="340"/>
                </a:lnTo>
                <a:lnTo>
                  <a:pt x="0" y="340"/>
                </a:lnTo>
                <a:lnTo>
                  <a:pt x="2" y="304"/>
                </a:lnTo>
                <a:lnTo>
                  <a:pt x="6" y="270"/>
                </a:lnTo>
                <a:lnTo>
                  <a:pt x="14" y="238"/>
                </a:lnTo>
                <a:lnTo>
                  <a:pt x="26" y="206"/>
                </a:lnTo>
                <a:lnTo>
                  <a:pt x="40" y="178"/>
                </a:lnTo>
                <a:lnTo>
                  <a:pt x="58" y="150"/>
                </a:lnTo>
                <a:lnTo>
                  <a:pt x="78" y="122"/>
                </a:lnTo>
                <a:lnTo>
                  <a:pt x="98" y="98"/>
                </a:lnTo>
                <a:lnTo>
                  <a:pt x="124" y="76"/>
                </a:lnTo>
                <a:lnTo>
                  <a:pt x="150" y="58"/>
                </a:lnTo>
                <a:lnTo>
                  <a:pt x="178" y="40"/>
                </a:lnTo>
                <a:lnTo>
                  <a:pt x="208" y="26"/>
                </a:lnTo>
                <a:lnTo>
                  <a:pt x="238" y="14"/>
                </a:lnTo>
                <a:lnTo>
                  <a:pt x="270" y="6"/>
                </a:lnTo>
                <a:lnTo>
                  <a:pt x="304" y="0"/>
                </a:lnTo>
                <a:lnTo>
                  <a:pt x="340" y="0"/>
                </a:lnTo>
                <a:lnTo>
                  <a:pt x="340" y="0"/>
                </a:lnTo>
                <a:lnTo>
                  <a:pt x="374" y="0"/>
                </a:lnTo>
                <a:lnTo>
                  <a:pt x="408" y="6"/>
                </a:lnTo>
                <a:lnTo>
                  <a:pt x="440" y="14"/>
                </a:lnTo>
                <a:lnTo>
                  <a:pt x="472" y="26"/>
                </a:lnTo>
                <a:lnTo>
                  <a:pt x="502" y="40"/>
                </a:lnTo>
                <a:lnTo>
                  <a:pt x="530" y="58"/>
                </a:lnTo>
                <a:lnTo>
                  <a:pt x="556" y="76"/>
                </a:lnTo>
                <a:lnTo>
                  <a:pt x="580" y="98"/>
                </a:lnTo>
                <a:lnTo>
                  <a:pt x="602" y="122"/>
                </a:lnTo>
                <a:lnTo>
                  <a:pt x="622" y="150"/>
                </a:lnTo>
                <a:lnTo>
                  <a:pt x="638" y="178"/>
                </a:lnTo>
                <a:lnTo>
                  <a:pt x="652" y="206"/>
                </a:lnTo>
                <a:lnTo>
                  <a:pt x="664" y="238"/>
                </a:lnTo>
                <a:lnTo>
                  <a:pt x="672" y="270"/>
                </a:lnTo>
                <a:lnTo>
                  <a:pt x="678" y="304"/>
                </a:lnTo>
                <a:lnTo>
                  <a:pt x="680" y="340"/>
                </a:lnTo>
                <a:lnTo>
                  <a:pt x="680" y="340"/>
                </a:lnTo>
                <a:close/>
              </a:path>
            </a:pathLst>
          </a:custGeom>
          <a:solidFill>
            <a:srgbClr val="0B3A73"/>
          </a:solidFill>
          <a:ln>
            <a:solidFill>
              <a:srgbClr val="0B3A7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Line 133"/>
          <p:cNvSpPr>
            <a:spLocks noChangeShapeType="1"/>
          </p:cNvSpPr>
          <p:nvPr/>
        </p:nvSpPr>
        <p:spPr bwMode="auto">
          <a:xfrm>
            <a:off x="1589301" y="5942694"/>
            <a:ext cx="1670101" cy="0"/>
          </a:xfrm>
          <a:prstGeom prst="line">
            <a:avLst/>
          </a:prstGeom>
          <a:noFill/>
          <a:ln w="12700">
            <a:solidFill>
              <a:srgbClr val="0B3A7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Rectangle 138"/>
          <p:cNvSpPr>
            <a:spLocks noChangeArrowheads="1"/>
          </p:cNvSpPr>
          <p:nvPr/>
        </p:nvSpPr>
        <p:spPr bwMode="auto">
          <a:xfrm>
            <a:off x="3373841" y="5597448"/>
            <a:ext cx="301365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4000" b="1" i="1">
                <a:solidFill>
                  <a:srgbClr val="FFFFFF"/>
                </a:solidFill>
                <a:latin typeface="Trebuchet MS"/>
              </a:rPr>
              <a:t>4</a:t>
            </a:r>
            <a:endParaRPr lang="en-US" sz="18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250795" y="5735948"/>
            <a:ext cx="25955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en-US" sz="2200" b="1" i="1">
                <a:solidFill>
                  <a:srgbClr val="0B3A73"/>
                </a:solidFill>
                <a:latin typeface="Trebuchet MS"/>
                <a:cs typeface="Arial"/>
              </a:rPr>
              <a:t>Cooperation Offer!</a:t>
            </a:r>
            <a:endParaRPr/>
          </a:p>
        </p:txBody>
      </p:sp>
      <p:grpSp>
        <p:nvGrpSpPr>
          <p:cNvPr id="31" name="Group 105"/>
          <p:cNvGrpSpPr/>
          <p:nvPr/>
        </p:nvGrpSpPr>
        <p:grpSpPr bwMode="auto">
          <a:xfrm>
            <a:off x="625282" y="1461247"/>
            <a:ext cx="746502" cy="745832"/>
            <a:chOff x="3257550" y="2697164"/>
            <a:chExt cx="606425" cy="566738"/>
          </a:xfrm>
        </p:grpSpPr>
        <p:sp>
          <p:nvSpPr>
            <p:cNvPr id="32" name="Freeform 200"/>
            <p:cNvSpPr/>
            <p:nvPr/>
          </p:nvSpPr>
          <p:spPr bwMode="auto">
            <a:xfrm>
              <a:off x="3268663" y="2708276"/>
              <a:ext cx="436563" cy="544513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75" y="0"/>
                </a:cxn>
                <a:cxn ang="0">
                  <a:pos x="275" y="343"/>
                </a:cxn>
                <a:cxn ang="0">
                  <a:pos x="0" y="343"/>
                </a:cxn>
                <a:cxn ang="0">
                  <a:pos x="0" y="109"/>
                </a:cxn>
                <a:cxn ang="0">
                  <a:pos x="111" y="0"/>
                </a:cxn>
              </a:cxnLst>
              <a:rect l="0" t="0" r="r" b="b"/>
              <a:pathLst>
                <a:path w="275" h="343" fill="norm" stroke="1" extrusionOk="0">
                  <a:moveTo>
                    <a:pt x="111" y="0"/>
                  </a:moveTo>
                  <a:lnTo>
                    <a:pt x="275" y="0"/>
                  </a:lnTo>
                  <a:lnTo>
                    <a:pt x="275" y="343"/>
                  </a:lnTo>
                  <a:lnTo>
                    <a:pt x="0" y="343"/>
                  </a:lnTo>
                  <a:lnTo>
                    <a:pt x="0" y="10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3" name="Freeform 201"/>
            <p:cNvSpPr/>
            <p:nvPr/>
          </p:nvSpPr>
          <p:spPr bwMode="auto">
            <a:xfrm>
              <a:off x="3257550" y="2697164"/>
              <a:ext cx="457200" cy="566738"/>
            </a:xfrm>
            <a:custGeom>
              <a:avLst/>
              <a:gdLst/>
              <a:ahLst/>
              <a:cxnLst>
                <a:cxn ang="0">
                  <a:pos x="0" y="357"/>
                </a:cxn>
                <a:cxn ang="0">
                  <a:pos x="0" y="116"/>
                </a:cxn>
                <a:cxn ang="0">
                  <a:pos x="14" y="116"/>
                </a:cxn>
                <a:cxn ang="0">
                  <a:pos x="14" y="343"/>
                </a:cxn>
                <a:cxn ang="0">
                  <a:pos x="275" y="343"/>
                </a:cxn>
                <a:cxn ang="0">
                  <a:pos x="275" y="14"/>
                </a:cxn>
                <a:cxn ang="0">
                  <a:pos x="118" y="14"/>
                </a:cxn>
                <a:cxn ang="0">
                  <a:pos x="118" y="0"/>
                </a:cxn>
                <a:cxn ang="0">
                  <a:pos x="288" y="0"/>
                </a:cxn>
                <a:cxn ang="0">
                  <a:pos x="288" y="357"/>
                </a:cxn>
                <a:cxn ang="0">
                  <a:pos x="0" y="357"/>
                </a:cxn>
                <a:cxn ang="0">
                  <a:pos x="0" y="357"/>
                </a:cxn>
              </a:cxnLst>
              <a:rect l="0" t="0" r="r" b="b"/>
              <a:pathLst>
                <a:path w="288" h="357" fill="norm" stroke="1" extrusionOk="0">
                  <a:moveTo>
                    <a:pt x="0" y="357"/>
                  </a:moveTo>
                  <a:lnTo>
                    <a:pt x="0" y="116"/>
                  </a:lnTo>
                  <a:lnTo>
                    <a:pt x="14" y="116"/>
                  </a:lnTo>
                  <a:lnTo>
                    <a:pt x="14" y="343"/>
                  </a:lnTo>
                  <a:lnTo>
                    <a:pt x="275" y="343"/>
                  </a:lnTo>
                  <a:lnTo>
                    <a:pt x="275" y="14"/>
                  </a:lnTo>
                  <a:lnTo>
                    <a:pt x="118" y="14"/>
                  </a:lnTo>
                  <a:lnTo>
                    <a:pt x="118" y="0"/>
                  </a:lnTo>
                  <a:lnTo>
                    <a:pt x="288" y="0"/>
                  </a:lnTo>
                  <a:lnTo>
                    <a:pt x="288" y="357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C0DAF9"/>
            </a:solidFill>
            <a:ln w="9525">
              <a:solidFill>
                <a:srgbClr val="C0DAF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4" name="Freeform 202"/>
            <p:cNvSpPr/>
            <p:nvPr/>
          </p:nvSpPr>
          <p:spPr bwMode="auto">
            <a:xfrm>
              <a:off x="3268663" y="2708276"/>
              <a:ext cx="146050" cy="14446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2" y="91"/>
                </a:cxn>
                <a:cxn ang="0">
                  <a:pos x="0" y="91"/>
                </a:cxn>
                <a:cxn ang="0">
                  <a:pos x="92" y="0"/>
                </a:cxn>
              </a:cxnLst>
              <a:rect l="0" t="0" r="r" b="b"/>
              <a:pathLst>
                <a:path w="92" h="91" fill="norm" stroke="1" extrusionOk="0">
                  <a:moveTo>
                    <a:pt x="92" y="0"/>
                  </a:moveTo>
                  <a:lnTo>
                    <a:pt x="92" y="91"/>
                  </a:lnTo>
                  <a:lnTo>
                    <a:pt x="0" y="9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0DAF9"/>
            </a:solidFill>
            <a:ln w="9525">
              <a:solidFill>
                <a:srgbClr val="C0DAF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5" name="Freeform 203"/>
            <p:cNvSpPr/>
            <p:nvPr/>
          </p:nvSpPr>
          <p:spPr bwMode="auto">
            <a:xfrm>
              <a:off x="3333750" y="3017839"/>
              <a:ext cx="306388" cy="1746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6"/>
                </a:cxn>
                <a:cxn ang="0">
                  <a:pos x="226" y="6"/>
                </a:cxn>
                <a:cxn ang="0">
                  <a:pos x="220" y="12"/>
                </a:cxn>
                <a:cxn ang="0">
                  <a:pos x="220" y="12"/>
                </a:cxn>
                <a:cxn ang="0">
                  <a:pos x="6" y="12"/>
                </a:cxn>
              </a:cxnLst>
              <a:rect l="0" t="0" r="r" b="b"/>
              <a:pathLst>
                <a:path w="226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6" name="Freeform 204"/>
            <p:cNvSpPr/>
            <p:nvPr/>
          </p:nvSpPr>
          <p:spPr bwMode="auto">
            <a:xfrm>
              <a:off x="3333750" y="2971800"/>
              <a:ext cx="3063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6"/>
                </a:cxn>
                <a:cxn ang="0">
                  <a:pos x="226" y="6"/>
                </a:cxn>
                <a:cxn ang="0">
                  <a:pos x="220" y="12"/>
                </a:cxn>
                <a:cxn ang="0">
                  <a:pos x="220" y="12"/>
                </a:cxn>
                <a:cxn ang="0">
                  <a:pos x="6" y="12"/>
                </a:cxn>
              </a:cxnLst>
              <a:rect l="0" t="0" r="r" b="b"/>
              <a:pathLst>
                <a:path w="226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7" name="Freeform 205"/>
            <p:cNvSpPr/>
            <p:nvPr/>
          </p:nvSpPr>
          <p:spPr bwMode="auto">
            <a:xfrm>
              <a:off x="3333750" y="2925764"/>
              <a:ext cx="306388" cy="174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7"/>
                </a:cxn>
                <a:cxn ang="0">
                  <a:pos x="226" y="7"/>
                </a:cxn>
                <a:cxn ang="0">
                  <a:pos x="220" y="13"/>
                </a:cxn>
                <a:cxn ang="0">
                  <a:pos x="220" y="13"/>
                </a:cxn>
                <a:cxn ang="0">
                  <a:pos x="6" y="13"/>
                </a:cxn>
              </a:cxnLst>
              <a:rect l="0" t="0" r="r" b="b"/>
              <a:pathLst>
                <a:path w="226" h="13" fill="norm" stroke="1" extrusionOk="0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10"/>
                    <a:pt x="224" y="13"/>
                    <a:pt x="220" y="13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8" name="Freeform 206"/>
            <p:cNvSpPr/>
            <p:nvPr/>
          </p:nvSpPr>
          <p:spPr bwMode="auto">
            <a:xfrm>
              <a:off x="3333750" y="3063875"/>
              <a:ext cx="306388" cy="1746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20" y="0"/>
                </a:cxn>
                <a:cxn ang="0">
                  <a:pos x="226" y="6"/>
                </a:cxn>
                <a:cxn ang="0">
                  <a:pos x="226" y="6"/>
                </a:cxn>
                <a:cxn ang="0">
                  <a:pos x="220" y="12"/>
                </a:cxn>
                <a:cxn ang="0">
                  <a:pos x="220" y="12"/>
                </a:cxn>
                <a:cxn ang="0">
                  <a:pos x="6" y="12"/>
                </a:cxn>
              </a:cxnLst>
              <a:rect l="0" t="0" r="r" b="b"/>
              <a:pathLst>
                <a:path w="226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39" name="Freeform 207"/>
            <p:cNvSpPr/>
            <p:nvPr/>
          </p:nvSpPr>
          <p:spPr bwMode="auto">
            <a:xfrm>
              <a:off x="3333750" y="3111501"/>
              <a:ext cx="161925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3" y="0"/>
                </a:cxn>
                <a:cxn ang="0">
                  <a:pos x="119" y="6"/>
                </a:cxn>
                <a:cxn ang="0">
                  <a:pos x="119" y="6"/>
                </a:cxn>
                <a:cxn ang="0">
                  <a:pos x="113" y="12"/>
                </a:cxn>
                <a:cxn ang="0">
                  <a:pos x="113" y="12"/>
                </a:cxn>
                <a:cxn ang="0">
                  <a:pos x="6" y="12"/>
                </a:cxn>
              </a:cxnLst>
              <a:rect l="0" t="0" r="r" b="b"/>
              <a:pathLst>
                <a:path w="119" h="12" fill="norm" stroke="1" extrusionOk="0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19" y="3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10"/>
                    <a:pt x="117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81B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40" name="Oval 209"/>
            <p:cNvSpPr>
              <a:spLocks noChangeArrowheads="1"/>
            </p:cNvSpPr>
            <p:nvPr/>
          </p:nvSpPr>
          <p:spPr bwMode="auto">
            <a:xfrm>
              <a:off x="3571875" y="2973387"/>
              <a:ext cx="292100" cy="2905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41" name="Oval 210"/>
            <p:cNvSpPr>
              <a:spLocks noChangeArrowheads="1"/>
            </p:cNvSpPr>
            <p:nvPr/>
          </p:nvSpPr>
          <p:spPr bwMode="auto">
            <a:xfrm>
              <a:off x="3594100" y="2995613"/>
              <a:ext cx="247650" cy="246063"/>
            </a:xfrm>
            <a:prstGeom prst="ellipse">
              <a:avLst/>
            </a:prstGeom>
            <a:solidFill>
              <a:srgbClr val="C0DAF9"/>
            </a:solidFill>
            <a:ln w="9525">
              <a:solidFill>
                <a:srgbClr val="C0DAF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3641725" y="3054351"/>
              <a:ext cx="152400" cy="133350"/>
            </a:xfrm>
            <a:custGeom>
              <a:avLst/>
              <a:gdLst/>
              <a:ahLst/>
              <a:cxnLst>
                <a:cxn ang="0">
                  <a:pos x="35" y="93"/>
                </a:cxn>
                <a:cxn ang="0">
                  <a:pos x="4" y="51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45" y="66"/>
                </a:cxn>
                <a:cxn ang="0">
                  <a:pos x="89" y="7"/>
                </a:cxn>
                <a:cxn ang="0">
                  <a:pos x="106" y="4"/>
                </a:cxn>
                <a:cxn ang="0">
                  <a:pos x="106" y="4"/>
                </a:cxn>
                <a:cxn ang="0">
                  <a:pos x="108" y="21"/>
                </a:cxn>
                <a:cxn ang="0">
                  <a:pos x="108" y="21"/>
                </a:cxn>
                <a:cxn ang="0">
                  <a:pos x="55" y="93"/>
                </a:cxn>
                <a:cxn ang="0">
                  <a:pos x="45" y="98"/>
                </a:cxn>
                <a:cxn ang="0">
                  <a:pos x="45" y="98"/>
                </a:cxn>
                <a:cxn ang="0">
                  <a:pos x="35" y="93"/>
                </a:cxn>
              </a:cxnLst>
              <a:rect l="0" t="0" r="r" b="b"/>
              <a:pathLst>
                <a:path w="112" h="98" fill="norm" stroke="1" extrusionOk="0">
                  <a:moveTo>
                    <a:pt x="35" y="93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0" y="45"/>
                    <a:pt x="1" y="38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2" y="30"/>
                    <a:pt x="19" y="31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3" y="1"/>
                    <a:pt x="100" y="0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11" y="8"/>
                    <a:pt x="112" y="16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2" y="96"/>
                    <a:pt x="49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8"/>
                    <a:pt x="38" y="96"/>
                    <a:pt x="35" y="9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Trebuchet MS"/>
              </a:endParaRPr>
            </a:p>
          </p:txBody>
        </p:sp>
      </p:grpSp>
      <p:grpSp>
        <p:nvGrpSpPr>
          <p:cNvPr id="57" name="Group 385"/>
          <p:cNvGrpSpPr/>
          <p:nvPr/>
        </p:nvGrpSpPr>
        <p:grpSpPr bwMode="auto">
          <a:xfrm>
            <a:off x="597174" y="5536581"/>
            <a:ext cx="786724" cy="649062"/>
            <a:chOff x="4001096" y="2500313"/>
            <a:chExt cx="588169" cy="454025"/>
          </a:xfrm>
          <a:solidFill>
            <a:schemeClr val="tx2"/>
          </a:solidFill>
        </p:grpSpPr>
        <p:sp>
          <p:nvSpPr>
            <p:cNvPr id="58" name="Freeform 60"/>
            <p:cNvSpPr>
              <a:spLocks noEditPoints="1"/>
            </p:cNvSpPr>
            <p:nvPr/>
          </p:nvSpPr>
          <p:spPr bwMode="auto">
            <a:xfrm>
              <a:off x="4001096" y="2500313"/>
              <a:ext cx="310853" cy="424359"/>
            </a:xfrm>
            <a:custGeom>
              <a:avLst/>
              <a:gdLst>
                <a:gd name="T0" fmla="*/ 71 w 102"/>
                <a:gd name="T1" fmla="*/ 128 h 139"/>
                <a:gd name="T2" fmla="*/ 79 w 102"/>
                <a:gd name="T3" fmla="*/ 116 h 139"/>
                <a:gd name="T4" fmla="*/ 74 w 102"/>
                <a:gd name="T5" fmla="*/ 96 h 139"/>
                <a:gd name="T6" fmla="*/ 78 w 102"/>
                <a:gd name="T7" fmla="*/ 91 h 139"/>
                <a:gd name="T8" fmla="*/ 71 w 102"/>
                <a:gd name="T9" fmla="*/ 84 h 139"/>
                <a:gd name="T10" fmla="*/ 65 w 102"/>
                <a:gd name="T11" fmla="*/ 91 h 139"/>
                <a:gd name="T12" fmla="*/ 68 w 102"/>
                <a:gd name="T13" fmla="*/ 96 h 139"/>
                <a:gd name="T14" fmla="*/ 63 w 102"/>
                <a:gd name="T15" fmla="*/ 116 h 139"/>
                <a:gd name="T16" fmla="*/ 71 w 102"/>
                <a:gd name="T17" fmla="*/ 128 h 139"/>
                <a:gd name="T18" fmla="*/ 99 w 102"/>
                <a:gd name="T19" fmla="*/ 38 h 139"/>
                <a:gd name="T20" fmla="*/ 99 w 102"/>
                <a:gd name="T21" fmla="*/ 34 h 139"/>
                <a:gd name="T22" fmla="*/ 95 w 102"/>
                <a:gd name="T23" fmla="*/ 12 h 139"/>
                <a:gd name="T24" fmla="*/ 71 w 102"/>
                <a:gd name="T25" fmla="*/ 3 h 139"/>
                <a:gd name="T26" fmla="*/ 76 w 102"/>
                <a:gd name="T27" fmla="*/ 2 h 139"/>
                <a:gd name="T28" fmla="*/ 56 w 102"/>
                <a:gd name="T29" fmla="*/ 7 h 139"/>
                <a:gd name="T30" fmla="*/ 46 w 102"/>
                <a:gd name="T31" fmla="*/ 12 h 139"/>
                <a:gd name="T32" fmla="*/ 50 w 102"/>
                <a:gd name="T33" fmla="*/ 10 h 139"/>
                <a:gd name="T34" fmla="*/ 43 w 102"/>
                <a:gd name="T35" fmla="*/ 20 h 139"/>
                <a:gd name="T36" fmla="*/ 44 w 102"/>
                <a:gd name="T37" fmla="*/ 38 h 139"/>
                <a:gd name="T38" fmla="*/ 42 w 102"/>
                <a:gd name="T39" fmla="*/ 45 h 139"/>
                <a:gd name="T40" fmla="*/ 47 w 102"/>
                <a:gd name="T41" fmla="*/ 50 h 139"/>
                <a:gd name="T42" fmla="*/ 52 w 102"/>
                <a:gd name="T43" fmla="*/ 63 h 139"/>
                <a:gd name="T44" fmla="*/ 71 w 102"/>
                <a:gd name="T45" fmla="*/ 73 h 139"/>
                <a:gd name="T46" fmla="*/ 90 w 102"/>
                <a:gd name="T47" fmla="*/ 63 h 139"/>
                <a:gd name="T48" fmla="*/ 96 w 102"/>
                <a:gd name="T49" fmla="*/ 50 h 139"/>
                <a:gd name="T50" fmla="*/ 101 w 102"/>
                <a:gd name="T51" fmla="*/ 45 h 139"/>
                <a:gd name="T52" fmla="*/ 99 w 102"/>
                <a:gd name="T53" fmla="*/ 38 h 139"/>
                <a:gd name="T54" fmla="*/ 71 w 102"/>
                <a:gd name="T55" fmla="*/ 136 h 139"/>
                <a:gd name="T56" fmla="*/ 58 w 102"/>
                <a:gd name="T57" fmla="*/ 117 h 139"/>
                <a:gd name="T58" fmla="*/ 52 w 102"/>
                <a:gd name="T59" fmla="*/ 76 h 139"/>
                <a:gd name="T60" fmla="*/ 12 w 102"/>
                <a:gd name="T61" fmla="*/ 99 h 139"/>
                <a:gd name="T62" fmla="*/ 0 w 102"/>
                <a:gd name="T63" fmla="*/ 139 h 139"/>
                <a:gd name="T64" fmla="*/ 95 w 102"/>
                <a:gd name="T65" fmla="*/ 139 h 139"/>
                <a:gd name="T66" fmla="*/ 84 w 102"/>
                <a:gd name="T67" fmla="*/ 118 h 139"/>
                <a:gd name="T68" fmla="*/ 71 w 102"/>
                <a:gd name="T69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39" fill="norm" stroke="1" extrusionOk="0">
                  <a:moveTo>
                    <a:pt x="71" y="128"/>
                  </a:moveTo>
                  <a:cubicBezTo>
                    <a:pt x="79" y="116"/>
                    <a:pt x="79" y="116"/>
                    <a:pt x="79" y="11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3" y="116"/>
                    <a:pt x="63" y="116"/>
                    <a:pt x="63" y="116"/>
                  </a:cubicBezTo>
                  <a:lnTo>
                    <a:pt x="71" y="128"/>
                  </a:lnTo>
                  <a:close/>
                  <a:moveTo>
                    <a:pt x="99" y="38"/>
                  </a:moveTo>
                  <a:cubicBezTo>
                    <a:pt x="99" y="37"/>
                    <a:pt x="99" y="35"/>
                    <a:pt x="99" y="34"/>
                  </a:cubicBezTo>
                  <a:cubicBezTo>
                    <a:pt x="100" y="26"/>
                    <a:pt x="99" y="18"/>
                    <a:pt x="95" y="12"/>
                  </a:cubicBezTo>
                  <a:cubicBezTo>
                    <a:pt x="89" y="3"/>
                    <a:pt x="77" y="2"/>
                    <a:pt x="71" y="3"/>
                  </a:cubicBezTo>
                  <a:cubicBezTo>
                    <a:pt x="72" y="2"/>
                    <a:pt x="74" y="1"/>
                    <a:pt x="76" y="2"/>
                  </a:cubicBezTo>
                  <a:cubicBezTo>
                    <a:pt x="66" y="0"/>
                    <a:pt x="62" y="3"/>
                    <a:pt x="56" y="7"/>
                  </a:cubicBezTo>
                  <a:cubicBezTo>
                    <a:pt x="53" y="7"/>
                    <a:pt x="48" y="10"/>
                    <a:pt x="46" y="12"/>
                  </a:cubicBezTo>
                  <a:cubicBezTo>
                    <a:pt x="48" y="11"/>
                    <a:pt x="49" y="10"/>
                    <a:pt x="50" y="10"/>
                  </a:cubicBezTo>
                  <a:cubicBezTo>
                    <a:pt x="44" y="13"/>
                    <a:pt x="43" y="19"/>
                    <a:pt x="43" y="20"/>
                  </a:cubicBezTo>
                  <a:cubicBezTo>
                    <a:pt x="42" y="25"/>
                    <a:pt x="43" y="32"/>
                    <a:pt x="44" y="38"/>
                  </a:cubicBezTo>
                  <a:cubicBezTo>
                    <a:pt x="42" y="39"/>
                    <a:pt x="41" y="42"/>
                    <a:pt x="42" y="45"/>
                  </a:cubicBezTo>
                  <a:cubicBezTo>
                    <a:pt x="43" y="48"/>
                    <a:pt x="45" y="50"/>
                    <a:pt x="47" y="50"/>
                  </a:cubicBezTo>
                  <a:cubicBezTo>
                    <a:pt x="49" y="57"/>
                    <a:pt x="52" y="62"/>
                    <a:pt x="52" y="63"/>
                  </a:cubicBezTo>
                  <a:cubicBezTo>
                    <a:pt x="55" y="67"/>
                    <a:pt x="65" y="73"/>
                    <a:pt x="71" y="73"/>
                  </a:cubicBezTo>
                  <a:cubicBezTo>
                    <a:pt x="77" y="73"/>
                    <a:pt x="88" y="67"/>
                    <a:pt x="90" y="63"/>
                  </a:cubicBezTo>
                  <a:cubicBezTo>
                    <a:pt x="91" y="62"/>
                    <a:pt x="94" y="57"/>
                    <a:pt x="96" y="50"/>
                  </a:cubicBezTo>
                  <a:cubicBezTo>
                    <a:pt x="98" y="50"/>
                    <a:pt x="100" y="48"/>
                    <a:pt x="101" y="45"/>
                  </a:cubicBezTo>
                  <a:cubicBezTo>
                    <a:pt x="102" y="42"/>
                    <a:pt x="101" y="39"/>
                    <a:pt x="99" y="38"/>
                  </a:cubicBezTo>
                  <a:close/>
                  <a:moveTo>
                    <a:pt x="71" y="136"/>
                  </a:moveTo>
                  <a:cubicBezTo>
                    <a:pt x="58" y="117"/>
                    <a:pt x="58" y="117"/>
                    <a:pt x="58" y="11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25" y="89"/>
                    <a:pt x="16" y="95"/>
                    <a:pt x="12" y="99"/>
                  </a:cubicBezTo>
                  <a:cubicBezTo>
                    <a:pt x="7" y="104"/>
                    <a:pt x="3" y="120"/>
                    <a:pt x="0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0" y="133"/>
                    <a:pt x="86" y="126"/>
                    <a:pt x="84" y="118"/>
                  </a:cubicBezTo>
                  <a:lnTo>
                    <a:pt x="71" y="136"/>
                  </a:lnTo>
                  <a:close/>
                </a:path>
              </a:pathLst>
            </a:custGeom>
            <a:solidFill>
              <a:srgbClr val="072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4275833" y="2664123"/>
              <a:ext cx="313432" cy="290215"/>
            </a:xfrm>
            <a:custGeom>
              <a:avLst/>
              <a:gdLst>
                <a:gd name="T0" fmla="*/ 82 w 103"/>
                <a:gd name="T1" fmla="*/ 44 h 95"/>
                <a:gd name="T2" fmla="*/ 82 w 103"/>
                <a:gd name="T3" fmla="*/ 48 h 95"/>
                <a:gd name="T4" fmla="*/ 47 w 103"/>
                <a:gd name="T5" fmla="*/ 83 h 95"/>
                <a:gd name="T6" fmla="*/ 12 w 103"/>
                <a:gd name="T7" fmla="*/ 48 h 95"/>
                <a:gd name="T8" fmla="*/ 47 w 103"/>
                <a:gd name="T9" fmla="*/ 14 h 95"/>
                <a:gd name="T10" fmla="*/ 66 w 103"/>
                <a:gd name="T11" fmla="*/ 19 h 95"/>
                <a:gd name="T12" fmla="*/ 74 w 103"/>
                <a:gd name="T13" fmla="*/ 10 h 95"/>
                <a:gd name="T14" fmla="*/ 47 w 103"/>
                <a:gd name="T15" fmla="*/ 2 h 95"/>
                <a:gd name="T16" fmla="*/ 0 w 103"/>
                <a:gd name="T17" fmla="*/ 48 h 95"/>
                <a:gd name="T18" fmla="*/ 47 w 103"/>
                <a:gd name="T19" fmla="*/ 95 h 95"/>
                <a:gd name="T20" fmla="*/ 94 w 103"/>
                <a:gd name="T21" fmla="*/ 48 h 95"/>
                <a:gd name="T22" fmla="*/ 92 w 103"/>
                <a:gd name="T23" fmla="*/ 33 h 95"/>
                <a:gd name="T24" fmla="*/ 82 w 103"/>
                <a:gd name="T25" fmla="*/ 44 h 95"/>
                <a:gd name="T26" fmla="*/ 100 w 103"/>
                <a:gd name="T27" fmla="*/ 2 h 95"/>
                <a:gd name="T28" fmla="*/ 91 w 103"/>
                <a:gd name="T29" fmla="*/ 2 h 95"/>
                <a:gd name="T30" fmla="*/ 49 w 103"/>
                <a:gd name="T31" fmla="*/ 52 h 95"/>
                <a:gd name="T32" fmla="*/ 34 w 103"/>
                <a:gd name="T33" fmla="*/ 39 h 95"/>
                <a:gd name="T34" fmla="*/ 26 w 103"/>
                <a:gd name="T35" fmla="*/ 40 h 95"/>
                <a:gd name="T36" fmla="*/ 26 w 103"/>
                <a:gd name="T37" fmla="*/ 48 h 95"/>
                <a:gd name="T38" fmla="*/ 46 w 103"/>
                <a:gd name="T39" fmla="*/ 65 h 95"/>
                <a:gd name="T40" fmla="*/ 50 w 103"/>
                <a:gd name="T41" fmla="*/ 66 h 95"/>
                <a:gd name="T42" fmla="*/ 55 w 103"/>
                <a:gd name="T43" fmla="*/ 64 h 95"/>
                <a:gd name="T44" fmla="*/ 100 w 103"/>
                <a:gd name="T45" fmla="*/ 10 h 95"/>
                <a:gd name="T46" fmla="*/ 100 w 103"/>
                <a:gd name="T4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95" fill="norm" stroke="1" extrusionOk="0">
                  <a:moveTo>
                    <a:pt x="82" y="44"/>
                  </a:moveTo>
                  <a:cubicBezTo>
                    <a:pt x="82" y="46"/>
                    <a:pt x="82" y="47"/>
                    <a:pt x="82" y="48"/>
                  </a:cubicBezTo>
                  <a:cubicBezTo>
                    <a:pt x="82" y="68"/>
                    <a:pt x="67" y="83"/>
                    <a:pt x="47" y="83"/>
                  </a:cubicBezTo>
                  <a:cubicBezTo>
                    <a:pt x="28" y="83"/>
                    <a:pt x="12" y="68"/>
                    <a:pt x="12" y="48"/>
                  </a:cubicBezTo>
                  <a:cubicBezTo>
                    <a:pt x="12" y="29"/>
                    <a:pt x="28" y="14"/>
                    <a:pt x="47" y="14"/>
                  </a:cubicBezTo>
                  <a:cubicBezTo>
                    <a:pt x="54" y="14"/>
                    <a:pt x="61" y="16"/>
                    <a:pt x="66" y="1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7" y="5"/>
                    <a:pt x="57" y="2"/>
                    <a:pt x="47" y="2"/>
                  </a:cubicBezTo>
                  <a:cubicBezTo>
                    <a:pt x="21" y="2"/>
                    <a:pt x="0" y="23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43"/>
                    <a:pt x="93" y="38"/>
                    <a:pt x="92" y="33"/>
                  </a:cubicBezTo>
                  <a:lnTo>
                    <a:pt x="82" y="44"/>
                  </a:lnTo>
                  <a:close/>
                  <a:moveTo>
                    <a:pt x="100" y="2"/>
                  </a:moveTo>
                  <a:cubicBezTo>
                    <a:pt x="97" y="0"/>
                    <a:pt x="93" y="0"/>
                    <a:pt x="91" y="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37"/>
                    <a:pt x="28" y="37"/>
                    <a:pt x="26" y="40"/>
                  </a:cubicBezTo>
                  <a:cubicBezTo>
                    <a:pt x="23" y="42"/>
                    <a:pt x="24" y="46"/>
                    <a:pt x="26" y="48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6"/>
                    <a:pt x="49" y="66"/>
                    <a:pt x="50" y="66"/>
                  </a:cubicBezTo>
                  <a:cubicBezTo>
                    <a:pt x="52" y="66"/>
                    <a:pt x="54" y="66"/>
                    <a:pt x="55" y="64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3" y="8"/>
                    <a:pt x="102" y="4"/>
                    <a:pt x="100" y="2"/>
                  </a:cubicBezTo>
                  <a:close/>
                </a:path>
              </a:pathLst>
            </a:custGeom>
            <a:solidFill>
              <a:srgbClr val="072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67" name="Заголовок 1"/>
          <p:cNvSpPr txBox="1"/>
          <p:nvPr/>
        </p:nvSpPr>
        <p:spPr bwMode="auto">
          <a:xfrm>
            <a:off x="390212" y="257154"/>
            <a:ext cx="11610441" cy="60960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defRPr>
            </a:lvl1pPr>
            <a:lvl2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2pPr>
            <a:lvl3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3pPr>
            <a:lvl4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4pPr>
            <a:lvl5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2800">
                <a:latin typeface="Trebuchet MS"/>
                <a:ea typeface="ＭＳ Ｐゴシック"/>
                <a:cs typeface="+mn-cs"/>
              </a:rPr>
              <a:t>Приложение 1. Этапы отбора в </a:t>
            </a:r>
            <a:r>
              <a:rPr lang="en-US" sz="2800">
                <a:latin typeface="Trebuchet MS"/>
                <a:ea typeface="ＭＳ Ｐゴシック"/>
                <a:cs typeface="+mn-cs"/>
              </a:rPr>
              <a:t>Research Team</a:t>
            </a:r>
            <a:r>
              <a:rPr lang="ru-RU" sz="2800">
                <a:latin typeface="Trebuchet MS"/>
                <a:ea typeface="ＭＳ Ｐゴシック"/>
                <a:cs typeface="+mn-cs"/>
              </a:rPr>
              <a:t> </a:t>
            </a:r>
            <a:r>
              <a:rPr lang="en-US" sz="2800">
                <a:latin typeface="Trebuchet MS"/>
                <a:ea typeface="ＭＳ Ｐゴシック"/>
                <a:cs typeface="+mn-cs"/>
              </a:rPr>
              <a:t>SBS Consulting</a:t>
            </a:r>
            <a:endParaRPr lang="ru-RU" sz="2800">
              <a:latin typeface="Trebuchet MS"/>
              <a:ea typeface="ＭＳ Ｐゴシック"/>
              <a:cs typeface="+mn-cs"/>
            </a:endParaRPr>
          </a:p>
        </p:txBody>
      </p:sp>
      <p:pic>
        <p:nvPicPr>
          <p:cNvPr id="61" name="Рисунок 60" descr="Презентация с организационной диаграммой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02529" y="2778867"/>
            <a:ext cx="863881" cy="865640"/>
          </a:xfrm>
          <a:prstGeom prst="rect">
            <a:avLst/>
          </a:prstGeom>
        </p:spPr>
      </p:pic>
      <p:sp>
        <p:nvSpPr>
          <p:cNvPr id="63" name="Freeform 92"/>
          <p:cNvSpPr>
            <a:spLocks noEditPoints="1"/>
          </p:cNvSpPr>
          <p:nvPr/>
        </p:nvSpPr>
        <p:spPr bwMode="auto">
          <a:xfrm>
            <a:off x="1680983" y="4271107"/>
            <a:ext cx="646948" cy="614672"/>
          </a:xfrm>
          <a:custGeom>
            <a:avLst/>
            <a:gdLst>
              <a:gd name="T0" fmla="*/ 67 w 192"/>
              <a:gd name="T1" fmla="*/ 72 h 192"/>
              <a:gd name="T2" fmla="*/ 72 w 192"/>
              <a:gd name="T3" fmla="*/ 92 h 192"/>
              <a:gd name="T4" fmla="*/ 72 w 192"/>
              <a:gd name="T5" fmla="*/ 100 h 192"/>
              <a:gd name="T6" fmla="*/ 96 w 192"/>
              <a:gd name="T7" fmla="*/ 116 h 192"/>
              <a:gd name="T8" fmla="*/ 120 w 192"/>
              <a:gd name="T9" fmla="*/ 100 h 192"/>
              <a:gd name="T10" fmla="*/ 120 w 192"/>
              <a:gd name="T11" fmla="*/ 92 h 192"/>
              <a:gd name="T12" fmla="*/ 125 w 192"/>
              <a:gd name="T13" fmla="*/ 72 h 192"/>
              <a:gd name="T14" fmla="*/ 131 w 192"/>
              <a:gd name="T15" fmla="*/ 70 h 192"/>
              <a:gd name="T16" fmla="*/ 135 w 192"/>
              <a:gd name="T17" fmla="*/ 51 h 192"/>
              <a:gd name="T18" fmla="*/ 132 w 192"/>
              <a:gd name="T19" fmla="*/ 48 h 192"/>
              <a:gd name="T20" fmla="*/ 132 w 192"/>
              <a:gd name="T21" fmla="*/ 30 h 192"/>
              <a:gd name="T22" fmla="*/ 117 w 192"/>
              <a:gd name="T23" fmla="*/ 9 h 192"/>
              <a:gd name="T24" fmla="*/ 96 w 192"/>
              <a:gd name="T25" fmla="*/ 0 h 192"/>
              <a:gd name="T26" fmla="*/ 60 w 192"/>
              <a:gd name="T27" fmla="*/ 28 h 192"/>
              <a:gd name="T28" fmla="*/ 60 w 192"/>
              <a:gd name="T29" fmla="*/ 48 h 192"/>
              <a:gd name="T30" fmla="*/ 57 w 192"/>
              <a:gd name="T31" fmla="*/ 51 h 192"/>
              <a:gd name="T32" fmla="*/ 61 w 192"/>
              <a:gd name="T33" fmla="*/ 70 h 192"/>
              <a:gd name="T34" fmla="*/ 67 w 192"/>
              <a:gd name="T35" fmla="*/ 72 h 192"/>
              <a:gd name="T36" fmla="*/ 176 w 192"/>
              <a:gd name="T37" fmla="*/ 126 h 192"/>
              <a:gd name="T38" fmla="*/ 124 w 192"/>
              <a:gd name="T39" fmla="*/ 108 h 192"/>
              <a:gd name="T40" fmla="*/ 104 w 192"/>
              <a:gd name="T41" fmla="*/ 170 h 192"/>
              <a:gd name="T42" fmla="*/ 104 w 192"/>
              <a:gd name="T43" fmla="*/ 142 h 192"/>
              <a:gd name="T44" fmla="*/ 98 w 192"/>
              <a:gd name="T45" fmla="*/ 132 h 192"/>
              <a:gd name="T46" fmla="*/ 104 w 192"/>
              <a:gd name="T47" fmla="*/ 126 h 192"/>
              <a:gd name="T48" fmla="*/ 96 w 192"/>
              <a:gd name="T49" fmla="*/ 118 h 192"/>
              <a:gd name="T50" fmla="*/ 88 w 192"/>
              <a:gd name="T51" fmla="*/ 126 h 192"/>
              <a:gd name="T52" fmla="*/ 94 w 192"/>
              <a:gd name="T53" fmla="*/ 132 h 192"/>
              <a:gd name="T54" fmla="*/ 88 w 192"/>
              <a:gd name="T55" fmla="*/ 142 h 192"/>
              <a:gd name="T56" fmla="*/ 88 w 192"/>
              <a:gd name="T57" fmla="*/ 170 h 192"/>
              <a:gd name="T58" fmla="*/ 68 w 192"/>
              <a:gd name="T59" fmla="*/ 108 h 192"/>
              <a:gd name="T60" fmla="*/ 16 w 192"/>
              <a:gd name="T61" fmla="*/ 126 h 192"/>
              <a:gd name="T62" fmla="*/ 0 w 192"/>
              <a:gd name="T63" fmla="*/ 192 h 192"/>
              <a:gd name="T64" fmla="*/ 192 w 192"/>
              <a:gd name="T65" fmla="*/ 192 h 192"/>
              <a:gd name="T66" fmla="*/ 176 w 192"/>
              <a:gd name="T67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92" fill="norm" stroke="1" extrusionOk="0">
                <a:moveTo>
                  <a:pt x="67" y="72"/>
                </a:moveTo>
                <a:cubicBezTo>
                  <a:pt x="72" y="92"/>
                  <a:pt x="72" y="92"/>
                  <a:pt x="72" y="92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8" y="72"/>
                  <a:pt x="131" y="70"/>
                </a:cubicBezTo>
                <a:cubicBezTo>
                  <a:pt x="135" y="66"/>
                  <a:pt x="138" y="56"/>
                  <a:pt x="135" y="51"/>
                </a:cubicBezTo>
                <a:cubicBezTo>
                  <a:pt x="133" y="47"/>
                  <a:pt x="132" y="48"/>
                  <a:pt x="132" y="48"/>
                </a:cubicBezTo>
                <a:cubicBezTo>
                  <a:pt x="132" y="48"/>
                  <a:pt x="132" y="40"/>
                  <a:pt x="132" y="30"/>
                </a:cubicBezTo>
                <a:cubicBezTo>
                  <a:pt x="132" y="18"/>
                  <a:pt x="127" y="9"/>
                  <a:pt x="117" y="9"/>
                </a:cubicBezTo>
                <a:cubicBezTo>
                  <a:pt x="114" y="2"/>
                  <a:pt x="106" y="0"/>
                  <a:pt x="96" y="0"/>
                </a:cubicBezTo>
                <a:cubicBezTo>
                  <a:pt x="74" y="0"/>
                  <a:pt x="60" y="12"/>
                  <a:pt x="60" y="28"/>
                </a:cubicBezTo>
                <a:cubicBezTo>
                  <a:pt x="60" y="38"/>
                  <a:pt x="60" y="48"/>
                  <a:pt x="60" y="48"/>
                </a:cubicBezTo>
                <a:cubicBezTo>
                  <a:pt x="60" y="48"/>
                  <a:pt x="59" y="47"/>
                  <a:pt x="57" y="51"/>
                </a:cubicBezTo>
                <a:cubicBezTo>
                  <a:pt x="54" y="56"/>
                  <a:pt x="57" y="66"/>
                  <a:pt x="61" y="70"/>
                </a:cubicBezTo>
                <a:cubicBezTo>
                  <a:pt x="64" y="72"/>
                  <a:pt x="67" y="72"/>
                  <a:pt x="67" y="72"/>
                </a:cubicBezTo>
                <a:close/>
                <a:moveTo>
                  <a:pt x="176" y="126"/>
                </a:moveTo>
                <a:cubicBezTo>
                  <a:pt x="171" y="122"/>
                  <a:pt x="124" y="108"/>
                  <a:pt x="124" y="108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8"/>
                  <a:pt x="21" y="122"/>
                  <a:pt x="16" y="126"/>
                </a:cubicBezTo>
                <a:cubicBezTo>
                  <a:pt x="9" y="131"/>
                  <a:pt x="0" y="172"/>
                  <a:pt x="0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72"/>
                  <a:pt x="183" y="131"/>
                  <a:pt x="176" y="126"/>
                </a:cubicBezTo>
                <a:close/>
              </a:path>
            </a:pathLst>
          </a:custGeom>
          <a:solidFill>
            <a:srgbClr val="4290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Freeform 128"/>
          <p:cNvSpPr/>
          <p:nvPr/>
        </p:nvSpPr>
        <p:spPr bwMode="auto">
          <a:xfrm>
            <a:off x="4425728" y="2605090"/>
            <a:ext cx="661430" cy="661430"/>
          </a:xfrm>
          <a:custGeom>
            <a:avLst/>
            <a:gdLst>
              <a:gd name="T0" fmla="*/ 680 w 680"/>
              <a:gd name="T1" fmla="*/ 340 h 680"/>
              <a:gd name="T2" fmla="*/ 672 w 680"/>
              <a:gd name="T3" fmla="*/ 410 h 680"/>
              <a:gd name="T4" fmla="*/ 652 w 680"/>
              <a:gd name="T5" fmla="*/ 474 h 680"/>
              <a:gd name="T6" fmla="*/ 622 w 680"/>
              <a:gd name="T7" fmla="*/ 530 h 680"/>
              <a:gd name="T8" fmla="*/ 580 w 680"/>
              <a:gd name="T9" fmla="*/ 582 h 680"/>
              <a:gd name="T10" fmla="*/ 530 w 680"/>
              <a:gd name="T11" fmla="*/ 622 h 680"/>
              <a:gd name="T12" fmla="*/ 472 w 680"/>
              <a:gd name="T13" fmla="*/ 654 h 680"/>
              <a:gd name="T14" fmla="*/ 408 w 680"/>
              <a:gd name="T15" fmla="*/ 674 h 680"/>
              <a:gd name="T16" fmla="*/ 340 w 680"/>
              <a:gd name="T17" fmla="*/ 680 h 680"/>
              <a:gd name="T18" fmla="*/ 304 w 680"/>
              <a:gd name="T19" fmla="*/ 680 h 680"/>
              <a:gd name="T20" fmla="*/ 238 w 680"/>
              <a:gd name="T21" fmla="*/ 666 h 680"/>
              <a:gd name="T22" fmla="*/ 178 w 680"/>
              <a:gd name="T23" fmla="*/ 640 h 680"/>
              <a:gd name="T24" fmla="*/ 124 w 680"/>
              <a:gd name="T25" fmla="*/ 604 h 680"/>
              <a:gd name="T26" fmla="*/ 78 w 680"/>
              <a:gd name="T27" fmla="*/ 558 h 680"/>
              <a:gd name="T28" fmla="*/ 40 w 680"/>
              <a:gd name="T29" fmla="*/ 502 h 680"/>
              <a:gd name="T30" fmla="*/ 14 w 680"/>
              <a:gd name="T31" fmla="*/ 442 h 680"/>
              <a:gd name="T32" fmla="*/ 2 w 680"/>
              <a:gd name="T33" fmla="*/ 376 h 680"/>
              <a:gd name="T34" fmla="*/ 0 w 680"/>
              <a:gd name="T35" fmla="*/ 340 h 680"/>
              <a:gd name="T36" fmla="*/ 6 w 680"/>
              <a:gd name="T37" fmla="*/ 272 h 680"/>
              <a:gd name="T38" fmla="*/ 26 w 680"/>
              <a:gd name="T39" fmla="*/ 208 h 680"/>
              <a:gd name="T40" fmla="*/ 58 w 680"/>
              <a:gd name="T41" fmla="*/ 150 h 680"/>
              <a:gd name="T42" fmla="*/ 98 w 680"/>
              <a:gd name="T43" fmla="*/ 100 h 680"/>
              <a:gd name="T44" fmla="*/ 150 w 680"/>
              <a:gd name="T45" fmla="*/ 58 h 680"/>
              <a:gd name="T46" fmla="*/ 208 w 680"/>
              <a:gd name="T47" fmla="*/ 28 h 680"/>
              <a:gd name="T48" fmla="*/ 270 w 680"/>
              <a:gd name="T49" fmla="*/ 8 h 680"/>
              <a:gd name="T50" fmla="*/ 340 w 680"/>
              <a:gd name="T51" fmla="*/ 0 h 680"/>
              <a:gd name="T52" fmla="*/ 374 w 680"/>
              <a:gd name="T53" fmla="*/ 2 h 680"/>
              <a:gd name="T54" fmla="*/ 440 w 680"/>
              <a:gd name="T55" fmla="*/ 16 h 680"/>
              <a:gd name="T56" fmla="*/ 502 w 680"/>
              <a:gd name="T57" fmla="*/ 42 h 680"/>
              <a:gd name="T58" fmla="*/ 556 w 680"/>
              <a:gd name="T59" fmla="*/ 78 h 680"/>
              <a:gd name="T60" fmla="*/ 602 w 680"/>
              <a:gd name="T61" fmla="*/ 124 h 680"/>
              <a:gd name="T62" fmla="*/ 638 w 680"/>
              <a:gd name="T63" fmla="*/ 178 h 680"/>
              <a:gd name="T64" fmla="*/ 664 w 680"/>
              <a:gd name="T65" fmla="*/ 240 h 680"/>
              <a:gd name="T66" fmla="*/ 678 w 680"/>
              <a:gd name="T67" fmla="*/ 306 h 680"/>
              <a:gd name="T68" fmla="*/ 680 w 680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0" h="680" fill="norm" stroke="1" extrusionOk="0">
                <a:moveTo>
                  <a:pt x="680" y="340"/>
                </a:moveTo>
                <a:lnTo>
                  <a:pt x="680" y="340"/>
                </a:lnTo>
                <a:lnTo>
                  <a:pt x="678" y="376"/>
                </a:lnTo>
                <a:lnTo>
                  <a:pt x="672" y="410"/>
                </a:lnTo>
                <a:lnTo>
                  <a:pt x="664" y="442"/>
                </a:lnTo>
                <a:lnTo>
                  <a:pt x="652" y="474"/>
                </a:lnTo>
                <a:lnTo>
                  <a:pt x="638" y="502"/>
                </a:lnTo>
                <a:lnTo>
                  <a:pt x="622" y="530"/>
                </a:lnTo>
                <a:lnTo>
                  <a:pt x="602" y="558"/>
                </a:lnTo>
                <a:lnTo>
                  <a:pt x="580" y="582"/>
                </a:lnTo>
                <a:lnTo>
                  <a:pt x="556" y="604"/>
                </a:lnTo>
                <a:lnTo>
                  <a:pt x="530" y="622"/>
                </a:lnTo>
                <a:lnTo>
                  <a:pt x="502" y="640"/>
                </a:lnTo>
                <a:lnTo>
                  <a:pt x="472" y="654"/>
                </a:lnTo>
                <a:lnTo>
                  <a:pt x="440" y="666"/>
                </a:lnTo>
                <a:lnTo>
                  <a:pt x="408" y="674"/>
                </a:lnTo>
                <a:lnTo>
                  <a:pt x="374" y="680"/>
                </a:lnTo>
                <a:lnTo>
                  <a:pt x="340" y="680"/>
                </a:lnTo>
                <a:lnTo>
                  <a:pt x="340" y="680"/>
                </a:lnTo>
                <a:lnTo>
                  <a:pt x="304" y="680"/>
                </a:lnTo>
                <a:lnTo>
                  <a:pt x="270" y="674"/>
                </a:lnTo>
                <a:lnTo>
                  <a:pt x="238" y="666"/>
                </a:lnTo>
                <a:lnTo>
                  <a:pt x="208" y="654"/>
                </a:lnTo>
                <a:lnTo>
                  <a:pt x="178" y="640"/>
                </a:lnTo>
                <a:lnTo>
                  <a:pt x="150" y="622"/>
                </a:lnTo>
                <a:lnTo>
                  <a:pt x="124" y="604"/>
                </a:lnTo>
                <a:lnTo>
                  <a:pt x="98" y="582"/>
                </a:lnTo>
                <a:lnTo>
                  <a:pt x="78" y="558"/>
                </a:lnTo>
                <a:lnTo>
                  <a:pt x="58" y="530"/>
                </a:lnTo>
                <a:lnTo>
                  <a:pt x="40" y="502"/>
                </a:lnTo>
                <a:lnTo>
                  <a:pt x="26" y="474"/>
                </a:lnTo>
                <a:lnTo>
                  <a:pt x="14" y="442"/>
                </a:lnTo>
                <a:lnTo>
                  <a:pt x="6" y="410"/>
                </a:lnTo>
                <a:lnTo>
                  <a:pt x="2" y="376"/>
                </a:lnTo>
                <a:lnTo>
                  <a:pt x="0" y="340"/>
                </a:lnTo>
                <a:lnTo>
                  <a:pt x="0" y="340"/>
                </a:lnTo>
                <a:lnTo>
                  <a:pt x="2" y="306"/>
                </a:lnTo>
                <a:lnTo>
                  <a:pt x="6" y="272"/>
                </a:lnTo>
                <a:lnTo>
                  <a:pt x="14" y="240"/>
                </a:lnTo>
                <a:lnTo>
                  <a:pt x="26" y="208"/>
                </a:lnTo>
                <a:lnTo>
                  <a:pt x="40" y="178"/>
                </a:lnTo>
                <a:lnTo>
                  <a:pt x="58" y="150"/>
                </a:lnTo>
                <a:lnTo>
                  <a:pt x="78" y="124"/>
                </a:lnTo>
                <a:lnTo>
                  <a:pt x="98" y="100"/>
                </a:lnTo>
                <a:lnTo>
                  <a:pt x="124" y="78"/>
                </a:lnTo>
                <a:lnTo>
                  <a:pt x="150" y="58"/>
                </a:lnTo>
                <a:lnTo>
                  <a:pt x="178" y="42"/>
                </a:lnTo>
                <a:lnTo>
                  <a:pt x="208" y="28"/>
                </a:lnTo>
                <a:lnTo>
                  <a:pt x="238" y="16"/>
                </a:lnTo>
                <a:lnTo>
                  <a:pt x="270" y="8"/>
                </a:lnTo>
                <a:lnTo>
                  <a:pt x="304" y="2"/>
                </a:lnTo>
                <a:lnTo>
                  <a:pt x="340" y="0"/>
                </a:lnTo>
                <a:lnTo>
                  <a:pt x="340" y="0"/>
                </a:lnTo>
                <a:lnTo>
                  <a:pt x="374" y="2"/>
                </a:lnTo>
                <a:lnTo>
                  <a:pt x="408" y="8"/>
                </a:lnTo>
                <a:lnTo>
                  <a:pt x="440" y="16"/>
                </a:lnTo>
                <a:lnTo>
                  <a:pt x="472" y="28"/>
                </a:lnTo>
                <a:lnTo>
                  <a:pt x="502" y="42"/>
                </a:lnTo>
                <a:lnTo>
                  <a:pt x="530" y="58"/>
                </a:lnTo>
                <a:lnTo>
                  <a:pt x="556" y="78"/>
                </a:lnTo>
                <a:lnTo>
                  <a:pt x="580" y="100"/>
                </a:lnTo>
                <a:lnTo>
                  <a:pt x="602" y="124"/>
                </a:lnTo>
                <a:lnTo>
                  <a:pt x="622" y="150"/>
                </a:lnTo>
                <a:lnTo>
                  <a:pt x="638" y="178"/>
                </a:lnTo>
                <a:lnTo>
                  <a:pt x="652" y="208"/>
                </a:lnTo>
                <a:lnTo>
                  <a:pt x="664" y="240"/>
                </a:lnTo>
                <a:lnTo>
                  <a:pt x="672" y="272"/>
                </a:lnTo>
                <a:lnTo>
                  <a:pt x="678" y="306"/>
                </a:lnTo>
                <a:lnTo>
                  <a:pt x="680" y="340"/>
                </a:lnTo>
                <a:lnTo>
                  <a:pt x="680" y="3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81B5F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Line 131"/>
          <p:cNvSpPr>
            <a:spLocks noChangeShapeType="1"/>
          </p:cNvSpPr>
          <p:nvPr/>
        </p:nvSpPr>
        <p:spPr bwMode="auto">
          <a:xfrm flipH="0" flipV="1">
            <a:off x="2889504" y="3011422"/>
            <a:ext cx="1536222" cy="0"/>
          </a:xfrm>
          <a:prstGeom prst="line">
            <a:avLst/>
          </a:prstGeom>
          <a:noFill/>
          <a:ln w="12700">
            <a:solidFill>
              <a:srgbClr val="81B5F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Rectangle 136"/>
          <p:cNvSpPr>
            <a:spLocks noChangeArrowheads="1"/>
          </p:cNvSpPr>
          <p:nvPr/>
        </p:nvSpPr>
        <p:spPr bwMode="auto">
          <a:xfrm>
            <a:off x="4591333" y="2560234"/>
            <a:ext cx="330219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4400" b="1" i="1">
                <a:solidFill>
                  <a:srgbClr val="FFFFFF"/>
                </a:solidFill>
                <a:latin typeface="Trebuchet MS"/>
              </a:rPr>
              <a:t>2</a:t>
            </a:r>
            <a:endParaRPr lang="en-US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439362" y="2543465"/>
            <a:ext cx="2251744" cy="670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200" b="1" i="1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Arial"/>
              </a:rPr>
              <a:t>Кейс-исследование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8035911" y="2818630"/>
            <a:ext cx="2486504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rebuchet MS"/>
              </a:rPr>
              <a:t>Кейс-исследование на заданную тему</a:t>
            </a:r>
            <a:endParaRPr/>
          </a:p>
        </p:txBody>
      </p:sp>
      <p:cxnSp>
        <p:nvCxnSpPr>
          <p:cNvPr id="77" name="Прямая соединительная линия 76"/>
          <p:cNvCxnSpPr>
            <a:cxnSpLocks/>
          </p:cNvCxnSpPr>
          <p:nvPr/>
        </p:nvCxnSpPr>
        <p:spPr bwMode="auto">
          <a:xfrm>
            <a:off x="8047340" y="2747794"/>
            <a:ext cx="0" cy="628771"/>
          </a:xfrm>
          <a:prstGeom prst="line">
            <a:avLst/>
          </a:prstGeom>
          <a:ln w="19050">
            <a:solidFill>
              <a:srgbClr val="81B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 bwMode="auto">
          <a:xfrm rot="1328063">
            <a:off x="972672" y="1734292"/>
            <a:ext cx="2249542" cy="4382742"/>
            <a:chOff x="868594" y="1512413"/>
            <a:chExt cx="1835816" cy="3576687"/>
          </a:xfrm>
        </p:grpSpPr>
        <p:sp>
          <p:nvSpPr>
            <p:cNvPr id="3" name="Freeform 120"/>
            <p:cNvSpPr/>
            <p:nvPr/>
          </p:nvSpPr>
          <p:spPr bwMode="auto">
            <a:xfrm>
              <a:off x="868594" y="1512413"/>
              <a:ext cx="1201438" cy="825988"/>
            </a:xfrm>
            <a:custGeom>
              <a:avLst/>
              <a:gdLst>
                <a:gd name="T0" fmla="*/ 214 w 928"/>
                <a:gd name="T1" fmla="*/ 114 h 638"/>
                <a:gd name="T2" fmla="*/ 214 w 928"/>
                <a:gd name="T3" fmla="*/ 106 h 638"/>
                <a:gd name="T4" fmla="*/ 206 w 928"/>
                <a:gd name="T5" fmla="*/ 66 h 638"/>
                <a:gd name="T6" fmla="*/ 182 w 928"/>
                <a:gd name="T7" fmla="*/ 32 h 638"/>
                <a:gd name="T8" fmla="*/ 148 w 928"/>
                <a:gd name="T9" fmla="*/ 8 h 638"/>
                <a:gd name="T10" fmla="*/ 108 w 928"/>
                <a:gd name="T11" fmla="*/ 0 h 638"/>
                <a:gd name="T12" fmla="*/ 86 w 928"/>
                <a:gd name="T13" fmla="*/ 2 h 638"/>
                <a:gd name="T14" fmla="*/ 48 w 928"/>
                <a:gd name="T15" fmla="*/ 18 h 638"/>
                <a:gd name="T16" fmla="*/ 18 w 928"/>
                <a:gd name="T17" fmla="*/ 46 h 638"/>
                <a:gd name="T18" fmla="*/ 2 w 928"/>
                <a:gd name="T19" fmla="*/ 86 h 638"/>
                <a:gd name="T20" fmla="*/ 0 w 928"/>
                <a:gd name="T21" fmla="*/ 106 h 638"/>
                <a:gd name="T22" fmla="*/ 8 w 928"/>
                <a:gd name="T23" fmla="*/ 148 h 638"/>
                <a:gd name="T24" fmla="*/ 32 w 928"/>
                <a:gd name="T25" fmla="*/ 182 h 638"/>
                <a:gd name="T26" fmla="*/ 66 w 928"/>
                <a:gd name="T27" fmla="*/ 204 h 638"/>
                <a:gd name="T28" fmla="*/ 108 w 928"/>
                <a:gd name="T29" fmla="*/ 214 h 638"/>
                <a:gd name="T30" fmla="*/ 130 w 928"/>
                <a:gd name="T31" fmla="*/ 210 h 638"/>
                <a:gd name="T32" fmla="*/ 168 w 928"/>
                <a:gd name="T33" fmla="*/ 194 h 638"/>
                <a:gd name="T34" fmla="*/ 184 w 928"/>
                <a:gd name="T35" fmla="*/ 180 h 638"/>
                <a:gd name="T36" fmla="*/ 284 w 928"/>
                <a:gd name="T37" fmla="*/ 216 h 638"/>
                <a:gd name="T38" fmla="*/ 380 w 928"/>
                <a:gd name="T39" fmla="*/ 260 h 638"/>
                <a:gd name="T40" fmla="*/ 472 w 928"/>
                <a:gd name="T41" fmla="*/ 310 h 638"/>
                <a:gd name="T42" fmla="*/ 562 w 928"/>
                <a:gd name="T43" fmla="*/ 364 h 638"/>
                <a:gd name="T44" fmla="*/ 646 w 928"/>
                <a:gd name="T45" fmla="*/ 424 h 638"/>
                <a:gd name="T46" fmla="*/ 726 w 928"/>
                <a:gd name="T47" fmla="*/ 490 h 638"/>
                <a:gd name="T48" fmla="*/ 804 w 928"/>
                <a:gd name="T49" fmla="*/ 562 h 638"/>
                <a:gd name="T50" fmla="*/ 874 w 928"/>
                <a:gd name="T51" fmla="*/ 638 h 638"/>
                <a:gd name="T52" fmla="*/ 884 w 928"/>
                <a:gd name="T53" fmla="*/ 622 h 638"/>
                <a:gd name="T54" fmla="*/ 912 w 928"/>
                <a:gd name="T55" fmla="*/ 598 h 638"/>
                <a:gd name="T56" fmla="*/ 928 w 928"/>
                <a:gd name="T57" fmla="*/ 590 h 638"/>
                <a:gd name="T58" fmla="*/ 854 w 928"/>
                <a:gd name="T59" fmla="*/ 512 h 638"/>
                <a:gd name="T60" fmla="*/ 776 w 928"/>
                <a:gd name="T61" fmla="*/ 438 h 638"/>
                <a:gd name="T62" fmla="*/ 692 w 928"/>
                <a:gd name="T63" fmla="*/ 368 h 638"/>
                <a:gd name="T64" fmla="*/ 604 w 928"/>
                <a:gd name="T65" fmla="*/ 306 h 638"/>
                <a:gd name="T66" fmla="*/ 512 w 928"/>
                <a:gd name="T67" fmla="*/ 248 h 638"/>
                <a:gd name="T68" fmla="*/ 416 w 928"/>
                <a:gd name="T69" fmla="*/ 198 h 638"/>
                <a:gd name="T70" fmla="*/ 316 w 928"/>
                <a:gd name="T71" fmla="*/ 152 h 638"/>
                <a:gd name="T72" fmla="*/ 214 w 928"/>
                <a:gd name="T73" fmla="*/ 11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8" h="638" fill="norm" stroke="1" extrusionOk="0">
                  <a:moveTo>
                    <a:pt x="214" y="114"/>
                  </a:moveTo>
                  <a:lnTo>
                    <a:pt x="214" y="114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2" y="86"/>
                  </a:lnTo>
                  <a:lnTo>
                    <a:pt x="206" y="66"/>
                  </a:lnTo>
                  <a:lnTo>
                    <a:pt x="196" y="46"/>
                  </a:lnTo>
                  <a:lnTo>
                    <a:pt x="182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86" y="2"/>
                  </a:lnTo>
                  <a:lnTo>
                    <a:pt x="66" y="8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6"/>
                  </a:lnTo>
                  <a:lnTo>
                    <a:pt x="8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2" y="182"/>
                  </a:lnTo>
                  <a:lnTo>
                    <a:pt x="48" y="194"/>
                  </a:lnTo>
                  <a:lnTo>
                    <a:pt x="66" y="204"/>
                  </a:lnTo>
                  <a:lnTo>
                    <a:pt x="86" y="210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130" y="210"/>
                  </a:lnTo>
                  <a:lnTo>
                    <a:pt x="150" y="204"/>
                  </a:lnTo>
                  <a:lnTo>
                    <a:pt x="168" y="194"/>
                  </a:lnTo>
                  <a:lnTo>
                    <a:pt x="184" y="180"/>
                  </a:lnTo>
                  <a:lnTo>
                    <a:pt x="184" y="180"/>
                  </a:lnTo>
                  <a:lnTo>
                    <a:pt x="234" y="198"/>
                  </a:lnTo>
                  <a:lnTo>
                    <a:pt x="284" y="216"/>
                  </a:lnTo>
                  <a:lnTo>
                    <a:pt x="332" y="238"/>
                  </a:lnTo>
                  <a:lnTo>
                    <a:pt x="380" y="260"/>
                  </a:lnTo>
                  <a:lnTo>
                    <a:pt x="426" y="284"/>
                  </a:lnTo>
                  <a:lnTo>
                    <a:pt x="472" y="310"/>
                  </a:lnTo>
                  <a:lnTo>
                    <a:pt x="518" y="336"/>
                  </a:lnTo>
                  <a:lnTo>
                    <a:pt x="562" y="364"/>
                  </a:lnTo>
                  <a:lnTo>
                    <a:pt x="604" y="394"/>
                  </a:lnTo>
                  <a:lnTo>
                    <a:pt x="646" y="424"/>
                  </a:lnTo>
                  <a:lnTo>
                    <a:pt x="688" y="456"/>
                  </a:lnTo>
                  <a:lnTo>
                    <a:pt x="726" y="490"/>
                  </a:lnTo>
                  <a:lnTo>
                    <a:pt x="766" y="526"/>
                  </a:lnTo>
                  <a:lnTo>
                    <a:pt x="804" y="562"/>
                  </a:lnTo>
                  <a:lnTo>
                    <a:pt x="840" y="598"/>
                  </a:lnTo>
                  <a:lnTo>
                    <a:pt x="874" y="638"/>
                  </a:lnTo>
                  <a:lnTo>
                    <a:pt x="874" y="638"/>
                  </a:lnTo>
                  <a:lnTo>
                    <a:pt x="884" y="622"/>
                  </a:lnTo>
                  <a:lnTo>
                    <a:pt x="898" y="608"/>
                  </a:lnTo>
                  <a:lnTo>
                    <a:pt x="912" y="598"/>
                  </a:lnTo>
                  <a:lnTo>
                    <a:pt x="928" y="590"/>
                  </a:lnTo>
                  <a:lnTo>
                    <a:pt x="928" y="590"/>
                  </a:lnTo>
                  <a:lnTo>
                    <a:pt x="892" y="550"/>
                  </a:lnTo>
                  <a:lnTo>
                    <a:pt x="854" y="512"/>
                  </a:lnTo>
                  <a:lnTo>
                    <a:pt x="816" y="474"/>
                  </a:lnTo>
                  <a:lnTo>
                    <a:pt x="776" y="438"/>
                  </a:lnTo>
                  <a:lnTo>
                    <a:pt x="734" y="402"/>
                  </a:lnTo>
                  <a:lnTo>
                    <a:pt x="692" y="368"/>
                  </a:lnTo>
                  <a:lnTo>
                    <a:pt x="648" y="336"/>
                  </a:lnTo>
                  <a:lnTo>
                    <a:pt x="604" y="306"/>
                  </a:lnTo>
                  <a:lnTo>
                    <a:pt x="558" y="276"/>
                  </a:lnTo>
                  <a:lnTo>
                    <a:pt x="512" y="248"/>
                  </a:lnTo>
                  <a:lnTo>
                    <a:pt x="464" y="222"/>
                  </a:lnTo>
                  <a:lnTo>
                    <a:pt x="416" y="198"/>
                  </a:lnTo>
                  <a:lnTo>
                    <a:pt x="366" y="174"/>
                  </a:lnTo>
                  <a:lnTo>
                    <a:pt x="316" y="152"/>
                  </a:lnTo>
                  <a:lnTo>
                    <a:pt x="266" y="132"/>
                  </a:lnTo>
                  <a:lnTo>
                    <a:pt x="214" y="114"/>
                  </a:lnTo>
                  <a:lnTo>
                    <a:pt x="214" y="114"/>
                  </a:lnTo>
                  <a:close/>
                </a:path>
              </a:pathLst>
            </a:custGeom>
            <a:solidFill>
              <a:srgbClr val="C0DAF9"/>
            </a:solidFill>
            <a:ln>
              <a:solidFill>
                <a:srgbClr val="C0DAF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GB" sz="2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" name="Freeform 123"/>
            <p:cNvSpPr/>
            <p:nvPr/>
          </p:nvSpPr>
          <p:spPr bwMode="auto">
            <a:xfrm>
              <a:off x="1984584" y="2258804"/>
              <a:ext cx="618844" cy="1292062"/>
            </a:xfrm>
            <a:custGeom>
              <a:avLst/>
              <a:gdLst>
                <a:gd name="T0" fmla="*/ 192 w 478"/>
                <a:gd name="T1" fmla="*/ 168 h 998"/>
                <a:gd name="T2" fmla="*/ 206 w 478"/>
                <a:gd name="T3" fmla="*/ 140 h 998"/>
                <a:gd name="T4" fmla="*/ 212 w 478"/>
                <a:gd name="T5" fmla="*/ 106 h 998"/>
                <a:gd name="T6" fmla="*/ 210 w 478"/>
                <a:gd name="T7" fmla="*/ 86 h 998"/>
                <a:gd name="T8" fmla="*/ 194 w 478"/>
                <a:gd name="T9" fmla="*/ 48 h 998"/>
                <a:gd name="T10" fmla="*/ 166 w 478"/>
                <a:gd name="T11" fmla="*/ 18 h 998"/>
                <a:gd name="T12" fmla="*/ 126 w 478"/>
                <a:gd name="T13" fmla="*/ 2 h 998"/>
                <a:gd name="T14" fmla="*/ 106 w 478"/>
                <a:gd name="T15" fmla="*/ 0 h 998"/>
                <a:gd name="T16" fmla="*/ 66 w 478"/>
                <a:gd name="T17" fmla="*/ 8 h 998"/>
                <a:gd name="T18" fmla="*/ 50 w 478"/>
                <a:gd name="T19" fmla="*/ 16 h 998"/>
                <a:gd name="T20" fmla="*/ 22 w 478"/>
                <a:gd name="T21" fmla="*/ 40 h 998"/>
                <a:gd name="T22" fmla="*/ 12 w 478"/>
                <a:gd name="T23" fmla="*/ 56 h 998"/>
                <a:gd name="T24" fmla="*/ 2 w 478"/>
                <a:gd name="T25" fmla="*/ 80 h 998"/>
                <a:gd name="T26" fmla="*/ 0 w 478"/>
                <a:gd name="T27" fmla="*/ 106 h 998"/>
                <a:gd name="T28" fmla="*/ 2 w 478"/>
                <a:gd name="T29" fmla="*/ 128 h 998"/>
                <a:gd name="T30" fmla="*/ 18 w 478"/>
                <a:gd name="T31" fmla="*/ 166 h 998"/>
                <a:gd name="T32" fmla="*/ 46 w 478"/>
                <a:gd name="T33" fmla="*/ 196 h 998"/>
                <a:gd name="T34" fmla="*/ 84 w 478"/>
                <a:gd name="T35" fmla="*/ 212 h 998"/>
                <a:gd name="T36" fmla="*/ 106 w 478"/>
                <a:gd name="T37" fmla="*/ 214 h 998"/>
                <a:gd name="T38" fmla="*/ 132 w 478"/>
                <a:gd name="T39" fmla="*/ 210 h 998"/>
                <a:gd name="T40" fmla="*/ 162 w 478"/>
                <a:gd name="T41" fmla="*/ 252 h 998"/>
                <a:gd name="T42" fmla="*/ 214 w 478"/>
                <a:gd name="T43" fmla="*/ 342 h 998"/>
                <a:gd name="T44" fmla="*/ 262 w 478"/>
                <a:gd name="T45" fmla="*/ 434 h 998"/>
                <a:gd name="T46" fmla="*/ 302 w 478"/>
                <a:gd name="T47" fmla="*/ 530 h 998"/>
                <a:gd name="T48" fmla="*/ 338 w 478"/>
                <a:gd name="T49" fmla="*/ 630 h 998"/>
                <a:gd name="T50" fmla="*/ 366 w 478"/>
                <a:gd name="T51" fmla="*/ 732 h 998"/>
                <a:gd name="T52" fmla="*/ 388 w 478"/>
                <a:gd name="T53" fmla="*/ 838 h 998"/>
                <a:gd name="T54" fmla="*/ 402 w 478"/>
                <a:gd name="T55" fmla="*/ 944 h 998"/>
                <a:gd name="T56" fmla="*/ 406 w 478"/>
                <a:gd name="T57" fmla="*/ 998 h 998"/>
                <a:gd name="T58" fmla="*/ 438 w 478"/>
                <a:gd name="T59" fmla="*/ 990 h 998"/>
                <a:gd name="T60" fmla="*/ 450 w 478"/>
                <a:gd name="T61" fmla="*/ 990 h 998"/>
                <a:gd name="T62" fmla="*/ 478 w 478"/>
                <a:gd name="T63" fmla="*/ 994 h 998"/>
                <a:gd name="T64" fmla="*/ 474 w 478"/>
                <a:gd name="T65" fmla="*/ 936 h 998"/>
                <a:gd name="T66" fmla="*/ 458 w 478"/>
                <a:gd name="T67" fmla="*/ 824 h 998"/>
                <a:gd name="T68" fmla="*/ 436 w 478"/>
                <a:gd name="T69" fmla="*/ 714 h 998"/>
                <a:gd name="T70" fmla="*/ 406 w 478"/>
                <a:gd name="T71" fmla="*/ 608 h 998"/>
                <a:gd name="T72" fmla="*/ 370 w 478"/>
                <a:gd name="T73" fmla="*/ 504 h 998"/>
                <a:gd name="T74" fmla="*/ 326 w 478"/>
                <a:gd name="T75" fmla="*/ 404 h 998"/>
                <a:gd name="T76" fmla="*/ 278 w 478"/>
                <a:gd name="T77" fmla="*/ 306 h 998"/>
                <a:gd name="T78" fmla="*/ 222 w 478"/>
                <a:gd name="T79" fmla="*/ 214 h 998"/>
                <a:gd name="T80" fmla="*/ 192 w 478"/>
                <a:gd name="T81" fmla="*/ 16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8" h="998" fill="norm" stroke="1" extrusionOk="0">
                  <a:moveTo>
                    <a:pt x="192" y="168"/>
                  </a:moveTo>
                  <a:lnTo>
                    <a:pt x="192" y="168"/>
                  </a:lnTo>
                  <a:lnTo>
                    <a:pt x="200" y="154"/>
                  </a:lnTo>
                  <a:lnTo>
                    <a:pt x="206" y="140"/>
                  </a:lnTo>
                  <a:lnTo>
                    <a:pt x="210" y="124"/>
                  </a:lnTo>
                  <a:lnTo>
                    <a:pt x="212" y="106"/>
                  </a:lnTo>
                  <a:lnTo>
                    <a:pt x="212" y="106"/>
                  </a:lnTo>
                  <a:lnTo>
                    <a:pt x="210" y="86"/>
                  </a:lnTo>
                  <a:lnTo>
                    <a:pt x="204" y="66"/>
                  </a:lnTo>
                  <a:lnTo>
                    <a:pt x="194" y="48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6" y="8"/>
                  </a:lnTo>
                  <a:lnTo>
                    <a:pt x="126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6" y="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50" y="16"/>
                  </a:lnTo>
                  <a:lnTo>
                    <a:pt x="36" y="26"/>
                  </a:lnTo>
                  <a:lnTo>
                    <a:pt x="22" y="4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6" y="66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2"/>
                  </a:lnTo>
                  <a:lnTo>
                    <a:pt x="46" y="196"/>
                  </a:lnTo>
                  <a:lnTo>
                    <a:pt x="64" y="204"/>
                  </a:lnTo>
                  <a:lnTo>
                    <a:pt x="84" y="212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20" y="212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62" y="252"/>
                  </a:lnTo>
                  <a:lnTo>
                    <a:pt x="188" y="296"/>
                  </a:lnTo>
                  <a:lnTo>
                    <a:pt x="214" y="342"/>
                  </a:lnTo>
                  <a:lnTo>
                    <a:pt x="238" y="388"/>
                  </a:lnTo>
                  <a:lnTo>
                    <a:pt x="262" y="434"/>
                  </a:lnTo>
                  <a:lnTo>
                    <a:pt x="282" y="482"/>
                  </a:lnTo>
                  <a:lnTo>
                    <a:pt x="302" y="530"/>
                  </a:lnTo>
                  <a:lnTo>
                    <a:pt x="320" y="580"/>
                  </a:lnTo>
                  <a:lnTo>
                    <a:pt x="338" y="630"/>
                  </a:lnTo>
                  <a:lnTo>
                    <a:pt x="352" y="680"/>
                  </a:lnTo>
                  <a:lnTo>
                    <a:pt x="366" y="732"/>
                  </a:lnTo>
                  <a:lnTo>
                    <a:pt x="378" y="784"/>
                  </a:lnTo>
                  <a:lnTo>
                    <a:pt x="388" y="838"/>
                  </a:lnTo>
                  <a:lnTo>
                    <a:pt x="396" y="890"/>
                  </a:lnTo>
                  <a:lnTo>
                    <a:pt x="402" y="944"/>
                  </a:lnTo>
                  <a:lnTo>
                    <a:pt x="406" y="998"/>
                  </a:lnTo>
                  <a:lnTo>
                    <a:pt x="406" y="998"/>
                  </a:lnTo>
                  <a:lnTo>
                    <a:pt x="428" y="992"/>
                  </a:lnTo>
                  <a:lnTo>
                    <a:pt x="438" y="990"/>
                  </a:lnTo>
                  <a:lnTo>
                    <a:pt x="450" y="990"/>
                  </a:lnTo>
                  <a:lnTo>
                    <a:pt x="450" y="990"/>
                  </a:lnTo>
                  <a:lnTo>
                    <a:pt x="464" y="990"/>
                  </a:lnTo>
                  <a:lnTo>
                    <a:pt x="478" y="994"/>
                  </a:lnTo>
                  <a:lnTo>
                    <a:pt x="478" y="994"/>
                  </a:lnTo>
                  <a:lnTo>
                    <a:pt x="474" y="936"/>
                  </a:lnTo>
                  <a:lnTo>
                    <a:pt x="466" y="880"/>
                  </a:lnTo>
                  <a:lnTo>
                    <a:pt x="458" y="824"/>
                  </a:lnTo>
                  <a:lnTo>
                    <a:pt x="448" y="770"/>
                  </a:lnTo>
                  <a:lnTo>
                    <a:pt x="436" y="714"/>
                  </a:lnTo>
                  <a:lnTo>
                    <a:pt x="422" y="662"/>
                  </a:lnTo>
                  <a:lnTo>
                    <a:pt x="406" y="608"/>
                  </a:lnTo>
                  <a:lnTo>
                    <a:pt x="388" y="556"/>
                  </a:lnTo>
                  <a:lnTo>
                    <a:pt x="370" y="504"/>
                  </a:lnTo>
                  <a:lnTo>
                    <a:pt x="348" y="454"/>
                  </a:lnTo>
                  <a:lnTo>
                    <a:pt x="326" y="404"/>
                  </a:lnTo>
                  <a:lnTo>
                    <a:pt x="302" y="354"/>
                  </a:lnTo>
                  <a:lnTo>
                    <a:pt x="278" y="306"/>
                  </a:lnTo>
                  <a:lnTo>
                    <a:pt x="250" y="260"/>
                  </a:lnTo>
                  <a:lnTo>
                    <a:pt x="222" y="214"/>
                  </a:lnTo>
                  <a:lnTo>
                    <a:pt x="192" y="168"/>
                  </a:lnTo>
                  <a:lnTo>
                    <a:pt x="192" y="168"/>
                  </a:lnTo>
                  <a:close/>
                </a:path>
              </a:pathLst>
            </a:custGeom>
            <a:solidFill>
              <a:srgbClr val="81B5F4"/>
            </a:solidFill>
            <a:ln>
              <a:solidFill>
                <a:srgbClr val="81B5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GB" sz="2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5" name="Freeform 122"/>
            <p:cNvSpPr/>
            <p:nvPr/>
          </p:nvSpPr>
          <p:spPr bwMode="auto">
            <a:xfrm>
              <a:off x="2165835" y="3533287"/>
              <a:ext cx="538575" cy="1354206"/>
            </a:xfrm>
            <a:custGeom>
              <a:avLst/>
              <a:gdLst>
                <a:gd name="T0" fmla="*/ 338 w 416"/>
                <a:gd name="T1" fmla="*/ 4 h 1046"/>
                <a:gd name="T2" fmla="*/ 310 w 416"/>
                <a:gd name="T3" fmla="*/ 0 h 1046"/>
                <a:gd name="T4" fmla="*/ 298 w 416"/>
                <a:gd name="T5" fmla="*/ 0 h 1046"/>
                <a:gd name="T6" fmla="*/ 266 w 416"/>
                <a:gd name="T7" fmla="*/ 8 h 1046"/>
                <a:gd name="T8" fmla="*/ 252 w 416"/>
                <a:gd name="T9" fmla="*/ 16 h 1046"/>
                <a:gd name="T10" fmla="*/ 230 w 416"/>
                <a:gd name="T11" fmla="*/ 36 h 1046"/>
                <a:gd name="T12" fmla="*/ 214 w 416"/>
                <a:gd name="T13" fmla="*/ 60 h 1046"/>
                <a:gd name="T14" fmla="*/ 204 w 416"/>
                <a:gd name="T15" fmla="*/ 90 h 1046"/>
                <a:gd name="T16" fmla="*/ 204 w 416"/>
                <a:gd name="T17" fmla="*/ 106 h 1046"/>
                <a:gd name="T18" fmla="*/ 208 w 416"/>
                <a:gd name="T19" fmla="*/ 138 h 1046"/>
                <a:gd name="T20" fmla="*/ 222 w 416"/>
                <a:gd name="T21" fmla="*/ 164 h 1046"/>
                <a:gd name="T22" fmla="*/ 242 w 416"/>
                <a:gd name="T23" fmla="*/ 188 h 1046"/>
                <a:gd name="T24" fmla="*/ 268 w 416"/>
                <a:gd name="T25" fmla="*/ 204 h 1046"/>
                <a:gd name="T26" fmla="*/ 264 w 416"/>
                <a:gd name="T27" fmla="*/ 258 h 1046"/>
                <a:gd name="T28" fmla="*/ 250 w 416"/>
                <a:gd name="T29" fmla="*/ 366 h 1046"/>
                <a:gd name="T30" fmla="*/ 230 w 416"/>
                <a:gd name="T31" fmla="*/ 472 h 1046"/>
                <a:gd name="T32" fmla="*/ 202 w 416"/>
                <a:gd name="T33" fmla="*/ 576 h 1046"/>
                <a:gd name="T34" fmla="*/ 168 w 416"/>
                <a:gd name="T35" fmla="*/ 676 h 1046"/>
                <a:gd name="T36" fmla="*/ 128 w 416"/>
                <a:gd name="T37" fmla="*/ 774 h 1046"/>
                <a:gd name="T38" fmla="*/ 82 w 416"/>
                <a:gd name="T39" fmla="*/ 868 h 1046"/>
                <a:gd name="T40" fmla="*/ 30 w 416"/>
                <a:gd name="T41" fmla="*/ 958 h 1046"/>
                <a:gd name="T42" fmla="*/ 0 w 416"/>
                <a:gd name="T43" fmla="*/ 1000 h 1046"/>
                <a:gd name="T44" fmla="*/ 34 w 416"/>
                <a:gd name="T45" fmla="*/ 1020 h 1046"/>
                <a:gd name="T46" fmla="*/ 56 w 416"/>
                <a:gd name="T47" fmla="*/ 1046 h 1046"/>
                <a:gd name="T48" fmla="*/ 86 w 416"/>
                <a:gd name="T49" fmla="*/ 1002 h 1046"/>
                <a:gd name="T50" fmla="*/ 142 w 416"/>
                <a:gd name="T51" fmla="*/ 906 h 1046"/>
                <a:gd name="T52" fmla="*/ 192 w 416"/>
                <a:gd name="T53" fmla="*/ 808 h 1046"/>
                <a:gd name="T54" fmla="*/ 234 w 416"/>
                <a:gd name="T55" fmla="*/ 706 h 1046"/>
                <a:gd name="T56" fmla="*/ 270 w 416"/>
                <a:gd name="T57" fmla="*/ 600 h 1046"/>
                <a:gd name="T58" fmla="*/ 300 w 416"/>
                <a:gd name="T59" fmla="*/ 492 h 1046"/>
                <a:gd name="T60" fmla="*/ 320 w 416"/>
                <a:gd name="T61" fmla="*/ 380 h 1046"/>
                <a:gd name="T62" fmla="*/ 336 w 416"/>
                <a:gd name="T63" fmla="*/ 266 h 1046"/>
                <a:gd name="T64" fmla="*/ 340 w 416"/>
                <a:gd name="T65" fmla="*/ 208 h 1046"/>
                <a:gd name="T66" fmla="*/ 370 w 416"/>
                <a:gd name="T67" fmla="*/ 194 h 1046"/>
                <a:gd name="T68" fmla="*/ 394 w 416"/>
                <a:gd name="T69" fmla="*/ 170 h 1046"/>
                <a:gd name="T70" fmla="*/ 410 w 416"/>
                <a:gd name="T71" fmla="*/ 140 h 1046"/>
                <a:gd name="T72" fmla="*/ 416 w 416"/>
                <a:gd name="T73" fmla="*/ 106 h 1046"/>
                <a:gd name="T74" fmla="*/ 414 w 416"/>
                <a:gd name="T75" fmla="*/ 88 h 1046"/>
                <a:gd name="T76" fmla="*/ 404 w 416"/>
                <a:gd name="T77" fmla="*/ 56 h 1046"/>
                <a:gd name="T78" fmla="*/ 382 w 416"/>
                <a:gd name="T79" fmla="*/ 28 h 1046"/>
                <a:gd name="T80" fmla="*/ 354 w 416"/>
                <a:gd name="T81" fmla="*/ 10 h 1046"/>
                <a:gd name="T82" fmla="*/ 338 w 416"/>
                <a:gd name="T83" fmla="*/ 4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1046" fill="norm" stroke="1" extrusionOk="0">
                  <a:moveTo>
                    <a:pt x="338" y="4"/>
                  </a:moveTo>
                  <a:lnTo>
                    <a:pt x="338" y="4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298" y="0"/>
                  </a:lnTo>
                  <a:lnTo>
                    <a:pt x="288" y="2"/>
                  </a:lnTo>
                  <a:lnTo>
                    <a:pt x="266" y="8"/>
                  </a:lnTo>
                  <a:lnTo>
                    <a:pt x="266" y="8"/>
                  </a:lnTo>
                  <a:lnTo>
                    <a:pt x="252" y="16"/>
                  </a:lnTo>
                  <a:lnTo>
                    <a:pt x="240" y="24"/>
                  </a:lnTo>
                  <a:lnTo>
                    <a:pt x="230" y="36"/>
                  </a:lnTo>
                  <a:lnTo>
                    <a:pt x="220" y="48"/>
                  </a:lnTo>
                  <a:lnTo>
                    <a:pt x="214" y="60"/>
                  </a:lnTo>
                  <a:lnTo>
                    <a:pt x="208" y="74"/>
                  </a:lnTo>
                  <a:lnTo>
                    <a:pt x="204" y="90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4" y="122"/>
                  </a:lnTo>
                  <a:lnTo>
                    <a:pt x="208" y="138"/>
                  </a:lnTo>
                  <a:lnTo>
                    <a:pt x="214" y="152"/>
                  </a:lnTo>
                  <a:lnTo>
                    <a:pt x="222" y="164"/>
                  </a:lnTo>
                  <a:lnTo>
                    <a:pt x="230" y="176"/>
                  </a:lnTo>
                  <a:lnTo>
                    <a:pt x="242" y="188"/>
                  </a:lnTo>
                  <a:lnTo>
                    <a:pt x="254" y="196"/>
                  </a:lnTo>
                  <a:lnTo>
                    <a:pt x="268" y="204"/>
                  </a:lnTo>
                  <a:lnTo>
                    <a:pt x="268" y="204"/>
                  </a:lnTo>
                  <a:lnTo>
                    <a:pt x="264" y="258"/>
                  </a:lnTo>
                  <a:lnTo>
                    <a:pt x="258" y="312"/>
                  </a:lnTo>
                  <a:lnTo>
                    <a:pt x="250" y="366"/>
                  </a:lnTo>
                  <a:lnTo>
                    <a:pt x="240" y="420"/>
                  </a:lnTo>
                  <a:lnTo>
                    <a:pt x="230" y="472"/>
                  </a:lnTo>
                  <a:lnTo>
                    <a:pt x="216" y="524"/>
                  </a:lnTo>
                  <a:lnTo>
                    <a:pt x="202" y="576"/>
                  </a:lnTo>
                  <a:lnTo>
                    <a:pt x="186" y="626"/>
                  </a:lnTo>
                  <a:lnTo>
                    <a:pt x="168" y="676"/>
                  </a:lnTo>
                  <a:lnTo>
                    <a:pt x="150" y="726"/>
                  </a:lnTo>
                  <a:lnTo>
                    <a:pt x="128" y="774"/>
                  </a:lnTo>
                  <a:lnTo>
                    <a:pt x="106" y="820"/>
                  </a:lnTo>
                  <a:lnTo>
                    <a:pt x="82" y="868"/>
                  </a:lnTo>
                  <a:lnTo>
                    <a:pt x="56" y="912"/>
                  </a:lnTo>
                  <a:lnTo>
                    <a:pt x="30" y="958"/>
                  </a:lnTo>
                  <a:lnTo>
                    <a:pt x="0" y="1000"/>
                  </a:lnTo>
                  <a:lnTo>
                    <a:pt x="0" y="1000"/>
                  </a:lnTo>
                  <a:lnTo>
                    <a:pt x="18" y="1008"/>
                  </a:lnTo>
                  <a:lnTo>
                    <a:pt x="34" y="1020"/>
                  </a:lnTo>
                  <a:lnTo>
                    <a:pt x="46" y="1032"/>
                  </a:lnTo>
                  <a:lnTo>
                    <a:pt x="56" y="1046"/>
                  </a:lnTo>
                  <a:lnTo>
                    <a:pt x="56" y="1046"/>
                  </a:lnTo>
                  <a:lnTo>
                    <a:pt x="86" y="1002"/>
                  </a:lnTo>
                  <a:lnTo>
                    <a:pt x="116" y="954"/>
                  </a:lnTo>
                  <a:lnTo>
                    <a:pt x="142" y="906"/>
                  </a:lnTo>
                  <a:lnTo>
                    <a:pt x="168" y="858"/>
                  </a:lnTo>
                  <a:lnTo>
                    <a:pt x="192" y="808"/>
                  </a:lnTo>
                  <a:lnTo>
                    <a:pt x="214" y="756"/>
                  </a:lnTo>
                  <a:lnTo>
                    <a:pt x="234" y="706"/>
                  </a:lnTo>
                  <a:lnTo>
                    <a:pt x="254" y="654"/>
                  </a:lnTo>
                  <a:lnTo>
                    <a:pt x="270" y="600"/>
                  </a:lnTo>
                  <a:lnTo>
                    <a:pt x="286" y="546"/>
                  </a:lnTo>
                  <a:lnTo>
                    <a:pt x="300" y="492"/>
                  </a:lnTo>
                  <a:lnTo>
                    <a:pt x="312" y="436"/>
                  </a:lnTo>
                  <a:lnTo>
                    <a:pt x="320" y="380"/>
                  </a:lnTo>
                  <a:lnTo>
                    <a:pt x="330" y="324"/>
                  </a:lnTo>
                  <a:lnTo>
                    <a:pt x="336" y="266"/>
                  </a:lnTo>
                  <a:lnTo>
                    <a:pt x="340" y="208"/>
                  </a:lnTo>
                  <a:lnTo>
                    <a:pt x="340" y="208"/>
                  </a:lnTo>
                  <a:lnTo>
                    <a:pt x="356" y="202"/>
                  </a:lnTo>
                  <a:lnTo>
                    <a:pt x="370" y="194"/>
                  </a:lnTo>
                  <a:lnTo>
                    <a:pt x="384" y="184"/>
                  </a:lnTo>
                  <a:lnTo>
                    <a:pt x="394" y="170"/>
                  </a:lnTo>
                  <a:lnTo>
                    <a:pt x="404" y="156"/>
                  </a:lnTo>
                  <a:lnTo>
                    <a:pt x="410" y="140"/>
                  </a:lnTo>
                  <a:lnTo>
                    <a:pt x="416" y="124"/>
                  </a:lnTo>
                  <a:lnTo>
                    <a:pt x="416" y="106"/>
                  </a:lnTo>
                  <a:lnTo>
                    <a:pt x="416" y="106"/>
                  </a:lnTo>
                  <a:lnTo>
                    <a:pt x="414" y="88"/>
                  </a:lnTo>
                  <a:lnTo>
                    <a:pt x="410" y="70"/>
                  </a:lnTo>
                  <a:lnTo>
                    <a:pt x="404" y="56"/>
                  </a:lnTo>
                  <a:lnTo>
                    <a:pt x="394" y="40"/>
                  </a:lnTo>
                  <a:lnTo>
                    <a:pt x="382" y="28"/>
                  </a:lnTo>
                  <a:lnTo>
                    <a:pt x="370" y="18"/>
                  </a:lnTo>
                  <a:lnTo>
                    <a:pt x="354" y="10"/>
                  </a:lnTo>
                  <a:lnTo>
                    <a:pt x="338" y="4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4290EE"/>
            </a:solidFill>
            <a:ln>
              <a:solidFill>
                <a:srgbClr val="4290E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GB" sz="240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6" name="Freeform 129"/>
            <p:cNvSpPr/>
            <p:nvPr/>
          </p:nvSpPr>
          <p:spPr bwMode="auto">
            <a:xfrm>
              <a:off x="1994299" y="4816442"/>
              <a:ext cx="272658" cy="272658"/>
            </a:xfrm>
            <a:custGeom>
              <a:avLst/>
              <a:gdLst>
                <a:gd name="T0" fmla="*/ 680 w 680"/>
                <a:gd name="T1" fmla="*/ 340 h 680"/>
                <a:gd name="T2" fmla="*/ 672 w 680"/>
                <a:gd name="T3" fmla="*/ 408 h 680"/>
                <a:gd name="T4" fmla="*/ 652 w 680"/>
                <a:gd name="T5" fmla="*/ 472 h 680"/>
                <a:gd name="T6" fmla="*/ 622 w 680"/>
                <a:gd name="T7" fmla="*/ 530 h 680"/>
                <a:gd name="T8" fmla="*/ 580 w 680"/>
                <a:gd name="T9" fmla="*/ 580 h 680"/>
                <a:gd name="T10" fmla="*/ 530 w 680"/>
                <a:gd name="T11" fmla="*/ 622 h 680"/>
                <a:gd name="T12" fmla="*/ 472 w 680"/>
                <a:gd name="T13" fmla="*/ 652 h 680"/>
                <a:gd name="T14" fmla="*/ 408 w 680"/>
                <a:gd name="T15" fmla="*/ 672 h 680"/>
                <a:gd name="T16" fmla="*/ 340 w 680"/>
                <a:gd name="T17" fmla="*/ 680 h 680"/>
                <a:gd name="T18" fmla="*/ 304 w 680"/>
                <a:gd name="T19" fmla="*/ 678 h 680"/>
                <a:gd name="T20" fmla="*/ 238 w 680"/>
                <a:gd name="T21" fmla="*/ 664 h 680"/>
                <a:gd name="T22" fmla="*/ 178 w 680"/>
                <a:gd name="T23" fmla="*/ 638 h 680"/>
                <a:gd name="T24" fmla="*/ 124 w 680"/>
                <a:gd name="T25" fmla="*/ 602 h 680"/>
                <a:gd name="T26" fmla="*/ 78 w 680"/>
                <a:gd name="T27" fmla="*/ 556 h 680"/>
                <a:gd name="T28" fmla="*/ 40 w 680"/>
                <a:gd name="T29" fmla="*/ 502 h 680"/>
                <a:gd name="T30" fmla="*/ 14 w 680"/>
                <a:gd name="T31" fmla="*/ 440 h 680"/>
                <a:gd name="T32" fmla="*/ 2 w 680"/>
                <a:gd name="T33" fmla="*/ 374 h 680"/>
                <a:gd name="T34" fmla="*/ 0 w 680"/>
                <a:gd name="T35" fmla="*/ 340 h 680"/>
                <a:gd name="T36" fmla="*/ 6 w 680"/>
                <a:gd name="T37" fmla="*/ 270 h 680"/>
                <a:gd name="T38" fmla="*/ 26 w 680"/>
                <a:gd name="T39" fmla="*/ 206 h 680"/>
                <a:gd name="T40" fmla="*/ 58 w 680"/>
                <a:gd name="T41" fmla="*/ 150 h 680"/>
                <a:gd name="T42" fmla="*/ 98 w 680"/>
                <a:gd name="T43" fmla="*/ 98 h 680"/>
                <a:gd name="T44" fmla="*/ 150 w 680"/>
                <a:gd name="T45" fmla="*/ 58 h 680"/>
                <a:gd name="T46" fmla="*/ 208 w 680"/>
                <a:gd name="T47" fmla="*/ 26 h 680"/>
                <a:gd name="T48" fmla="*/ 270 w 680"/>
                <a:gd name="T49" fmla="*/ 6 h 680"/>
                <a:gd name="T50" fmla="*/ 340 w 680"/>
                <a:gd name="T51" fmla="*/ 0 h 680"/>
                <a:gd name="T52" fmla="*/ 374 w 680"/>
                <a:gd name="T53" fmla="*/ 0 h 680"/>
                <a:gd name="T54" fmla="*/ 440 w 680"/>
                <a:gd name="T55" fmla="*/ 14 h 680"/>
                <a:gd name="T56" fmla="*/ 502 w 680"/>
                <a:gd name="T57" fmla="*/ 40 h 680"/>
                <a:gd name="T58" fmla="*/ 556 w 680"/>
                <a:gd name="T59" fmla="*/ 76 h 680"/>
                <a:gd name="T60" fmla="*/ 602 w 680"/>
                <a:gd name="T61" fmla="*/ 122 h 680"/>
                <a:gd name="T62" fmla="*/ 638 w 680"/>
                <a:gd name="T63" fmla="*/ 178 h 680"/>
                <a:gd name="T64" fmla="*/ 664 w 680"/>
                <a:gd name="T65" fmla="*/ 238 h 680"/>
                <a:gd name="T66" fmla="*/ 678 w 680"/>
                <a:gd name="T67" fmla="*/ 304 h 680"/>
                <a:gd name="T68" fmla="*/ 680 w 680"/>
                <a:gd name="T69" fmla="*/ 3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0" h="680" fill="norm" stroke="1" extrusionOk="0">
                  <a:moveTo>
                    <a:pt x="680" y="340"/>
                  </a:moveTo>
                  <a:lnTo>
                    <a:pt x="680" y="340"/>
                  </a:lnTo>
                  <a:lnTo>
                    <a:pt x="678" y="374"/>
                  </a:lnTo>
                  <a:lnTo>
                    <a:pt x="672" y="408"/>
                  </a:lnTo>
                  <a:lnTo>
                    <a:pt x="664" y="440"/>
                  </a:lnTo>
                  <a:lnTo>
                    <a:pt x="652" y="472"/>
                  </a:lnTo>
                  <a:lnTo>
                    <a:pt x="638" y="502"/>
                  </a:lnTo>
                  <a:lnTo>
                    <a:pt x="622" y="530"/>
                  </a:lnTo>
                  <a:lnTo>
                    <a:pt x="602" y="556"/>
                  </a:lnTo>
                  <a:lnTo>
                    <a:pt x="580" y="580"/>
                  </a:lnTo>
                  <a:lnTo>
                    <a:pt x="556" y="602"/>
                  </a:lnTo>
                  <a:lnTo>
                    <a:pt x="530" y="622"/>
                  </a:lnTo>
                  <a:lnTo>
                    <a:pt x="502" y="638"/>
                  </a:lnTo>
                  <a:lnTo>
                    <a:pt x="472" y="652"/>
                  </a:lnTo>
                  <a:lnTo>
                    <a:pt x="440" y="664"/>
                  </a:lnTo>
                  <a:lnTo>
                    <a:pt x="408" y="672"/>
                  </a:lnTo>
                  <a:lnTo>
                    <a:pt x="374" y="678"/>
                  </a:lnTo>
                  <a:lnTo>
                    <a:pt x="340" y="680"/>
                  </a:lnTo>
                  <a:lnTo>
                    <a:pt x="340" y="680"/>
                  </a:lnTo>
                  <a:lnTo>
                    <a:pt x="304" y="678"/>
                  </a:lnTo>
                  <a:lnTo>
                    <a:pt x="270" y="672"/>
                  </a:lnTo>
                  <a:lnTo>
                    <a:pt x="238" y="664"/>
                  </a:lnTo>
                  <a:lnTo>
                    <a:pt x="208" y="652"/>
                  </a:lnTo>
                  <a:lnTo>
                    <a:pt x="178" y="638"/>
                  </a:lnTo>
                  <a:lnTo>
                    <a:pt x="150" y="622"/>
                  </a:lnTo>
                  <a:lnTo>
                    <a:pt x="124" y="602"/>
                  </a:lnTo>
                  <a:lnTo>
                    <a:pt x="98" y="580"/>
                  </a:lnTo>
                  <a:lnTo>
                    <a:pt x="78" y="556"/>
                  </a:lnTo>
                  <a:lnTo>
                    <a:pt x="58" y="530"/>
                  </a:lnTo>
                  <a:lnTo>
                    <a:pt x="40" y="502"/>
                  </a:lnTo>
                  <a:lnTo>
                    <a:pt x="26" y="472"/>
                  </a:lnTo>
                  <a:lnTo>
                    <a:pt x="14" y="440"/>
                  </a:lnTo>
                  <a:lnTo>
                    <a:pt x="6" y="408"/>
                  </a:lnTo>
                  <a:lnTo>
                    <a:pt x="2" y="37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2" y="304"/>
                  </a:lnTo>
                  <a:lnTo>
                    <a:pt x="6" y="270"/>
                  </a:lnTo>
                  <a:lnTo>
                    <a:pt x="14" y="238"/>
                  </a:lnTo>
                  <a:lnTo>
                    <a:pt x="26" y="206"/>
                  </a:lnTo>
                  <a:lnTo>
                    <a:pt x="40" y="178"/>
                  </a:lnTo>
                  <a:lnTo>
                    <a:pt x="58" y="150"/>
                  </a:lnTo>
                  <a:lnTo>
                    <a:pt x="78" y="122"/>
                  </a:lnTo>
                  <a:lnTo>
                    <a:pt x="98" y="98"/>
                  </a:lnTo>
                  <a:lnTo>
                    <a:pt x="124" y="76"/>
                  </a:lnTo>
                  <a:lnTo>
                    <a:pt x="150" y="58"/>
                  </a:lnTo>
                  <a:lnTo>
                    <a:pt x="178" y="40"/>
                  </a:lnTo>
                  <a:lnTo>
                    <a:pt x="208" y="26"/>
                  </a:lnTo>
                  <a:lnTo>
                    <a:pt x="238" y="14"/>
                  </a:lnTo>
                  <a:lnTo>
                    <a:pt x="270" y="6"/>
                  </a:lnTo>
                  <a:lnTo>
                    <a:pt x="304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74" y="0"/>
                  </a:lnTo>
                  <a:lnTo>
                    <a:pt x="408" y="6"/>
                  </a:lnTo>
                  <a:lnTo>
                    <a:pt x="440" y="14"/>
                  </a:lnTo>
                  <a:lnTo>
                    <a:pt x="472" y="26"/>
                  </a:lnTo>
                  <a:lnTo>
                    <a:pt x="502" y="40"/>
                  </a:lnTo>
                  <a:lnTo>
                    <a:pt x="530" y="58"/>
                  </a:lnTo>
                  <a:lnTo>
                    <a:pt x="556" y="76"/>
                  </a:lnTo>
                  <a:lnTo>
                    <a:pt x="580" y="98"/>
                  </a:lnTo>
                  <a:lnTo>
                    <a:pt x="602" y="122"/>
                  </a:lnTo>
                  <a:lnTo>
                    <a:pt x="622" y="150"/>
                  </a:lnTo>
                  <a:lnTo>
                    <a:pt x="638" y="178"/>
                  </a:lnTo>
                  <a:lnTo>
                    <a:pt x="652" y="206"/>
                  </a:lnTo>
                  <a:lnTo>
                    <a:pt x="664" y="238"/>
                  </a:lnTo>
                  <a:lnTo>
                    <a:pt x="672" y="270"/>
                  </a:lnTo>
                  <a:lnTo>
                    <a:pt x="678" y="304"/>
                  </a:lnTo>
                  <a:lnTo>
                    <a:pt x="680" y="340"/>
                  </a:lnTo>
                  <a:lnTo>
                    <a:pt x="680" y="340"/>
                  </a:lnTo>
                  <a:close/>
                </a:path>
              </a:pathLst>
            </a:custGeom>
            <a:solidFill>
              <a:srgbClr val="0B3A73"/>
            </a:solidFill>
            <a:ln>
              <a:solidFill>
                <a:srgbClr val="0B3A7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GB" sz="2400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8" name="Freeform 125"/>
          <p:cNvSpPr/>
          <p:nvPr/>
        </p:nvSpPr>
        <p:spPr bwMode="auto">
          <a:xfrm>
            <a:off x="3687619" y="1326065"/>
            <a:ext cx="663375" cy="661430"/>
          </a:xfrm>
          <a:custGeom>
            <a:avLst/>
            <a:gdLst>
              <a:gd name="T0" fmla="*/ 682 w 682"/>
              <a:gd name="T1" fmla="*/ 340 h 680"/>
              <a:gd name="T2" fmla="*/ 674 w 682"/>
              <a:gd name="T3" fmla="*/ 410 h 680"/>
              <a:gd name="T4" fmla="*/ 654 w 682"/>
              <a:gd name="T5" fmla="*/ 472 h 680"/>
              <a:gd name="T6" fmla="*/ 624 w 682"/>
              <a:gd name="T7" fmla="*/ 530 h 680"/>
              <a:gd name="T8" fmla="*/ 582 w 682"/>
              <a:gd name="T9" fmla="*/ 582 h 680"/>
              <a:gd name="T10" fmla="*/ 532 w 682"/>
              <a:gd name="T11" fmla="*/ 622 h 680"/>
              <a:gd name="T12" fmla="*/ 474 w 682"/>
              <a:gd name="T13" fmla="*/ 654 h 680"/>
              <a:gd name="T14" fmla="*/ 410 w 682"/>
              <a:gd name="T15" fmla="*/ 674 h 680"/>
              <a:gd name="T16" fmla="*/ 342 w 682"/>
              <a:gd name="T17" fmla="*/ 680 h 680"/>
              <a:gd name="T18" fmla="*/ 306 w 682"/>
              <a:gd name="T19" fmla="*/ 678 h 680"/>
              <a:gd name="T20" fmla="*/ 240 w 682"/>
              <a:gd name="T21" fmla="*/ 666 h 680"/>
              <a:gd name="T22" fmla="*/ 178 w 682"/>
              <a:gd name="T23" fmla="*/ 640 h 680"/>
              <a:gd name="T24" fmla="*/ 124 w 682"/>
              <a:gd name="T25" fmla="*/ 602 h 680"/>
              <a:gd name="T26" fmla="*/ 78 w 682"/>
              <a:gd name="T27" fmla="*/ 556 h 680"/>
              <a:gd name="T28" fmla="*/ 42 w 682"/>
              <a:gd name="T29" fmla="*/ 502 h 680"/>
              <a:gd name="T30" fmla="*/ 16 w 682"/>
              <a:gd name="T31" fmla="*/ 442 h 680"/>
              <a:gd name="T32" fmla="*/ 2 w 682"/>
              <a:gd name="T33" fmla="*/ 376 h 680"/>
              <a:gd name="T34" fmla="*/ 0 w 682"/>
              <a:gd name="T35" fmla="*/ 340 h 680"/>
              <a:gd name="T36" fmla="*/ 8 w 682"/>
              <a:gd name="T37" fmla="*/ 272 h 680"/>
              <a:gd name="T38" fmla="*/ 28 w 682"/>
              <a:gd name="T39" fmla="*/ 208 h 680"/>
              <a:gd name="T40" fmla="*/ 58 w 682"/>
              <a:gd name="T41" fmla="*/ 150 h 680"/>
              <a:gd name="T42" fmla="*/ 100 w 682"/>
              <a:gd name="T43" fmla="*/ 100 h 680"/>
              <a:gd name="T44" fmla="*/ 150 w 682"/>
              <a:gd name="T45" fmla="*/ 58 h 680"/>
              <a:gd name="T46" fmla="*/ 208 w 682"/>
              <a:gd name="T47" fmla="*/ 28 h 680"/>
              <a:gd name="T48" fmla="*/ 272 w 682"/>
              <a:gd name="T49" fmla="*/ 8 h 680"/>
              <a:gd name="T50" fmla="*/ 342 w 682"/>
              <a:gd name="T51" fmla="*/ 0 h 680"/>
              <a:gd name="T52" fmla="*/ 376 w 682"/>
              <a:gd name="T53" fmla="*/ 2 h 680"/>
              <a:gd name="T54" fmla="*/ 442 w 682"/>
              <a:gd name="T55" fmla="*/ 16 h 680"/>
              <a:gd name="T56" fmla="*/ 504 w 682"/>
              <a:gd name="T57" fmla="*/ 42 h 680"/>
              <a:gd name="T58" fmla="*/ 558 w 682"/>
              <a:gd name="T59" fmla="*/ 78 h 680"/>
              <a:gd name="T60" fmla="*/ 604 w 682"/>
              <a:gd name="T61" fmla="*/ 124 h 680"/>
              <a:gd name="T62" fmla="*/ 640 w 682"/>
              <a:gd name="T63" fmla="*/ 178 h 680"/>
              <a:gd name="T64" fmla="*/ 666 w 682"/>
              <a:gd name="T65" fmla="*/ 240 h 680"/>
              <a:gd name="T66" fmla="*/ 680 w 682"/>
              <a:gd name="T67" fmla="*/ 306 h 680"/>
              <a:gd name="T68" fmla="*/ 682 w 682"/>
              <a:gd name="T69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2" h="680" fill="norm" stroke="1" extrusionOk="0">
                <a:moveTo>
                  <a:pt x="682" y="340"/>
                </a:moveTo>
                <a:lnTo>
                  <a:pt x="682" y="340"/>
                </a:lnTo>
                <a:lnTo>
                  <a:pt x="680" y="376"/>
                </a:lnTo>
                <a:lnTo>
                  <a:pt x="674" y="410"/>
                </a:lnTo>
                <a:lnTo>
                  <a:pt x="666" y="442"/>
                </a:lnTo>
                <a:lnTo>
                  <a:pt x="654" y="472"/>
                </a:lnTo>
                <a:lnTo>
                  <a:pt x="640" y="502"/>
                </a:lnTo>
                <a:lnTo>
                  <a:pt x="624" y="530"/>
                </a:lnTo>
                <a:lnTo>
                  <a:pt x="604" y="556"/>
                </a:lnTo>
                <a:lnTo>
                  <a:pt x="582" y="582"/>
                </a:lnTo>
                <a:lnTo>
                  <a:pt x="558" y="602"/>
                </a:lnTo>
                <a:lnTo>
                  <a:pt x="532" y="622"/>
                </a:lnTo>
                <a:lnTo>
                  <a:pt x="504" y="640"/>
                </a:lnTo>
                <a:lnTo>
                  <a:pt x="474" y="654"/>
                </a:lnTo>
                <a:lnTo>
                  <a:pt x="442" y="666"/>
                </a:lnTo>
                <a:lnTo>
                  <a:pt x="410" y="674"/>
                </a:lnTo>
                <a:lnTo>
                  <a:pt x="376" y="678"/>
                </a:lnTo>
                <a:lnTo>
                  <a:pt x="342" y="680"/>
                </a:lnTo>
                <a:lnTo>
                  <a:pt x="342" y="680"/>
                </a:lnTo>
                <a:lnTo>
                  <a:pt x="306" y="678"/>
                </a:lnTo>
                <a:lnTo>
                  <a:pt x="272" y="674"/>
                </a:lnTo>
                <a:lnTo>
                  <a:pt x="240" y="666"/>
                </a:lnTo>
                <a:lnTo>
                  <a:pt x="208" y="654"/>
                </a:lnTo>
                <a:lnTo>
                  <a:pt x="178" y="640"/>
                </a:lnTo>
                <a:lnTo>
                  <a:pt x="150" y="622"/>
                </a:lnTo>
                <a:lnTo>
                  <a:pt x="124" y="602"/>
                </a:lnTo>
                <a:lnTo>
                  <a:pt x="100" y="582"/>
                </a:lnTo>
                <a:lnTo>
                  <a:pt x="78" y="556"/>
                </a:lnTo>
                <a:lnTo>
                  <a:pt x="58" y="530"/>
                </a:lnTo>
                <a:lnTo>
                  <a:pt x="42" y="502"/>
                </a:lnTo>
                <a:lnTo>
                  <a:pt x="28" y="472"/>
                </a:lnTo>
                <a:lnTo>
                  <a:pt x="16" y="442"/>
                </a:lnTo>
                <a:lnTo>
                  <a:pt x="8" y="410"/>
                </a:lnTo>
                <a:lnTo>
                  <a:pt x="2" y="376"/>
                </a:lnTo>
                <a:lnTo>
                  <a:pt x="0" y="340"/>
                </a:lnTo>
                <a:lnTo>
                  <a:pt x="0" y="340"/>
                </a:lnTo>
                <a:lnTo>
                  <a:pt x="2" y="306"/>
                </a:lnTo>
                <a:lnTo>
                  <a:pt x="8" y="272"/>
                </a:lnTo>
                <a:lnTo>
                  <a:pt x="16" y="240"/>
                </a:lnTo>
                <a:lnTo>
                  <a:pt x="28" y="208"/>
                </a:lnTo>
                <a:lnTo>
                  <a:pt x="42" y="178"/>
                </a:lnTo>
                <a:lnTo>
                  <a:pt x="58" y="150"/>
                </a:lnTo>
                <a:lnTo>
                  <a:pt x="78" y="124"/>
                </a:lnTo>
                <a:lnTo>
                  <a:pt x="100" y="100"/>
                </a:lnTo>
                <a:lnTo>
                  <a:pt x="124" y="78"/>
                </a:lnTo>
                <a:lnTo>
                  <a:pt x="150" y="58"/>
                </a:lnTo>
                <a:lnTo>
                  <a:pt x="178" y="42"/>
                </a:lnTo>
                <a:lnTo>
                  <a:pt x="208" y="28"/>
                </a:lnTo>
                <a:lnTo>
                  <a:pt x="240" y="16"/>
                </a:lnTo>
                <a:lnTo>
                  <a:pt x="272" y="8"/>
                </a:lnTo>
                <a:lnTo>
                  <a:pt x="306" y="2"/>
                </a:lnTo>
                <a:lnTo>
                  <a:pt x="342" y="0"/>
                </a:lnTo>
                <a:lnTo>
                  <a:pt x="342" y="0"/>
                </a:lnTo>
                <a:lnTo>
                  <a:pt x="376" y="2"/>
                </a:lnTo>
                <a:lnTo>
                  <a:pt x="410" y="8"/>
                </a:lnTo>
                <a:lnTo>
                  <a:pt x="442" y="16"/>
                </a:lnTo>
                <a:lnTo>
                  <a:pt x="474" y="28"/>
                </a:lnTo>
                <a:lnTo>
                  <a:pt x="504" y="42"/>
                </a:lnTo>
                <a:lnTo>
                  <a:pt x="532" y="58"/>
                </a:lnTo>
                <a:lnTo>
                  <a:pt x="558" y="78"/>
                </a:lnTo>
                <a:lnTo>
                  <a:pt x="582" y="100"/>
                </a:lnTo>
                <a:lnTo>
                  <a:pt x="604" y="124"/>
                </a:lnTo>
                <a:lnTo>
                  <a:pt x="624" y="150"/>
                </a:lnTo>
                <a:lnTo>
                  <a:pt x="640" y="178"/>
                </a:lnTo>
                <a:lnTo>
                  <a:pt x="654" y="208"/>
                </a:lnTo>
                <a:lnTo>
                  <a:pt x="666" y="240"/>
                </a:lnTo>
                <a:lnTo>
                  <a:pt x="674" y="272"/>
                </a:lnTo>
                <a:lnTo>
                  <a:pt x="680" y="306"/>
                </a:lnTo>
                <a:lnTo>
                  <a:pt x="682" y="340"/>
                </a:lnTo>
                <a:lnTo>
                  <a:pt x="682" y="34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C0DAF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Line 130"/>
          <p:cNvSpPr>
            <a:spLocks noChangeShapeType="1"/>
          </p:cNvSpPr>
          <p:nvPr/>
        </p:nvSpPr>
        <p:spPr bwMode="auto">
          <a:xfrm flipH="0" flipV="0">
            <a:off x="2118309" y="1721322"/>
            <a:ext cx="1569308" cy="0"/>
          </a:xfrm>
          <a:prstGeom prst="line">
            <a:avLst/>
          </a:prstGeom>
          <a:noFill/>
          <a:ln w="12700">
            <a:solidFill>
              <a:srgbClr val="C0DA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Rectangle 135"/>
          <p:cNvSpPr>
            <a:spLocks noChangeArrowheads="1"/>
          </p:cNvSpPr>
          <p:nvPr/>
        </p:nvSpPr>
        <p:spPr bwMode="auto">
          <a:xfrm>
            <a:off x="3891136" y="1252671"/>
            <a:ext cx="330219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4400" b="1" i="1">
                <a:solidFill>
                  <a:srgbClr val="FFFFFF"/>
                </a:solidFill>
                <a:latin typeface="Trebuchet MS"/>
              </a:rPr>
              <a:t>1</a:t>
            </a:r>
            <a:endParaRPr lang="en-US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852337" y="1366677"/>
            <a:ext cx="2251024" cy="60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8513">
              <a:spcAft>
                <a:spcPts val="200"/>
              </a:spcAft>
              <a:defRPr/>
            </a:pPr>
            <a:r>
              <a:rPr lang="ru-RU" sz="20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Arial"/>
              </a:rPr>
              <a:t>Тесты, эссе, интервью</a:t>
            </a:r>
            <a:endParaRPr sz="2000" i="1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Arial"/>
            </a:endParaRPr>
          </a:p>
        </p:txBody>
      </p:sp>
      <p:cxnSp>
        <p:nvCxnSpPr>
          <p:cNvPr id="70" name="Прямая соединительная линия 69"/>
          <p:cNvCxnSpPr>
            <a:cxnSpLocks/>
          </p:cNvCxnSpPr>
          <p:nvPr/>
        </p:nvCxnSpPr>
        <p:spPr bwMode="auto">
          <a:xfrm>
            <a:off x="7101290" y="1279635"/>
            <a:ext cx="0" cy="734824"/>
          </a:xfrm>
          <a:prstGeom prst="line">
            <a:avLst/>
          </a:prstGeom>
          <a:ln w="19050">
            <a:solidFill>
              <a:srgbClr val="C0D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 bwMode="auto">
          <a:xfrm>
            <a:off x="7103002" y="1254207"/>
            <a:ext cx="3748596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rebuchet MS"/>
              </a:rPr>
              <a:t>Онлайн-тесты на логику, финансы</a:t>
            </a:r>
            <a:endParaRPr lang="en-US" sz="1600">
              <a:solidFill>
                <a:srgbClr val="000000"/>
              </a:solidFill>
              <a:latin typeface="Trebuchet MS"/>
            </a:endParaRPr>
          </a:p>
          <a:p>
            <a:pPr marL="180000" indent="-180000">
              <a:buFontTx/>
              <a:buChar char="-"/>
              <a:defRPr/>
            </a:pPr>
            <a:r>
              <a:rPr lang="en-US" sz="1600">
                <a:solidFill>
                  <a:srgbClr val="000000"/>
                </a:solidFill>
                <a:latin typeface="Trebuchet MS"/>
              </a:rPr>
              <a:t>VCV </a:t>
            </a:r>
            <a:r>
              <a:rPr lang="ru-RU" sz="1600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sz="1600">
                <a:solidFill>
                  <a:srgbClr val="000000"/>
                </a:solidFill>
                <a:latin typeface="Trebuchet MS"/>
              </a:rPr>
              <a:t> HR </a:t>
            </a:r>
            <a:r>
              <a:rPr lang="ru-RU" sz="1600">
                <a:solidFill>
                  <a:srgbClr val="000000"/>
                </a:solidFill>
                <a:latin typeface="Trebuchet MS"/>
              </a:rPr>
              <a:t>интервью</a:t>
            </a:r>
            <a:endParaRPr lang="en-US" sz="1600">
              <a:solidFill>
                <a:srgbClr val="000000"/>
              </a:solidFill>
              <a:latin typeface="Trebuchet MS"/>
            </a:endParaRPr>
          </a:p>
          <a:p>
            <a:pPr marL="180000" indent="-18000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rebuchet MS"/>
              </a:rPr>
              <a:t>Эссе на заданную тему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8240840" y="4368288"/>
            <a:ext cx="2055403" cy="833694"/>
            <a:chOff x="5868131" y="4323802"/>
            <a:chExt cx="2055403" cy="833694"/>
          </a:xfrm>
        </p:grpSpPr>
        <p:sp>
          <p:nvSpPr>
            <p:cNvPr id="64" name="TextBox 63"/>
            <p:cNvSpPr txBox="1"/>
            <p:nvPr/>
          </p:nvSpPr>
          <p:spPr bwMode="auto">
            <a:xfrm>
              <a:off x="5868131" y="4326499"/>
              <a:ext cx="20554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buFontTx/>
                <a:buChar char="-"/>
                <a:defRPr/>
              </a:pPr>
              <a:r>
                <a:rPr lang="ru-RU" sz="1600">
                  <a:solidFill>
                    <a:srgbClr val="000000"/>
                  </a:solidFill>
                  <a:latin typeface="Trebuchet MS"/>
                </a:rPr>
                <a:t>Кейс-интервью с руководителем проектов</a:t>
              </a:r>
              <a:endParaRPr/>
            </a:p>
          </p:txBody>
        </p:sp>
        <p:cxnSp>
          <p:nvCxnSpPr>
            <p:cNvPr id="50" name="Прямая соединительная линия 49"/>
            <p:cNvCxnSpPr>
              <a:cxnSpLocks/>
            </p:cNvCxnSpPr>
            <p:nvPr/>
          </p:nvCxnSpPr>
          <p:spPr bwMode="auto">
            <a:xfrm>
              <a:off x="5868131" y="4323802"/>
              <a:ext cx="0" cy="734825"/>
            </a:xfrm>
            <a:prstGeom prst="line">
              <a:avLst/>
            </a:prstGeom>
            <a:ln w="19050">
              <a:solidFill>
                <a:srgbClr val="4290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шаблон">
  <a:themeElements>
    <a:clrScheme name="SBS">
      <a:dk1>
        <a:srgbClr val="000000"/>
      </a:dk1>
      <a:lt1>
        <a:srgbClr val="FFFFFF"/>
      </a:lt1>
      <a:dk2>
        <a:srgbClr val="000000"/>
      </a:dk2>
      <a:lt2>
        <a:srgbClr val="F1F2F1"/>
      </a:lt2>
      <a:accent1>
        <a:srgbClr val="18347B"/>
      </a:accent1>
      <a:accent2>
        <a:srgbClr val="6699FF"/>
      </a:accent2>
      <a:accent3>
        <a:srgbClr val="A7AFC9"/>
      </a:accent3>
      <a:accent4>
        <a:srgbClr val="057CC1"/>
      </a:accent4>
      <a:accent5>
        <a:srgbClr val="CFD1CF"/>
      </a:accent5>
      <a:accent6>
        <a:srgbClr val="FE8F00"/>
      </a:accent6>
      <a:hlink>
        <a:srgbClr val="A6AEC9"/>
      </a:hlink>
      <a:folHlink>
        <a:srgbClr val="6598FE"/>
      </a:folHlink>
    </a:clrScheme>
    <a:fontScheme name="Trebuchet MS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 cmpd="sng">
          <a:solidFill>
            <a:schemeClr val="bg1">
              <a:lumMod val="85000"/>
            </a:schemeClr>
          </a:solidFill>
          <a:prstDash val="solid"/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>
    <a:extraClrScheme>
      <a:clrScheme name="шаблон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66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B9E7B9"/>
        </a:accent6>
        <a:hlink>
          <a:srgbClr val="00CC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B9E7E7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B9B9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FF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ADFF"/>
        </a:accent5>
        <a:accent6>
          <a:srgbClr val="5C8AE7"/>
        </a:accent6>
        <a:hlink>
          <a:srgbClr val="33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017A25F7E53A4089203BA5DE63DE9E" ma:contentTypeVersion="11" ma:contentTypeDescription="Создание документа." ma:contentTypeScope="" ma:versionID="ba7d4e55775241949dd932cd77530644">
  <xsd:schema xmlns:xsd="http://www.w3.org/2001/XMLSchema" xmlns:xs="http://www.w3.org/2001/XMLSchema" xmlns:p="http://schemas.microsoft.com/office/2006/metadata/properties" xmlns:ns2="6238382e-4070-49ac-b11d-bd944cbf24e7" targetNamespace="http://schemas.microsoft.com/office/2006/metadata/properties" ma:root="true" ma:fieldsID="93ed04fd1a0b63a038ba02975dfa076a" ns2:_="">
    <xsd:import namespace="6238382e-4070-49ac-b11d-bd944cbf24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8382e-4070-49ac-b11d-bd944cbf24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EF6E6C-E8B9-4BA6-9743-19DCE23504E1}">
  <ds:schemaRefs>
    <ds:schemaRef ds:uri="http://purl.org/dc/dcmitype/"/>
    <ds:schemaRef ds:uri="6238382e-4070-49ac-b11d-bd944cbf24e7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049467-5CAF-4BC9-ADDD-425AA08589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D3D338-B08C-4E2B-99B7-DC319CE0F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38382e-4070-49ac-b11d-bd944cbf24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Палитра стратегических бизнес решений</dc:title>
  <dc:subject/>
  <dc:creator>Sergey Artemyev</dc:creator>
  <cp:keywords/>
  <dc:description/>
  <dc:identifier/>
  <dc:language/>
  <cp:lastModifiedBy>Ирина Суслова</cp:lastModifiedBy>
  <cp:revision>415</cp:revision>
  <dcterms:created xsi:type="dcterms:W3CDTF">2011-10-17T07:07:07Z</dcterms:created>
  <dcterms:modified xsi:type="dcterms:W3CDTF">2024-01-15T13:52:31Z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0x0101002A017A25F7E53A4089203BA5DE63DE9E</vt:lpwstr>
  </property>
</Properties>
</file>