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116" d="100"/>
          <a:sy n="116" d="100"/>
        </p:scale>
        <p:origin x="330" y="108"/>
      </p:cViewPr>
      <p:guideLst>
        <p:guide pos="2160" orient="horz"/>
        <p:guide pos="7680"/>
        <p:guide/>
        <p:guide pos="3840"/>
        <p:guide pos="1593" orient="horz"/>
        <p:guide pos="2795" orient="horz"/>
        <p:guide pos="4861"/>
        <p:guide pos="2092" orient="horz"/>
        <p:guide pos="1366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0F20AF-31CD-4E93-94F4-491992C82E77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0879" y="4784070"/>
            <a:ext cx="5447029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8124744-1354-4104-B663-256766FA5A1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Объединяются</a:t>
            </a:r>
            <a:r>
              <a:rPr lang="ru-RU"/>
              <a:t> в пары, рассказывают друг другу, чем может быть полезен с профессиональной точки  зрения (с каким вопросом можно обращаться) если человек чем-то интересным увлекается  - не только в паре, НО  и всем остальным.</a:t>
            </a:r>
            <a:endParaRPr/>
          </a:p>
          <a:p>
            <a:pPr>
              <a:defRPr/>
            </a:pPr>
            <a:r>
              <a:rPr lang="ru-RU"/>
              <a:t>Далее выходят парой и рассказывают друг о друге, к примеру Маша и Саша. Маша рассказывает какая классная Саша и с какими вопросами можно обращаться и наоборот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124744-1354-4104-B663-256766FA5A13}" type="slidenum">
              <a:rPr lang="ru-RU"/>
              <a:t/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Делятся на 2/3 группы, тренер выдает </a:t>
            </a:r>
            <a:r>
              <a:rPr lang="ru-RU"/>
              <a:t>стикеры</a:t>
            </a:r>
            <a:r>
              <a:rPr lang="ru-RU"/>
              <a:t> и маркеры.</a:t>
            </a:r>
            <a:endParaRPr/>
          </a:p>
          <a:p>
            <a:pPr>
              <a:defRPr/>
            </a:pPr>
            <a:r>
              <a:rPr lang="ru-RU"/>
              <a:t>Мозговой</a:t>
            </a:r>
            <a:r>
              <a:rPr lang="ru-RU"/>
              <a:t> штурм: принимаются абсолютно любые (реалистичные и нет идеи)</a:t>
            </a:r>
            <a:endParaRPr/>
          </a:p>
          <a:p>
            <a:pPr>
              <a:defRPr/>
            </a:pPr>
            <a:r>
              <a:rPr lang="ru-RU"/>
              <a:t>Работают 7 мин в группах, накидывают идеи, далее представляют без критики, тренер сохраняет себе, если идея норм – передает в ответственное подразделение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124744-1354-4104-B663-256766FA5A13}" type="slidenum">
              <a:rPr lang="ru-RU"/>
              <a:t/>
            </a:fld>
            <a:endParaRPr lang="ru-RU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Объединяются</a:t>
            </a:r>
            <a:r>
              <a:rPr lang="ru-RU"/>
              <a:t> в пары, рассказывают друг другу, чем может быть полезен с профессиональной точки  зрения (с каким вопросом можно обращаться) если человек чем-то интересным увлекается  - не только в паре, НО  и всем остальным.</a:t>
            </a:r>
            <a:endParaRPr/>
          </a:p>
          <a:p>
            <a:pPr>
              <a:defRPr/>
            </a:pPr>
            <a:r>
              <a:rPr lang="ru-RU"/>
              <a:t>Далее выходят парой и рассказывают друг о друге, к примеру Маша и Саша. Маша рассказывает какая классная Саша и с какими вопросами можно обращаться и наоборот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124744-1354-4104-B663-256766FA5A13}" type="slidenum">
              <a:rPr lang="ru-RU"/>
              <a:t/>
            </a:fld>
            <a:endParaRPr lang="ru-RU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" name="Google Shape;868;p38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9" name="Google Shape;869;p38:notes"/>
          <p:cNvSpPr txBox="1">
            <a:spLocks noGrp="1"/>
          </p:cNvSpPr>
          <p:nvPr>
            <p:ph type="body" idx="1"/>
          </p:nvPr>
        </p:nvSpPr>
        <p:spPr bwMode="auto"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" b="1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" name="Google Shape;868;p38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9" name="Google Shape;869;p38:notes"/>
          <p:cNvSpPr txBox="1">
            <a:spLocks noGrp="1"/>
          </p:cNvSpPr>
          <p:nvPr>
            <p:ph type="body" idx="1"/>
          </p:nvPr>
        </p:nvSpPr>
        <p:spPr bwMode="auto"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Выставка достижений народного хозяйства планирует 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в октябре 2022г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провести 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крупное карьерное мероприятие для студентов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 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- площадка карьерных возможностей для молодежи»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Будут приглашены студенты и выпускники ВУЗов.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Основная цель события - привлечь на работу в «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 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»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молодых и талантливых специалистов.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На мероприятии выступят руководители и представители наших подразделений, департаментов, управлений и отделов, которые расскажут о развитии, стратегии и миссии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Ответят на вопросы участников, пригласят заинтересованных лиц пройти практику и стажировку в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Представители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проведут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профориентационные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 индивидуальные тестирования, мастер-классы, карьерные консультации, стендовые сессии, кейсы и игры. Ребята смогут принять участие в викторине, отвечая на вопросы о фактах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 </a:t>
            </a:r>
            <a:r>
              <a:rPr lang="ru-RU" sz="2000" b="1">
                <a:latin typeface="Century Gothic"/>
                <a:ea typeface="Century Gothic"/>
                <a:cs typeface="Century Gothic"/>
              </a:rPr>
              <a:t> </a:t>
            </a:r>
            <a:r>
              <a:rPr lang="ru-RU" sz="2000">
                <a:latin typeface="Century Gothic"/>
                <a:ea typeface="Century Gothic"/>
                <a:cs typeface="Century Gothic"/>
              </a:rPr>
              <a:t> и получить призы.</a:t>
            </a:r>
            <a:endParaRPr sz="2000" b="1">
              <a:latin typeface="Century Gothic"/>
              <a:ea typeface="Century Gothic"/>
              <a:cs typeface="Century Gothic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"/>
              <a:buNone/>
              <a:defRPr/>
            </a:pPr>
            <a:endParaRPr sz="200" b="1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" b="1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1" name="Google Shape;881;p3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2" name="Google Shape;882;p39:notes"/>
          <p:cNvSpPr txBox="1">
            <a:spLocks noGrp="1"/>
          </p:cNvSpPr>
          <p:nvPr>
            <p:ph type="body" idx="1"/>
          </p:nvPr>
        </p:nvSpPr>
        <p:spPr bwMode="auto"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19.06.2022 прошел «Интерн-пикник» — одно из главных карьерных мероприятий Правительства Москвы для молодежи. Мероприятие проходило в стенах Университета Правительства Москвы, и Выставка достижений народного хозяйства была приглашена в качестве участника.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pPr>
            <a:endParaRPr sz="2000">
              <a:latin typeface="Century Gothic"/>
              <a:ea typeface="Century Gothic"/>
              <a:cs typeface="Century Gothic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Основная цель события — привлечь на работу в органы власти города Москвы молодых и талантливых специалистов с помощью таких форматов, как встречи с представителями органов власти и крупных организаций, стендовые сессии, мастер-классы, карьерные консультации.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pPr>
            <a:endParaRPr sz="2000" b="1">
              <a:latin typeface="Century Gothic"/>
              <a:ea typeface="Century Gothic"/>
              <a:cs typeface="Century Gothic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Участие в мероприятии «Интерн-пикник» дало возможность привлечь стажеров и перспективных талантливых молодых специалистов в ряды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«ВДНХ»,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 b="1">
                <a:solidFill>
                  <a:srgbClr val="FF5050"/>
                </a:solidFill>
                <a:latin typeface="Century Gothic"/>
                <a:ea typeface="Century Gothic"/>
                <a:cs typeface="Century Gothic"/>
              </a:rPr>
              <a:t>говорится в статье, опубликованной на MOS.RU</a:t>
            </a: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1" name="Google Shape;881;p3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2" name="Google Shape;882;p39:notes"/>
          <p:cNvSpPr txBox="1">
            <a:spLocks noGrp="1"/>
          </p:cNvSpPr>
          <p:nvPr>
            <p:ph type="body" idx="1"/>
          </p:nvPr>
        </p:nvSpPr>
        <p:spPr bwMode="auto"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19.06.2022 прошел «Интерн-пикник» — одно из главных карьерных мероприятий Правительства Москвы для молодежи. Мероприятие проходило в стенах Университета Правительства Москвы, и Выставка достижений народного хозяйства была приглашена в качестве участника.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pPr>
            <a:endParaRPr sz="2000">
              <a:latin typeface="Century Gothic"/>
              <a:ea typeface="Century Gothic"/>
              <a:cs typeface="Century Gothic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Основная цель события — привлечь на работу в органы власти города Москвы молодых и талантливых специалистов с помощью таких форматов, как встречи с представителями органов власти и крупных организаций, стендовые сессии, мастер-классы, карьерные консультации.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pPr>
            <a:endParaRPr sz="2000" b="1">
              <a:latin typeface="Century Gothic"/>
              <a:ea typeface="Century Gothic"/>
              <a:cs typeface="Century Gothic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Участие в мероприятии «Интерн-пикник» дало возможность привлечь стажеров и перспективных талантливых молодых специалистов в ряды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«ВДНХ»,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pPr>
            <a:r>
              <a:rPr lang="ru-RU" sz="2000" b="1">
                <a:solidFill>
                  <a:srgbClr val="FF5050"/>
                </a:solidFill>
                <a:latin typeface="Century Gothic"/>
                <a:ea typeface="Century Gothic"/>
                <a:cs typeface="Century Gothic"/>
              </a:rPr>
              <a:t>говорится в статье, опубликованной на MOS.RU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0"/>
              <a:t>Рабочий Пример по каждой ценности 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defTabSz="913028">
              <a:defRPr/>
            </a:pPr>
            <a:fld id="{45C09F48-E3F7-4432-94C0-BC9DA42EACBA}" type="slidenum">
              <a:rPr lang="ru-RU">
                <a:solidFill>
                  <a:prstClr val="black"/>
                </a:solidFill>
                <a:latin typeface="Calibri"/>
              </a:rPr>
              <a:t/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1" name="Google Shape;881;p3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88900" y="742950"/>
            <a:ext cx="6608763" cy="3717925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2" name="Google Shape;882;p39:notes"/>
          <p:cNvSpPr txBox="1">
            <a:spLocks noGrp="1"/>
          </p:cNvSpPr>
          <p:nvPr>
            <p:ph type="body" idx="1"/>
          </p:nvPr>
        </p:nvSpPr>
        <p:spPr bwMode="auto">
          <a:xfrm>
            <a:off x="904983" y="4709685"/>
            <a:ext cx="4976614" cy="446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8" tIns="45631" rIns="91288" bIns="45631" anchor="t" anchorCtr="0">
            <a:noAutofit/>
          </a:bodyPr>
          <a:lstStyle/>
          <a:p>
            <a:pPr>
              <a:buSzPts val="2000"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19.06.2022 прошел «Интерн-пикник» — одно из главных карьерных мероприятий Правительства Москвы для молодежи. Мероприятие проходило в стенах Университета Правительства Москвы, и Выставка достижений народного хозяйства была приглашена в качестве участника. </a:t>
            </a:r>
            <a:endParaRPr/>
          </a:p>
          <a:p>
            <a:pPr>
              <a:buSzPts val="2000"/>
              <a:defRPr/>
            </a:pPr>
            <a:endParaRPr sz="2000">
              <a:latin typeface="Century Gothic"/>
              <a:ea typeface="Century Gothic"/>
              <a:cs typeface="Century Gothic"/>
            </a:endParaRPr>
          </a:p>
          <a:p>
            <a:pPr>
              <a:buSzPts val="2000"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Основная цель события — привлечь на работу в органы власти города Москвы молодых и талантливых специалистов с помощью таких форматов, как встречи с представителями органов власти и крупных организаций, стендовые сессии, мастер-классы, карьерные консультации.</a:t>
            </a:r>
            <a:endParaRPr/>
          </a:p>
          <a:p>
            <a:pPr>
              <a:buSzPts val="2000"/>
              <a:defRPr/>
            </a:pPr>
            <a:endParaRPr sz="2000" b="1">
              <a:latin typeface="Century Gothic"/>
              <a:ea typeface="Century Gothic"/>
              <a:cs typeface="Century Gothic"/>
            </a:endParaRPr>
          </a:p>
          <a:p>
            <a:pPr>
              <a:buSzPts val="2000"/>
              <a:defRPr/>
            </a:pPr>
            <a:r>
              <a:rPr lang="ru-RU" sz="2000">
                <a:latin typeface="Century Gothic"/>
                <a:ea typeface="Century Gothic"/>
                <a:cs typeface="Century Gothic"/>
              </a:rPr>
              <a:t>Участие в мероприятии «Интерн-пикник» дало возможность привлечь стажеров и перспективных талантливых молодых специалистов в ряды 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КП «ВДНХ»,</a:t>
            </a:r>
            <a:endParaRPr/>
          </a:p>
          <a:p>
            <a:pPr>
              <a:buSzPts val="2000"/>
              <a:defRPr/>
            </a:pPr>
            <a:r>
              <a:rPr lang="ru-RU" sz="2000" b="1">
                <a:solidFill>
                  <a:srgbClr val="FF5050"/>
                </a:solidFill>
                <a:latin typeface="Century Gothic"/>
                <a:ea typeface="Century Gothic"/>
                <a:cs typeface="Century Gothic"/>
              </a:rPr>
              <a:t>говорится в статье, опубликованной на MOS.RU</a:t>
            </a: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tx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 bwMode="auto">
          <a:xfrm>
            <a:off x="11402219" y="6248400"/>
            <a:ext cx="18891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F92"/>
              </a:buClr>
              <a:buSzPts val="2000"/>
              <a:buFont typeface="Open Sans"/>
              <a:buNone/>
              <a:defRPr sz="1000" b="0" i="0" u="none">
                <a:solidFill>
                  <a:srgbClr val="239F92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>
              <a:defRPr/>
            </a:pPr>
            <a:fld id="{00000000-1234-1234-1234-12341234123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Сет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1" name="Прямая соединительная линия 70"/>
          <p:cNvCxnSpPr>
            <a:cxnSpLocks/>
          </p:cNvCxnSpPr>
          <p:nvPr userDrawn="1"/>
        </p:nvCxnSpPr>
        <p:spPr bwMode="auto">
          <a:xfrm>
            <a:off x="719667" y="6607350"/>
            <a:ext cx="10752667" cy="0"/>
          </a:xfrm>
          <a:prstGeom prst="line">
            <a:avLst/>
          </a:prstGeom>
          <a:ln>
            <a:solidFill>
              <a:srgbClr val="EE3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Группа 71"/>
          <p:cNvGrpSpPr/>
          <p:nvPr userDrawn="1"/>
        </p:nvGrpSpPr>
        <p:grpSpPr bwMode="auto">
          <a:xfrm>
            <a:off x="345013" y="6447870"/>
            <a:ext cx="266708" cy="285583"/>
            <a:chOff x="3705643" y="2352675"/>
            <a:chExt cx="1076325" cy="11525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3" name="Rectangle 5"/>
            <p:cNvSpPr>
              <a:spLocks noChangeArrowheads="1"/>
            </p:cNvSpPr>
            <p:nvPr/>
          </p:nvSpPr>
          <p:spPr bwMode="auto">
            <a:xfrm>
              <a:off x="3705643" y="2668588"/>
              <a:ext cx="1068388" cy="44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4" name="Freeform 6"/>
            <p:cNvSpPr/>
            <p:nvPr/>
          </p:nvSpPr>
          <p:spPr bwMode="auto">
            <a:xfrm>
              <a:off x="3705643" y="2747963"/>
              <a:ext cx="1068388" cy="454025"/>
            </a:xfrm>
            <a:custGeom>
              <a:avLst/>
              <a:gdLst>
                <a:gd name="T0" fmla="*/ 1654 w 2020"/>
                <a:gd name="T1" fmla="*/ 83 h 858"/>
                <a:gd name="T2" fmla="*/ 1872 w 2020"/>
                <a:gd name="T3" fmla="*/ 858 h 858"/>
                <a:gd name="T4" fmla="*/ 1978 w 2020"/>
                <a:gd name="T5" fmla="*/ 83 h 858"/>
                <a:gd name="T6" fmla="*/ 2020 w 2020"/>
                <a:gd name="T7" fmla="*/ 0 h 858"/>
                <a:gd name="T8" fmla="*/ 0 w 2020"/>
                <a:gd name="T9" fmla="*/ 83 h 858"/>
                <a:gd name="T10" fmla="*/ 43 w 2020"/>
                <a:gd name="T11" fmla="*/ 858 h 858"/>
                <a:gd name="T12" fmla="*/ 149 w 2020"/>
                <a:gd name="T13" fmla="*/ 83 h 858"/>
                <a:gd name="T14" fmla="*/ 366 w 2020"/>
                <a:gd name="T15" fmla="*/ 858 h 858"/>
                <a:gd name="T16" fmla="*/ 472 w 2020"/>
                <a:gd name="T17" fmla="*/ 83 h 858"/>
                <a:gd name="T18" fmla="*/ 695 w 2020"/>
                <a:gd name="T19" fmla="*/ 858 h 858"/>
                <a:gd name="T20" fmla="*/ 802 w 2020"/>
                <a:gd name="T21" fmla="*/ 332 h 858"/>
                <a:gd name="T22" fmla="*/ 802 w 2020"/>
                <a:gd name="T23" fmla="*/ 303 h 858"/>
                <a:gd name="T24" fmla="*/ 807 w 2020"/>
                <a:gd name="T25" fmla="*/ 258 h 858"/>
                <a:gd name="T26" fmla="*/ 811 w 2020"/>
                <a:gd name="T27" fmla="*/ 238 h 858"/>
                <a:gd name="T28" fmla="*/ 825 w 2020"/>
                <a:gd name="T29" fmla="*/ 199 h 858"/>
                <a:gd name="T30" fmla="*/ 845 w 2020"/>
                <a:gd name="T31" fmla="*/ 162 h 858"/>
                <a:gd name="T32" fmla="*/ 871 w 2020"/>
                <a:gd name="T33" fmla="*/ 129 h 858"/>
                <a:gd name="T34" fmla="*/ 900 w 2020"/>
                <a:gd name="T35" fmla="*/ 105 h 858"/>
                <a:gd name="T36" fmla="*/ 913 w 2020"/>
                <a:gd name="T37" fmla="*/ 98 h 858"/>
                <a:gd name="T38" fmla="*/ 938 w 2020"/>
                <a:gd name="T39" fmla="*/ 88 h 858"/>
                <a:gd name="T40" fmla="*/ 965 w 2020"/>
                <a:gd name="T41" fmla="*/ 81 h 858"/>
                <a:gd name="T42" fmla="*/ 995 w 2020"/>
                <a:gd name="T43" fmla="*/ 77 h 858"/>
                <a:gd name="T44" fmla="*/ 1010 w 2020"/>
                <a:gd name="T45" fmla="*/ 77 h 858"/>
                <a:gd name="T46" fmla="*/ 1060 w 2020"/>
                <a:gd name="T47" fmla="*/ 82 h 858"/>
                <a:gd name="T48" fmla="*/ 1083 w 2020"/>
                <a:gd name="T49" fmla="*/ 88 h 858"/>
                <a:gd name="T50" fmla="*/ 1105 w 2020"/>
                <a:gd name="T51" fmla="*/ 97 h 858"/>
                <a:gd name="T52" fmla="*/ 1114 w 2020"/>
                <a:gd name="T53" fmla="*/ 102 h 858"/>
                <a:gd name="T54" fmla="*/ 1139 w 2020"/>
                <a:gd name="T55" fmla="*/ 121 h 858"/>
                <a:gd name="T56" fmla="*/ 1168 w 2020"/>
                <a:gd name="T57" fmla="*/ 153 h 858"/>
                <a:gd name="T58" fmla="*/ 1190 w 2020"/>
                <a:gd name="T59" fmla="*/ 192 h 858"/>
                <a:gd name="T60" fmla="*/ 1206 w 2020"/>
                <a:gd name="T61" fmla="*/ 233 h 858"/>
                <a:gd name="T62" fmla="*/ 1212 w 2020"/>
                <a:gd name="T63" fmla="*/ 254 h 858"/>
                <a:gd name="T64" fmla="*/ 1217 w 2020"/>
                <a:gd name="T65" fmla="*/ 302 h 858"/>
                <a:gd name="T66" fmla="*/ 1217 w 2020"/>
                <a:gd name="T67" fmla="*/ 858 h 858"/>
                <a:gd name="T68" fmla="*/ 1324 w 2020"/>
                <a:gd name="T69" fmla="*/ 83 h 858"/>
                <a:gd name="T70" fmla="*/ 1548 w 2020"/>
                <a:gd name="T71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0" h="858" fill="norm" stroke="1" extrusionOk="0">
                  <a:moveTo>
                    <a:pt x="1654" y="858"/>
                  </a:moveTo>
                  <a:lnTo>
                    <a:pt x="1654" y="83"/>
                  </a:lnTo>
                  <a:lnTo>
                    <a:pt x="1872" y="83"/>
                  </a:lnTo>
                  <a:lnTo>
                    <a:pt x="1872" y="858"/>
                  </a:lnTo>
                  <a:lnTo>
                    <a:pt x="1978" y="858"/>
                  </a:lnTo>
                  <a:lnTo>
                    <a:pt x="1978" y="83"/>
                  </a:lnTo>
                  <a:lnTo>
                    <a:pt x="2020" y="83"/>
                  </a:lnTo>
                  <a:lnTo>
                    <a:pt x="2020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43" y="83"/>
                  </a:lnTo>
                  <a:lnTo>
                    <a:pt x="43" y="858"/>
                  </a:lnTo>
                  <a:lnTo>
                    <a:pt x="149" y="858"/>
                  </a:lnTo>
                  <a:lnTo>
                    <a:pt x="149" y="83"/>
                  </a:lnTo>
                  <a:lnTo>
                    <a:pt x="365" y="83"/>
                  </a:lnTo>
                  <a:lnTo>
                    <a:pt x="366" y="858"/>
                  </a:lnTo>
                  <a:lnTo>
                    <a:pt x="472" y="858"/>
                  </a:lnTo>
                  <a:lnTo>
                    <a:pt x="472" y="83"/>
                  </a:lnTo>
                  <a:lnTo>
                    <a:pt x="695" y="83"/>
                  </a:lnTo>
                  <a:lnTo>
                    <a:pt x="695" y="858"/>
                  </a:lnTo>
                  <a:lnTo>
                    <a:pt x="802" y="858"/>
                  </a:lnTo>
                  <a:lnTo>
                    <a:pt x="802" y="332"/>
                  </a:lnTo>
                  <a:lnTo>
                    <a:pt x="802" y="332"/>
                  </a:lnTo>
                  <a:lnTo>
                    <a:pt x="802" y="303"/>
                  </a:lnTo>
                  <a:lnTo>
                    <a:pt x="803" y="278"/>
                  </a:lnTo>
                  <a:lnTo>
                    <a:pt x="807" y="258"/>
                  </a:lnTo>
                  <a:lnTo>
                    <a:pt x="811" y="238"/>
                  </a:lnTo>
                  <a:lnTo>
                    <a:pt x="811" y="238"/>
                  </a:lnTo>
                  <a:lnTo>
                    <a:pt x="817" y="218"/>
                  </a:lnTo>
                  <a:lnTo>
                    <a:pt x="825" y="199"/>
                  </a:lnTo>
                  <a:lnTo>
                    <a:pt x="835" y="179"/>
                  </a:lnTo>
                  <a:lnTo>
                    <a:pt x="845" y="162"/>
                  </a:lnTo>
                  <a:lnTo>
                    <a:pt x="857" y="145"/>
                  </a:lnTo>
                  <a:lnTo>
                    <a:pt x="871" y="129"/>
                  </a:lnTo>
                  <a:lnTo>
                    <a:pt x="886" y="116"/>
                  </a:lnTo>
                  <a:lnTo>
                    <a:pt x="900" y="105"/>
                  </a:lnTo>
                  <a:lnTo>
                    <a:pt x="900" y="105"/>
                  </a:lnTo>
                  <a:lnTo>
                    <a:pt x="913" y="98"/>
                  </a:lnTo>
                  <a:lnTo>
                    <a:pt x="925" y="93"/>
                  </a:lnTo>
                  <a:lnTo>
                    <a:pt x="938" y="88"/>
                  </a:lnTo>
                  <a:lnTo>
                    <a:pt x="952" y="84"/>
                  </a:lnTo>
                  <a:lnTo>
                    <a:pt x="965" y="81"/>
                  </a:lnTo>
                  <a:lnTo>
                    <a:pt x="980" y="78"/>
                  </a:lnTo>
                  <a:lnTo>
                    <a:pt x="995" y="77"/>
                  </a:lnTo>
                  <a:lnTo>
                    <a:pt x="1010" y="77"/>
                  </a:lnTo>
                  <a:lnTo>
                    <a:pt x="1010" y="77"/>
                  </a:lnTo>
                  <a:lnTo>
                    <a:pt x="1035" y="78"/>
                  </a:lnTo>
                  <a:lnTo>
                    <a:pt x="1060" y="82"/>
                  </a:lnTo>
                  <a:lnTo>
                    <a:pt x="1072" y="84"/>
                  </a:lnTo>
                  <a:lnTo>
                    <a:pt x="1083" y="88"/>
                  </a:lnTo>
                  <a:lnTo>
                    <a:pt x="1094" y="92"/>
                  </a:lnTo>
                  <a:lnTo>
                    <a:pt x="1105" y="97"/>
                  </a:lnTo>
                  <a:lnTo>
                    <a:pt x="1105" y="97"/>
                  </a:lnTo>
                  <a:lnTo>
                    <a:pt x="1114" y="102"/>
                  </a:lnTo>
                  <a:lnTo>
                    <a:pt x="1123" y="108"/>
                  </a:lnTo>
                  <a:lnTo>
                    <a:pt x="1139" y="121"/>
                  </a:lnTo>
                  <a:lnTo>
                    <a:pt x="1155" y="136"/>
                  </a:lnTo>
                  <a:lnTo>
                    <a:pt x="1168" y="153"/>
                  </a:lnTo>
                  <a:lnTo>
                    <a:pt x="1180" y="173"/>
                  </a:lnTo>
                  <a:lnTo>
                    <a:pt x="1190" y="192"/>
                  </a:lnTo>
                  <a:lnTo>
                    <a:pt x="1200" y="212"/>
                  </a:lnTo>
                  <a:lnTo>
                    <a:pt x="1206" y="233"/>
                  </a:lnTo>
                  <a:lnTo>
                    <a:pt x="1206" y="233"/>
                  </a:lnTo>
                  <a:lnTo>
                    <a:pt x="1212" y="254"/>
                  </a:lnTo>
                  <a:lnTo>
                    <a:pt x="1215" y="276"/>
                  </a:lnTo>
                  <a:lnTo>
                    <a:pt x="1217" y="302"/>
                  </a:lnTo>
                  <a:lnTo>
                    <a:pt x="1217" y="332"/>
                  </a:lnTo>
                  <a:lnTo>
                    <a:pt x="1217" y="858"/>
                  </a:lnTo>
                  <a:lnTo>
                    <a:pt x="1324" y="858"/>
                  </a:lnTo>
                  <a:lnTo>
                    <a:pt x="1324" y="83"/>
                  </a:lnTo>
                  <a:lnTo>
                    <a:pt x="1548" y="83"/>
                  </a:lnTo>
                  <a:lnTo>
                    <a:pt x="1548" y="858"/>
                  </a:lnTo>
                  <a:lnTo>
                    <a:pt x="1654" y="8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5" name="Freeform 7"/>
            <p:cNvSpPr/>
            <p:nvPr/>
          </p:nvSpPr>
          <p:spPr bwMode="auto">
            <a:xfrm>
              <a:off x="3723105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3 w 124"/>
                <a:gd name="T3" fmla="*/ 0 h 165"/>
                <a:gd name="T4" fmla="*/ 0 w 124"/>
                <a:gd name="T5" fmla="*/ 82 h 165"/>
                <a:gd name="T6" fmla="*/ 63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 fill="norm" stroke="1" extrusionOk="0">
                  <a:moveTo>
                    <a:pt x="124" y="82"/>
                  </a:moveTo>
                  <a:lnTo>
                    <a:pt x="63" y="0"/>
                  </a:lnTo>
                  <a:lnTo>
                    <a:pt x="0" y="82"/>
                  </a:lnTo>
                  <a:lnTo>
                    <a:pt x="63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6" name="Freeform 12"/>
            <p:cNvSpPr/>
            <p:nvPr/>
          </p:nvSpPr>
          <p:spPr bwMode="auto">
            <a:xfrm>
              <a:off x="3899318" y="2547938"/>
              <a:ext cx="57150" cy="84138"/>
            </a:xfrm>
            <a:custGeom>
              <a:avLst/>
              <a:gdLst>
                <a:gd name="T0" fmla="*/ 106 w 106"/>
                <a:gd name="T1" fmla="*/ 159 h 159"/>
                <a:gd name="T2" fmla="*/ 67 w 106"/>
                <a:gd name="T3" fmla="*/ 78 h 159"/>
                <a:gd name="T4" fmla="*/ 67 w 106"/>
                <a:gd name="T5" fmla="*/ 78 h 159"/>
                <a:gd name="T6" fmla="*/ 73 w 106"/>
                <a:gd name="T7" fmla="*/ 76 h 159"/>
                <a:gd name="T8" fmla="*/ 78 w 106"/>
                <a:gd name="T9" fmla="*/ 73 h 159"/>
                <a:gd name="T10" fmla="*/ 83 w 106"/>
                <a:gd name="T11" fmla="*/ 70 h 159"/>
                <a:gd name="T12" fmla="*/ 86 w 106"/>
                <a:gd name="T13" fmla="*/ 65 h 159"/>
                <a:gd name="T14" fmla="*/ 90 w 106"/>
                <a:gd name="T15" fmla="*/ 58 h 159"/>
                <a:gd name="T16" fmla="*/ 91 w 106"/>
                <a:gd name="T17" fmla="*/ 54 h 159"/>
                <a:gd name="T18" fmla="*/ 94 w 106"/>
                <a:gd name="T19" fmla="*/ 47 h 159"/>
                <a:gd name="T20" fmla="*/ 94 w 106"/>
                <a:gd name="T21" fmla="*/ 40 h 159"/>
                <a:gd name="T22" fmla="*/ 94 w 106"/>
                <a:gd name="T23" fmla="*/ 40 h 159"/>
                <a:gd name="T24" fmla="*/ 92 w 106"/>
                <a:gd name="T25" fmla="*/ 33 h 159"/>
                <a:gd name="T26" fmla="*/ 90 w 106"/>
                <a:gd name="T27" fmla="*/ 24 h 159"/>
                <a:gd name="T28" fmla="*/ 86 w 106"/>
                <a:gd name="T29" fmla="*/ 18 h 159"/>
                <a:gd name="T30" fmla="*/ 81 w 106"/>
                <a:gd name="T31" fmla="*/ 12 h 159"/>
                <a:gd name="T32" fmla="*/ 75 w 106"/>
                <a:gd name="T33" fmla="*/ 7 h 159"/>
                <a:gd name="T34" fmla="*/ 69 w 106"/>
                <a:gd name="T35" fmla="*/ 3 h 159"/>
                <a:gd name="T36" fmla="*/ 62 w 106"/>
                <a:gd name="T37" fmla="*/ 1 h 159"/>
                <a:gd name="T38" fmla="*/ 53 w 106"/>
                <a:gd name="T39" fmla="*/ 0 h 159"/>
                <a:gd name="T40" fmla="*/ 53 w 106"/>
                <a:gd name="T41" fmla="*/ 0 h 159"/>
                <a:gd name="T42" fmla="*/ 44 w 106"/>
                <a:gd name="T43" fmla="*/ 1 h 159"/>
                <a:gd name="T44" fmla="*/ 37 w 106"/>
                <a:gd name="T45" fmla="*/ 3 h 159"/>
                <a:gd name="T46" fmla="*/ 30 w 106"/>
                <a:gd name="T47" fmla="*/ 7 h 159"/>
                <a:gd name="T48" fmla="*/ 24 w 106"/>
                <a:gd name="T49" fmla="*/ 12 h 159"/>
                <a:gd name="T50" fmla="*/ 19 w 106"/>
                <a:gd name="T51" fmla="*/ 18 h 159"/>
                <a:gd name="T52" fmla="*/ 15 w 106"/>
                <a:gd name="T53" fmla="*/ 24 h 159"/>
                <a:gd name="T54" fmla="*/ 13 w 106"/>
                <a:gd name="T55" fmla="*/ 33 h 159"/>
                <a:gd name="T56" fmla="*/ 11 w 106"/>
                <a:gd name="T57" fmla="*/ 40 h 159"/>
                <a:gd name="T58" fmla="*/ 11 w 106"/>
                <a:gd name="T59" fmla="*/ 40 h 159"/>
                <a:gd name="T60" fmla="*/ 13 w 106"/>
                <a:gd name="T61" fmla="*/ 47 h 159"/>
                <a:gd name="T62" fmla="*/ 14 w 106"/>
                <a:gd name="T63" fmla="*/ 54 h 159"/>
                <a:gd name="T64" fmla="*/ 16 w 106"/>
                <a:gd name="T65" fmla="*/ 58 h 159"/>
                <a:gd name="T66" fmla="*/ 19 w 106"/>
                <a:gd name="T67" fmla="*/ 65 h 159"/>
                <a:gd name="T68" fmla="*/ 24 w 106"/>
                <a:gd name="T69" fmla="*/ 70 h 159"/>
                <a:gd name="T70" fmla="*/ 29 w 106"/>
                <a:gd name="T71" fmla="*/ 73 h 159"/>
                <a:gd name="T72" fmla="*/ 33 w 106"/>
                <a:gd name="T73" fmla="*/ 77 h 159"/>
                <a:gd name="T74" fmla="*/ 40 w 106"/>
                <a:gd name="T75" fmla="*/ 79 h 159"/>
                <a:gd name="T76" fmla="*/ 0 w 106"/>
                <a:gd name="T77" fmla="*/ 159 h 159"/>
                <a:gd name="T78" fmla="*/ 106 w 106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159" fill="norm" stroke="1" extrusionOk="0">
                  <a:moveTo>
                    <a:pt x="106" y="159"/>
                  </a:moveTo>
                  <a:lnTo>
                    <a:pt x="67" y="78"/>
                  </a:lnTo>
                  <a:lnTo>
                    <a:pt x="67" y="78"/>
                  </a:lnTo>
                  <a:lnTo>
                    <a:pt x="73" y="76"/>
                  </a:lnTo>
                  <a:lnTo>
                    <a:pt x="78" y="73"/>
                  </a:lnTo>
                  <a:lnTo>
                    <a:pt x="83" y="70"/>
                  </a:lnTo>
                  <a:lnTo>
                    <a:pt x="86" y="65"/>
                  </a:lnTo>
                  <a:lnTo>
                    <a:pt x="90" y="58"/>
                  </a:lnTo>
                  <a:lnTo>
                    <a:pt x="91" y="54"/>
                  </a:lnTo>
                  <a:lnTo>
                    <a:pt x="94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2" y="33"/>
                  </a:lnTo>
                  <a:lnTo>
                    <a:pt x="90" y="24"/>
                  </a:lnTo>
                  <a:lnTo>
                    <a:pt x="86" y="18"/>
                  </a:lnTo>
                  <a:lnTo>
                    <a:pt x="81" y="12"/>
                  </a:lnTo>
                  <a:lnTo>
                    <a:pt x="75" y="7"/>
                  </a:lnTo>
                  <a:lnTo>
                    <a:pt x="69" y="3"/>
                  </a:lnTo>
                  <a:lnTo>
                    <a:pt x="62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4" y="1"/>
                  </a:lnTo>
                  <a:lnTo>
                    <a:pt x="37" y="3"/>
                  </a:lnTo>
                  <a:lnTo>
                    <a:pt x="30" y="7"/>
                  </a:lnTo>
                  <a:lnTo>
                    <a:pt x="24" y="12"/>
                  </a:lnTo>
                  <a:lnTo>
                    <a:pt x="19" y="18"/>
                  </a:lnTo>
                  <a:lnTo>
                    <a:pt x="15" y="24"/>
                  </a:lnTo>
                  <a:lnTo>
                    <a:pt x="13" y="33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3" y="47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4" y="70"/>
                  </a:lnTo>
                  <a:lnTo>
                    <a:pt x="29" y="73"/>
                  </a:lnTo>
                  <a:lnTo>
                    <a:pt x="33" y="77"/>
                  </a:lnTo>
                  <a:lnTo>
                    <a:pt x="40" y="79"/>
                  </a:lnTo>
                  <a:lnTo>
                    <a:pt x="0" y="159"/>
                  </a:lnTo>
                  <a:lnTo>
                    <a:pt x="106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7" name="Freeform 13"/>
            <p:cNvSpPr>
              <a:spLocks noEditPoints="1"/>
            </p:cNvSpPr>
            <p:nvPr/>
          </p:nvSpPr>
          <p:spPr bwMode="auto">
            <a:xfrm>
              <a:off x="3945355" y="3254375"/>
              <a:ext cx="277813" cy="250825"/>
            </a:xfrm>
            <a:custGeom>
              <a:avLst/>
              <a:gdLst>
                <a:gd name="T0" fmla="*/ 417 w 526"/>
                <a:gd name="T1" fmla="*/ 0 h 473"/>
                <a:gd name="T2" fmla="*/ 258 w 526"/>
                <a:gd name="T3" fmla="*/ 0 h 473"/>
                <a:gd name="T4" fmla="*/ 0 w 526"/>
                <a:gd name="T5" fmla="*/ 473 h 473"/>
                <a:gd name="T6" fmla="*/ 476 w 526"/>
                <a:gd name="T7" fmla="*/ 473 h 473"/>
                <a:gd name="T8" fmla="*/ 526 w 526"/>
                <a:gd name="T9" fmla="*/ 404 h 473"/>
                <a:gd name="T10" fmla="*/ 417 w 526"/>
                <a:gd name="T11" fmla="*/ 405 h 473"/>
                <a:gd name="T12" fmla="*/ 417 w 526"/>
                <a:gd name="T13" fmla="*/ 0 h 473"/>
                <a:gd name="T14" fmla="*/ 343 w 526"/>
                <a:gd name="T15" fmla="*/ 409 h 473"/>
                <a:gd name="T16" fmla="*/ 106 w 526"/>
                <a:gd name="T17" fmla="*/ 409 h 473"/>
                <a:gd name="T18" fmla="*/ 294 w 526"/>
                <a:gd name="T19" fmla="*/ 58 h 473"/>
                <a:gd name="T20" fmla="*/ 343 w 526"/>
                <a:gd name="T21" fmla="*/ 58 h 473"/>
                <a:gd name="T22" fmla="*/ 343 w 526"/>
                <a:gd name="T23" fmla="*/ 40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473" fill="norm" stroke="1" extrusionOk="0">
                  <a:moveTo>
                    <a:pt x="417" y="0"/>
                  </a:moveTo>
                  <a:lnTo>
                    <a:pt x="258" y="0"/>
                  </a:lnTo>
                  <a:lnTo>
                    <a:pt x="0" y="473"/>
                  </a:lnTo>
                  <a:lnTo>
                    <a:pt x="476" y="473"/>
                  </a:lnTo>
                  <a:lnTo>
                    <a:pt x="526" y="404"/>
                  </a:lnTo>
                  <a:lnTo>
                    <a:pt x="417" y="405"/>
                  </a:lnTo>
                  <a:lnTo>
                    <a:pt x="417" y="0"/>
                  </a:lnTo>
                  <a:close/>
                  <a:moveTo>
                    <a:pt x="343" y="409"/>
                  </a:moveTo>
                  <a:lnTo>
                    <a:pt x="106" y="409"/>
                  </a:lnTo>
                  <a:lnTo>
                    <a:pt x="294" y="58"/>
                  </a:lnTo>
                  <a:lnTo>
                    <a:pt x="343" y="58"/>
                  </a:lnTo>
                  <a:lnTo>
                    <a:pt x="343" y="4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8" name="Rectangle 14"/>
            <p:cNvSpPr>
              <a:spLocks noChangeArrowheads="1"/>
            </p:cNvSpPr>
            <p:nvPr/>
          </p:nvSpPr>
          <p:spPr bwMode="auto">
            <a:xfrm>
              <a:off x="4073943" y="2589213"/>
              <a:ext cx="331788" cy="42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79" name="Rectangle 15"/>
            <p:cNvSpPr>
              <a:spLocks noChangeArrowheads="1"/>
            </p:cNvSpPr>
            <p:nvPr/>
          </p:nvSpPr>
          <p:spPr bwMode="auto">
            <a:xfrm>
              <a:off x="4172368" y="2508250"/>
              <a:ext cx="134938" cy="44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0" name="Rectangle 16"/>
            <p:cNvSpPr>
              <a:spLocks noChangeArrowheads="1"/>
            </p:cNvSpPr>
            <p:nvPr/>
          </p:nvSpPr>
          <p:spPr bwMode="auto">
            <a:xfrm>
              <a:off x="4189830" y="2352675"/>
              <a:ext cx="100013" cy="42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1" name="Freeform 17"/>
            <p:cNvSpPr/>
            <p:nvPr/>
          </p:nvSpPr>
          <p:spPr bwMode="auto">
            <a:xfrm>
              <a:off x="4204118" y="2430463"/>
              <a:ext cx="71438" cy="49213"/>
            </a:xfrm>
            <a:custGeom>
              <a:avLst/>
              <a:gdLst>
                <a:gd name="T0" fmla="*/ 137 w 137"/>
                <a:gd name="T1" fmla="*/ 0 h 93"/>
                <a:gd name="T2" fmla="*/ 0 w 137"/>
                <a:gd name="T3" fmla="*/ 0 h 93"/>
                <a:gd name="T4" fmla="*/ 69 w 137"/>
                <a:gd name="T5" fmla="*/ 93 h 93"/>
                <a:gd name="T6" fmla="*/ 137 w 137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93" fill="norm" stroke="1" extrusionOk="0">
                  <a:moveTo>
                    <a:pt x="137" y="0"/>
                  </a:moveTo>
                  <a:lnTo>
                    <a:pt x="0" y="0"/>
                  </a:lnTo>
                  <a:lnTo>
                    <a:pt x="69" y="9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2" name="Freeform 18"/>
            <p:cNvSpPr/>
            <p:nvPr/>
          </p:nvSpPr>
          <p:spPr bwMode="auto">
            <a:xfrm>
              <a:off x="4280318" y="3254375"/>
              <a:ext cx="204788" cy="250825"/>
            </a:xfrm>
            <a:custGeom>
              <a:avLst/>
              <a:gdLst>
                <a:gd name="T0" fmla="*/ 314 w 389"/>
                <a:gd name="T1" fmla="*/ 189 h 473"/>
                <a:gd name="T2" fmla="*/ 73 w 389"/>
                <a:gd name="T3" fmla="*/ 189 h 473"/>
                <a:gd name="T4" fmla="*/ 73 w 389"/>
                <a:gd name="T5" fmla="*/ 0 h 473"/>
                <a:gd name="T6" fmla="*/ 0 w 389"/>
                <a:gd name="T7" fmla="*/ 0 h 473"/>
                <a:gd name="T8" fmla="*/ 0 w 389"/>
                <a:gd name="T9" fmla="*/ 473 h 473"/>
                <a:gd name="T10" fmla="*/ 73 w 389"/>
                <a:gd name="T11" fmla="*/ 473 h 473"/>
                <a:gd name="T12" fmla="*/ 73 w 389"/>
                <a:gd name="T13" fmla="*/ 254 h 473"/>
                <a:gd name="T14" fmla="*/ 314 w 389"/>
                <a:gd name="T15" fmla="*/ 254 h 473"/>
                <a:gd name="T16" fmla="*/ 314 w 389"/>
                <a:gd name="T17" fmla="*/ 473 h 473"/>
                <a:gd name="T18" fmla="*/ 389 w 389"/>
                <a:gd name="T19" fmla="*/ 473 h 473"/>
                <a:gd name="T20" fmla="*/ 389 w 389"/>
                <a:gd name="T21" fmla="*/ 0 h 473"/>
                <a:gd name="T22" fmla="*/ 314 w 389"/>
                <a:gd name="T23" fmla="*/ 0 h 473"/>
                <a:gd name="T24" fmla="*/ 314 w 389"/>
                <a:gd name="T25" fmla="*/ 18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" h="473" fill="norm" stroke="1" extrusionOk="0">
                  <a:moveTo>
                    <a:pt x="314" y="189"/>
                  </a:moveTo>
                  <a:lnTo>
                    <a:pt x="73" y="189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73" y="473"/>
                  </a:lnTo>
                  <a:lnTo>
                    <a:pt x="73" y="254"/>
                  </a:lnTo>
                  <a:lnTo>
                    <a:pt x="314" y="254"/>
                  </a:lnTo>
                  <a:lnTo>
                    <a:pt x="314" y="473"/>
                  </a:lnTo>
                  <a:lnTo>
                    <a:pt x="389" y="473"/>
                  </a:lnTo>
                  <a:lnTo>
                    <a:pt x="389" y="0"/>
                  </a:lnTo>
                  <a:lnTo>
                    <a:pt x="314" y="0"/>
                  </a:lnTo>
                  <a:lnTo>
                    <a:pt x="314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3" name="Freeform 19"/>
            <p:cNvSpPr/>
            <p:nvPr/>
          </p:nvSpPr>
          <p:spPr bwMode="auto">
            <a:xfrm>
              <a:off x="4524793" y="2547938"/>
              <a:ext cx="55563" cy="84138"/>
            </a:xfrm>
            <a:custGeom>
              <a:avLst/>
              <a:gdLst>
                <a:gd name="T0" fmla="*/ 105 w 105"/>
                <a:gd name="T1" fmla="*/ 159 h 159"/>
                <a:gd name="T2" fmla="*/ 66 w 105"/>
                <a:gd name="T3" fmla="*/ 79 h 159"/>
                <a:gd name="T4" fmla="*/ 66 w 105"/>
                <a:gd name="T5" fmla="*/ 79 h 159"/>
                <a:gd name="T6" fmla="*/ 72 w 105"/>
                <a:gd name="T7" fmla="*/ 77 h 159"/>
                <a:gd name="T8" fmla="*/ 77 w 105"/>
                <a:gd name="T9" fmla="*/ 73 h 159"/>
                <a:gd name="T10" fmla="*/ 82 w 105"/>
                <a:gd name="T11" fmla="*/ 70 h 159"/>
                <a:gd name="T12" fmla="*/ 86 w 105"/>
                <a:gd name="T13" fmla="*/ 65 h 159"/>
                <a:gd name="T14" fmla="*/ 89 w 105"/>
                <a:gd name="T15" fmla="*/ 58 h 159"/>
                <a:gd name="T16" fmla="*/ 92 w 105"/>
                <a:gd name="T17" fmla="*/ 54 h 159"/>
                <a:gd name="T18" fmla="*/ 93 w 105"/>
                <a:gd name="T19" fmla="*/ 47 h 159"/>
                <a:gd name="T20" fmla="*/ 94 w 105"/>
                <a:gd name="T21" fmla="*/ 40 h 159"/>
                <a:gd name="T22" fmla="*/ 94 w 105"/>
                <a:gd name="T23" fmla="*/ 40 h 159"/>
                <a:gd name="T24" fmla="*/ 93 w 105"/>
                <a:gd name="T25" fmla="*/ 33 h 159"/>
                <a:gd name="T26" fmla="*/ 91 w 105"/>
                <a:gd name="T27" fmla="*/ 24 h 159"/>
                <a:gd name="T28" fmla="*/ 87 w 105"/>
                <a:gd name="T29" fmla="*/ 18 h 159"/>
                <a:gd name="T30" fmla="*/ 82 w 105"/>
                <a:gd name="T31" fmla="*/ 12 h 159"/>
                <a:gd name="T32" fmla="*/ 76 w 105"/>
                <a:gd name="T33" fmla="*/ 7 h 159"/>
                <a:gd name="T34" fmla="*/ 68 w 105"/>
                <a:gd name="T35" fmla="*/ 3 h 159"/>
                <a:gd name="T36" fmla="*/ 61 w 105"/>
                <a:gd name="T37" fmla="*/ 1 h 159"/>
                <a:gd name="T38" fmla="*/ 52 w 105"/>
                <a:gd name="T39" fmla="*/ 0 h 159"/>
                <a:gd name="T40" fmla="*/ 52 w 105"/>
                <a:gd name="T41" fmla="*/ 0 h 159"/>
                <a:gd name="T42" fmla="*/ 44 w 105"/>
                <a:gd name="T43" fmla="*/ 1 h 159"/>
                <a:gd name="T44" fmla="*/ 36 w 105"/>
                <a:gd name="T45" fmla="*/ 3 h 159"/>
                <a:gd name="T46" fmla="*/ 29 w 105"/>
                <a:gd name="T47" fmla="*/ 7 h 159"/>
                <a:gd name="T48" fmla="*/ 23 w 105"/>
                <a:gd name="T49" fmla="*/ 12 h 159"/>
                <a:gd name="T50" fmla="*/ 18 w 105"/>
                <a:gd name="T51" fmla="*/ 18 h 159"/>
                <a:gd name="T52" fmla="*/ 14 w 105"/>
                <a:gd name="T53" fmla="*/ 24 h 159"/>
                <a:gd name="T54" fmla="*/ 12 w 105"/>
                <a:gd name="T55" fmla="*/ 33 h 159"/>
                <a:gd name="T56" fmla="*/ 12 w 105"/>
                <a:gd name="T57" fmla="*/ 40 h 159"/>
                <a:gd name="T58" fmla="*/ 12 w 105"/>
                <a:gd name="T59" fmla="*/ 40 h 159"/>
                <a:gd name="T60" fmla="*/ 12 w 105"/>
                <a:gd name="T61" fmla="*/ 47 h 159"/>
                <a:gd name="T62" fmla="*/ 13 w 105"/>
                <a:gd name="T63" fmla="*/ 54 h 159"/>
                <a:gd name="T64" fmla="*/ 16 w 105"/>
                <a:gd name="T65" fmla="*/ 58 h 159"/>
                <a:gd name="T66" fmla="*/ 19 w 105"/>
                <a:gd name="T67" fmla="*/ 65 h 159"/>
                <a:gd name="T68" fmla="*/ 23 w 105"/>
                <a:gd name="T69" fmla="*/ 70 h 159"/>
                <a:gd name="T70" fmla="*/ 28 w 105"/>
                <a:gd name="T71" fmla="*/ 73 h 159"/>
                <a:gd name="T72" fmla="*/ 33 w 105"/>
                <a:gd name="T73" fmla="*/ 76 h 159"/>
                <a:gd name="T74" fmla="*/ 39 w 105"/>
                <a:gd name="T75" fmla="*/ 78 h 159"/>
                <a:gd name="T76" fmla="*/ 0 w 105"/>
                <a:gd name="T77" fmla="*/ 159 h 159"/>
                <a:gd name="T78" fmla="*/ 105 w 105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59" fill="norm" stroke="1" extrusionOk="0">
                  <a:moveTo>
                    <a:pt x="105" y="159"/>
                  </a:moveTo>
                  <a:lnTo>
                    <a:pt x="66" y="79"/>
                  </a:lnTo>
                  <a:lnTo>
                    <a:pt x="66" y="79"/>
                  </a:lnTo>
                  <a:lnTo>
                    <a:pt x="72" y="77"/>
                  </a:lnTo>
                  <a:lnTo>
                    <a:pt x="77" y="73"/>
                  </a:lnTo>
                  <a:lnTo>
                    <a:pt x="82" y="70"/>
                  </a:lnTo>
                  <a:lnTo>
                    <a:pt x="86" y="65"/>
                  </a:lnTo>
                  <a:lnTo>
                    <a:pt x="89" y="58"/>
                  </a:lnTo>
                  <a:lnTo>
                    <a:pt x="92" y="54"/>
                  </a:lnTo>
                  <a:lnTo>
                    <a:pt x="93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3" y="33"/>
                  </a:lnTo>
                  <a:lnTo>
                    <a:pt x="91" y="24"/>
                  </a:lnTo>
                  <a:lnTo>
                    <a:pt x="87" y="18"/>
                  </a:lnTo>
                  <a:lnTo>
                    <a:pt x="82" y="12"/>
                  </a:lnTo>
                  <a:lnTo>
                    <a:pt x="76" y="7"/>
                  </a:lnTo>
                  <a:lnTo>
                    <a:pt x="68" y="3"/>
                  </a:lnTo>
                  <a:lnTo>
                    <a:pt x="61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1"/>
                  </a:lnTo>
                  <a:lnTo>
                    <a:pt x="36" y="3"/>
                  </a:lnTo>
                  <a:lnTo>
                    <a:pt x="29" y="7"/>
                  </a:lnTo>
                  <a:lnTo>
                    <a:pt x="23" y="12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2" y="33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7"/>
                  </a:lnTo>
                  <a:lnTo>
                    <a:pt x="13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3" y="70"/>
                  </a:lnTo>
                  <a:lnTo>
                    <a:pt x="28" y="73"/>
                  </a:lnTo>
                  <a:lnTo>
                    <a:pt x="33" y="76"/>
                  </a:lnTo>
                  <a:lnTo>
                    <a:pt x="39" y="78"/>
                  </a:lnTo>
                  <a:lnTo>
                    <a:pt x="0" y="159"/>
                  </a:lnTo>
                  <a:lnTo>
                    <a:pt x="105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4" name="Freeform 20"/>
            <p:cNvSpPr/>
            <p:nvPr/>
          </p:nvSpPr>
          <p:spPr bwMode="auto">
            <a:xfrm>
              <a:off x="4553368" y="3254375"/>
              <a:ext cx="228600" cy="250825"/>
            </a:xfrm>
            <a:custGeom>
              <a:avLst/>
              <a:gdLst>
                <a:gd name="T0" fmla="*/ 250 w 431"/>
                <a:gd name="T1" fmla="*/ 218 h 473"/>
                <a:gd name="T2" fmla="*/ 400 w 431"/>
                <a:gd name="T3" fmla="*/ 0 h 473"/>
                <a:gd name="T4" fmla="*/ 328 w 431"/>
                <a:gd name="T5" fmla="*/ 0 h 473"/>
                <a:gd name="T6" fmla="*/ 216 w 431"/>
                <a:gd name="T7" fmla="*/ 167 h 473"/>
                <a:gd name="T8" fmla="*/ 98 w 431"/>
                <a:gd name="T9" fmla="*/ 0 h 473"/>
                <a:gd name="T10" fmla="*/ 8 w 431"/>
                <a:gd name="T11" fmla="*/ 0 h 473"/>
                <a:gd name="T12" fmla="*/ 171 w 431"/>
                <a:gd name="T13" fmla="*/ 230 h 473"/>
                <a:gd name="T14" fmla="*/ 0 w 431"/>
                <a:gd name="T15" fmla="*/ 473 h 473"/>
                <a:gd name="T16" fmla="*/ 76 w 431"/>
                <a:gd name="T17" fmla="*/ 473 h 473"/>
                <a:gd name="T18" fmla="*/ 206 w 431"/>
                <a:gd name="T19" fmla="*/ 280 h 473"/>
                <a:gd name="T20" fmla="*/ 341 w 431"/>
                <a:gd name="T21" fmla="*/ 473 h 473"/>
                <a:gd name="T22" fmla="*/ 431 w 431"/>
                <a:gd name="T23" fmla="*/ 473 h 473"/>
                <a:gd name="T24" fmla="*/ 250 w 431"/>
                <a:gd name="T25" fmla="*/ 21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73" fill="norm" stroke="1" extrusionOk="0">
                  <a:moveTo>
                    <a:pt x="250" y="218"/>
                  </a:moveTo>
                  <a:lnTo>
                    <a:pt x="400" y="0"/>
                  </a:lnTo>
                  <a:lnTo>
                    <a:pt x="328" y="0"/>
                  </a:lnTo>
                  <a:lnTo>
                    <a:pt x="216" y="167"/>
                  </a:lnTo>
                  <a:lnTo>
                    <a:pt x="98" y="0"/>
                  </a:lnTo>
                  <a:lnTo>
                    <a:pt x="8" y="0"/>
                  </a:lnTo>
                  <a:lnTo>
                    <a:pt x="171" y="230"/>
                  </a:lnTo>
                  <a:lnTo>
                    <a:pt x="0" y="473"/>
                  </a:lnTo>
                  <a:lnTo>
                    <a:pt x="76" y="473"/>
                  </a:lnTo>
                  <a:lnTo>
                    <a:pt x="206" y="280"/>
                  </a:lnTo>
                  <a:lnTo>
                    <a:pt x="341" y="473"/>
                  </a:lnTo>
                  <a:lnTo>
                    <a:pt x="431" y="473"/>
                  </a:lnTo>
                  <a:lnTo>
                    <a:pt x="250" y="2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5" name="Freeform 21"/>
            <p:cNvSpPr/>
            <p:nvPr/>
          </p:nvSpPr>
          <p:spPr bwMode="auto">
            <a:xfrm>
              <a:off x="4691480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2 w 124"/>
                <a:gd name="T3" fmla="*/ 0 h 165"/>
                <a:gd name="T4" fmla="*/ 0 w 124"/>
                <a:gd name="T5" fmla="*/ 82 h 165"/>
                <a:gd name="T6" fmla="*/ 62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 fill="norm" stroke="1" extrusionOk="0">
                  <a:moveTo>
                    <a:pt x="124" y="82"/>
                  </a:moveTo>
                  <a:lnTo>
                    <a:pt x="62" y="0"/>
                  </a:lnTo>
                  <a:lnTo>
                    <a:pt x="0" y="82"/>
                  </a:lnTo>
                  <a:lnTo>
                    <a:pt x="62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  <p:sp>
          <p:nvSpPr>
            <p:cNvPr id="86" name="Freeform 8"/>
            <p:cNvSpPr>
              <a:spLocks noEditPoints="1"/>
            </p:cNvSpPr>
            <p:nvPr/>
          </p:nvSpPr>
          <p:spPr bwMode="auto">
            <a:xfrm>
              <a:off x="3721518" y="3254375"/>
              <a:ext cx="184150" cy="250825"/>
            </a:xfrm>
            <a:custGeom>
              <a:avLst/>
              <a:gdLst>
                <a:gd name="T0" fmla="*/ 282 w 349"/>
                <a:gd name="T1" fmla="*/ 225 h 473"/>
                <a:gd name="T2" fmla="*/ 311 w 349"/>
                <a:gd name="T3" fmla="*/ 204 h 473"/>
                <a:gd name="T4" fmla="*/ 335 w 349"/>
                <a:gd name="T5" fmla="*/ 162 h 473"/>
                <a:gd name="T6" fmla="*/ 339 w 349"/>
                <a:gd name="T7" fmla="*/ 133 h 473"/>
                <a:gd name="T8" fmla="*/ 339 w 349"/>
                <a:gd name="T9" fmla="*/ 110 h 473"/>
                <a:gd name="T10" fmla="*/ 333 w 349"/>
                <a:gd name="T11" fmla="*/ 78 h 473"/>
                <a:gd name="T12" fmla="*/ 320 w 349"/>
                <a:gd name="T13" fmla="*/ 52 h 473"/>
                <a:gd name="T14" fmla="*/ 303 w 349"/>
                <a:gd name="T15" fmla="*/ 31 h 473"/>
                <a:gd name="T16" fmla="*/ 257 w 349"/>
                <a:gd name="T17" fmla="*/ 8 h 473"/>
                <a:gd name="T18" fmla="*/ 219 w 349"/>
                <a:gd name="T19" fmla="*/ 2 h 473"/>
                <a:gd name="T20" fmla="*/ 0 w 349"/>
                <a:gd name="T21" fmla="*/ 0 h 473"/>
                <a:gd name="T22" fmla="*/ 174 w 349"/>
                <a:gd name="T23" fmla="*/ 473 h 473"/>
                <a:gd name="T24" fmla="*/ 240 w 349"/>
                <a:gd name="T25" fmla="*/ 469 h 473"/>
                <a:gd name="T26" fmla="*/ 262 w 349"/>
                <a:gd name="T27" fmla="*/ 464 h 473"/>
                <a:gd name="T28" fmla="*/ 289 w 349"/>
                <a:gd name="T29" fmla="*/ 453 h 473"/>
                <a:gd name="T30" fmla="*/ 311 w 349"/>
                <a:gd name="T31" fmla="*/ 436 h 473"/>
                <a:gd name="T32" fmla="*/ 330 w 349"/>
                <a:gd name="T33" fmla="*/ 413 h 473"/>
                <a:gd name="T34" fmla="*/ 343 w 349"/>
                <a:gd name="T35" fmla="*/ 383 h 473"/>
                <a:gd name="T36" fmla="*/ 349 w 349"/>
                <a:gd name="T37" fmla="*/ 349 h 473"/>
                <a:gd name="T38" fmla="*/ 348 w 349"/>
                <a:gd name="T39" fmla="*/ 317 h 473"/>
                <a:gd name="T40" fmla="*/ 330 w 349"/>
                <a:gd name="T41" fmla="*/ 268 h 473"/>
                <a:gd name="T42" fmla="*/ 295 w 349"/>
                <a:gd name="T43" fmla="*/ 236 h 473"/>
                <a:gd name="T44" fmla="*/ 183 w 349"/>
                <a:gd name="T45" fmla="*/ 63 h 473"/>
                <a:gd name="T46" fmla="*/ 207 w 349"/>
                <a:gd name="T47" fmla="*/ 64 h 473"/>
                <a:gd name="T48" fmla="*/ 225 w 349"/>
                <a:gd name="T49" fmla="*/ 69 h 473"/>
                <a:gd name="T50" fmla="*/ 247 w 349"/>
                <a:gd name="T51" fmla="*/ 83 h 473"/>
                <a:gd name="T52" fmla="*/ 261 w 349"/>
                <a:gd name="T53" fmla="*/ 108 h 473"/>
                <a:gd name="T54" fmla="*/ 265 w 349"/>
                <a:gd name="T55" fmla="*/ 130 h 473"/>
                <a:gd name="T56" fmla="*/ 258 w 349"/>
                <a:gd name="T57" fmla="*/ 162 h 473"/>
                <a:gd name="T58" fmla="*/ 245 w 349"/>
                <a:gd name="T59" fmla="*/ 186 h 473"/>
                <a:gd name="T60" fmla="*/ 233 w 349"/>
                <a:gd name="T61" fmla="*/ 196 h 473"/>
                <a:gd name="T62" fmla="*/ 199 w 349"/>
                <a:gd name="T63" fmla="*/ 205 h 473"/>
                <a:gd name="T64" fmla="*/ 75 w 349"/>
                <a:gd name="T65" fmla="*/ 63 h 473"/>
                <a:gd name="T66" fmla="*/ 223 w 349"/>
                <a:gd name="T67" fmla="*/ 408 h 473"/>
                <a:gd name="T68" fmla="*/ 75 w 349"/>
                <a:gd name="T69" fmla="*/ 412 h 473"/>
                <a:gd name="T70" fmla="*/ 193 w 349"/>
                <a:gd name="T71" fmla="*/ 268 h 473"/>
                <a:gd name="T72" fmla="*/ 224 w 349"/>
                <a:gd name="T73" fmla="*/ 270 h 473"/>
                <a:gd name="T74" fmla="*/ 241 w 349"/>
                <a:gd name="T75" fmla="*/ 278 h 473"/>
                <a:gd name="T76" fmla="*/ 260 w 349"/>
                <a:gd name="T77" fmla="*/ 295 h 473"/>
                <a:gd name="T78" fmla="*/ 271 w 349"/>
                <a:gd name="T79" fmla="*/ 324 h 473"/>
                <a:gd name="T80" fmla="*/ 271 w 349"/>
                <a:gd name="T81" fmla="*/ 349 h 473"/>
                <a:gd name="T82" fmla="*/ 261 w 349"/>
                <a:gd name="T83" fmla="*/ 381 h 473"/>
                <a:gd name="T84" fmla="*/ 240 w 349"/>
                <a:gd name="T85" fmla="*/ 402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9" h="473" fill="norm" stroke="1" extrusionOk="0">
                  <a:moveTo>
                    <a:pt x="282" y="229"/>
                  </a:moveTo>
                  <a:lnTo>
                    <a:pt x="282" y="225"/>
                  </a:lnTo>
                  <a:lnTo>
                    <a:pt x="282" y="225"/>
                  </a:lnTo>
                  <a:lnTo>
                    <a:pt x="292" y="220"/>
                  </a:lnTo>
                  <a:lnTo>
                    <a:pt x="301" y="213"/>
                  </a:lnTo>
                  <a:lnTo>
                    <a:pt x="311" y="204"/>
                  </a:lnTo>
                  <a:lnTo>
                    <a:pt x="320" y="192"/>
                  </a:lnTo>
                  <a:lnTo>
                    <a:pt x="328" y="178"/>
                  </a:lnTo>
                  <a:lnTo>
                    <a:pt x="335" y="162"/>
                  </a:lnTo>
                  <a:lnTo>
                    <a:pt x="337" y="154"/>
                  </a:lnTo>
                  <a:lnTo>
                    <a:pt x="338" y="144"/>
                  </a:lnTo>
                  <a:lnTo>
                    <a:pt x="339" y="133"/>
                  </a:lnTo>
                  <a:lnTo>
                    <a:pt x="341" y="122"/>
                  </a:lnTo>
                  <a:lnTo>
                    <a:pt x="341" y="122"/>
                  </a:lnTo>
                  <a:lnTo>
                    <a:pt x="339" y="110"/>
                  </a:lnTo>
                  <a:lnTo>
                    <a:pt x="338" y="99"/>
                  </a:lnTo>
                  <a:lnTo>
                    <a:pt x="336" y="87"/>
                  </a:lnTo>
                  <a:lnTo>
                    <a:pt x="333" y="78"/>
                  </a:lnTo>
                  <a:lnTo>
                    <a:pt x="330" y="68"/>
                  </a:lnTo>
                  <a:lnTo>
                    <a:pt x="326" y="59"/>
                  </a:lnTo>
                  <a:lnTo>
                    <a:pt x="320" y="52"/>
                  </a:lnTo>
                  <a:lnTo>
                    <a:pt x="315" y="45"/>
                  </a:lnTo>
                  <a:lnTo>
                    <a:pt x="309" y="37"/>
                  </a:lnTo>
                  <a:lnTo>
                    <a:pt x="303" y="31"/>
                  </a:lnTo>
                  <a:lnTo>
                    <a:pt x="288" y="21"/>
                  </a:lnTo>
                  <a:lnTo>
                    <a:pt x="273" y="13"/>
                  </a:lnTo>
                  <a:lnTo>
                    <a:pt x="257" y="8"/>
                  </a:lnTo>
                  <a:lnTo>
                    <a:pt x="257" y="8"/>
                  </a:lnTo>
                  <a:lnTo>
                    <a:pt x="238" y="4"/>
                  </a:lnTo>
                  <a:lnTo>
                    <a:pt x="219" y="2"/>
                  </a:lnTo>
                  <a:lnTo>
                    <a:pt x="201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174" y="473"/>
                  </a:lnTo>
                  <a:lnTo>
                    <a:pt x="174" y="473"/>
                  </a:lnTo>
                  <a:lnTo>
                    <a:pt x="195" y="473"/>
                  </a:lnTo>
                  <a:lnTo>
                    <a:pt x="218" y="472"/>
                  </a:lnTo>
                  <a:lnTo>
                    <a:pt x="240" y="469"/>
                  </a:lnTo>
                  <a:lnTo>
                    <a:pt x="251" y="467"/>
                  </a:lnTo>
                  <a:lnTo>
                    <a:pt x="262" y="464"/>
                  </a:lnTo>
                  <a:lnTo>
                    <a:pt x="262" y="464"/>
                  </a:lnTo>
                  <a:lnTo>
                    <a:pt x="272" y="462"/>
                  </a:lnTo>
                  <a:lnTo>
                    <a:pt x="281" y="458"/>
                  </a:lnTo>
                  <a:lnTo>
                    <a:pt x="289" y="453"/>
                  </a:lnTo>
                  <a:lnTo>
                    <a:pt x="296" y="448"/>
                  </a:lnTo>
                  <a:lnTo>
                    <a:pt x="304" y="442"/>
                  </a:lnTo>
                  <a:lnTo>
                    <a:pt x="311" y="436"/>
                  </a:lnTo>
                  <a:lnTo>
                    <a:pt x="319" y="429"/>
                  </a:lnTo>
                  <a:lnTo>
                    <a:pt x="325" y="421"/>
                  </a:lnTo>
                  <a:lnTo>
                    <a:pt x="330" y="413"/>
                  </a:lnTo>
                  <a:lnTo>
                    <a:pt x="335" y="404"/>
                  </a:lnTo>
                  <a:lnTo>
                    <a:pt x="339" y="394"/>
                  </a:lnTo>
                  <a:lnTo>
                    <a:pt x="343" y="383"/>
                  </a:lnTo>
                  <a:lnTo>
                    <a:pt x="346" y="372"/>
                  </a:lnTo>
                  <a:lnTo>
                    <a:pt x="348" y="361"/>
                  </a:lnTo>
                  <a:lnTo>
                    <a:pt x="349" y="349"/>
                  </a:lnTo>
                  <a:lnTo>
                    <a:pt x="349" y="337"/>
                  </a:lnTo>
                  <a:lnTo>
                    <a:pt x="349" y="337"/>
                  </a:lnTo>
                  <a:lnTo>
                    <a:pt x="348" y="317"/>
                  </a:lnTo>
                  <a:lnTo>
                    <a:pt x="344" y="299"/>
                  </a:lnTo>
                  <a:lnTo>
                    <a:pt x="338" y="283"/>
                  </a:lnTo>
                  <a:lnTo>
                    <a:pt x="330" y="268"/>
                  </a:lnTo>
                  <a:lnTo>
                    <a:pt x="320" y="256"/>
                  </a:lnTo>
                  <a:lnTo>
                    <a:pt x="308" y="245"/>
                  </a:lnTo>
                  <a:lnTo>
                    <a:pt x="295" y="236"/>
                  </a:lnTo>
                  <a:lnTo>
                    <a:pt x="282" y="229"/>
                  </a:lnTo>
                  <a:close/>
                  <a:moveTo>
                    <a:pt x="75" y="63"/>
                  </a:moveTo>
                  <a:lnTo>
                    <a:pt x="183" y="63"/>
                  </a:lnTo>
                  <a:lnTo>
                    <a:pt x="183" y="63"/>
                  </a:lnTo>
                  <a:lnTo>
                    <a:pt x="196" y="63"/>
                  </a:lnTo>
                  <a:lnTo>
                    <a:pt x="207" y="64"/>
                  </a:lnTo>
                  <a:lnTo>
                    <a:pt x="217" y="67"/>
                  </a:lnTo>
                  <a:lnTo>
                    <a:pt x="225" y="69"/>
                  </a:lnTo>
                  <a:lnTo>
                    <a:pt x="225" y="69"/>
                  </a:lnTo>
                  <a:lnTo>
                    <a:pt x="234" y="73"/>
                  </a:lnTo>
                  <a:lnTo>
                    <a:pt x="241" y="78"/>
                  </a:lnTo>
                  <a:lnTo>
                    <a:pt x="247" y="83"/>
                  </a:lnTo>
                  <a:lnTo>
                    <a:pt x="254" y="90"/>
                  </a:lnTo>
                  <a:lnTo>
                    <a:pt x="258" y="99"/>
                  </a:lnTo>
                  <a:lnTo>
                    <a:pt x="261" y="108"/>
                  </a:lnTo>
                  <a:lnTo>
                    <a:pt x="263" y="118"/>
                  </a:lnTo>
                  <a:lnTo>
                    <a:pt x="265" y="130"/>
                  </a:lnTo>
                  <a:lnTo>
                    <a:pt x="265" y="130"/>
                  </a:lnTo>
                  <a:lnTo>
                    <a:pt x="263" y="143"/>
                  </a:lnTo>
                  <a:lnTo>
                    <a:pt x="262" y="153"/>
                  </a:lnTo>
                  <a:lnTo>
                    <a:pt x="258" y="162"/>
                  </a:lnTo>
                  <a:lnTo>
                    <a:pt x="255" y="171"/>
                  </a:lnTo>
                  <a:lnTo>
                    <a:pt x="251" y="180"/>
                  </a:lnTo>
                  <a:lnTo>
                    <a:pt x="245" y="186"/>
                  </a:lnTo>
                  <a:lnTo>
                    <a:pt x="239" y="192"/>
                  </a:lnTo>
                  <a:lnTo>
                    <a:pt x="233" y="196"/>
                  </a:lnTo>
                  <a:lnTo>
                    <a:pt x="233" y="196"/>
                  </a:lnTo>
                  <a:lnTo>
                    <a:pt x="222" y="200"/>
                  </a:lnTo>
                  <a:lnTo>
                    <a:pt x="211" y="203"/>
                  </a:lnTo>
                  <a:lnTo>
                    <a:pt x="199" y="205"/>
                  </a:lnTo>
                  <a:lnTo>
                    <a:pt x="187" y="205"/>
                  </a:lnTo>
                  <a:lnTo>
                    <a:pt x="75" y="205"/>
                  </a:lnTo>
                  <a:lnTo>
                    <a:pt x="75" y="63"/>
                  </a:lnTo>
                  <a:close/>
                  <a:moveTo>
                    <a:pt x="231" y="405"/>
                  </a:moveTo>
                  <a:lnTo>
                    <a:pt x="231" y="405"/>
                  </a:lnTo>
                  <a:lnTo>
                    <a:pt x="223" y="408"/>
                  </a:lnTo>
                  <a:lnTo>
                    <a:pt x="213" y="410"/>
                  </a:lnTo>
                  <a:lnTo>
                    <a:pt x="192" y="412"/>
                  </a:lnTo>
                  <a:lnTo>
                    <a:pt x="75" y="412"/>
                  </a:lnTo>
                  <a:lnTo>
                    <a:pt x="75" y="268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203" y="268"/>
                  </a:lnTo>
                  <a:lnTo>
                    <a:pt x="214" y="269"/>
                  </a:lnTo>
                  <a:lnTo>
                    <a:pt x="224" y="270"/>
                  </a:lnTo>
                  <a:lnTo>
                    <a:pt x="234" y="274"/>
                  </a:lnTo>
                  <a:lnTo>
                    <a:pt x="234" y="274"/>
                  </a:lnTo>
                  <a:lnTo>
                    <a:pt x="241" y="278"/>
                  </a:lnTo>
                  <a:lnTo>
                    <a:pt x="249" y="283"/>
                  </a:lnTo>
                  <a:lnTo>
                    <a:pt x="255" y="289"/>
                  </a:lnTo>
                  <a:lnTo>
                    <a:pt x="260" y="295"/>
                  </a:lnTo>
                  <a:lnTo>
                    <a:pt x="265" y="304"/>
                  </a:lnTo>
                  <a:lnTo>
                    <a:pt x="268" y="313"/>
                  </a:lnTo>
                  <a:lnTo>
                    <a:pt x="271" y="324"/>
                  </a:lnTo>
                  <a:lnTo>
                    <a:pt x="271" y="337"/>
                  </a:lnTo>
                  <a:lnTo>
                    <a:pt x="271" y="337"/>
                  </a:lnTo>
                  <a:lnTo>
                    <a:pt x="271" y="349"/>
                  </a:lnTo>
                  <a:lnTo>
                    <a:pt x="268" y="361"/>
                  </a:lnTo>
                  <a:lnTo>
                    <a:pt x="265" y="372"/>
                  </a:lnTo>
                  <a:lnTo>
                    <a:pt x="261" y="381"/>
                  </a:lnTo>
                  <a:lnTo>
                    <a:pt x="255" y="390"/>
                  </a:lnTo>
                  <a:lnTo>
                    <a:pt x="247" y="397"/>
                  </a:lnTo>
                  <a:lnTo>
                    <a:pt x="240" y="402"/>
                  </a:lnTo>
                  <a:lnTo>
                    <a:pt x="231" y="4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 sz="1350">
                <a:latin typeface="VDNH"/>
              </a:endParaRPr>
            </a:p>
          </p:txBody>
        </p:sp>
      </p:grpSp>
      <p:sp>
        <p:nvSpPr>
          <p:cNvPr id="19" name="Footer Placeholder 5"/>
          <p:cNvSpPr txBox="1"/>
          <p:nvPr userDrawn="1"/>
        </p:nvSpPr>
        <p:spPr bwMode="auto">
          <a:xfrm>
            <a:off x="11472334" y="6447870"/>
            <a:ext cx="542458" cy="319643"/>
          </a:xfrm>
          <a:prstGeom prst="rect">
            <a:avLst/>
          </a:prstGeom>
        </p:spPr>
        <p:txBody>
          <a:bodyPr vert="horz" lIns="73734" tIns="36867" rIns="73734" bIns="36867" rtlCol="0" anchor="ctr"/>
          <a:lstStyle>
            <a:defPPr>
              <a:defRPr lang="ru-RU"/>
            </a:defPPr>
            <a:lvl1pPr marL="0" algn="ctr" defTabSz="1407766">
              <a:defRPr sz="1200" b="1" i="0">
                <a:solidFill>
                  <a:srgbClr val="F44D53"/>
                </a:solidFill>
                <a:latin typeface="VDNH"/>
                <a:ea typeface="+mn-ea"/>
                <a:cs typeface="+mn-cs"/>
              </a:defRPr>
            </a:lvl1pPr>
            <a:lvl2pPr marL="703882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7766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11648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5531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414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97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27180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31063" algn="l" defTabSz="1407766">
              <a:defRPr sz="2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80789B4-4BCE-964D-8B6B-53C1DBDDC534}" type="slidenum">
              <a:rPr lang="en-US" sz="1450" b="0">
                <a:solidFill>
                  <a:schemeClr val="tx1">
                    <a:lumMod val="50000"/>
                    <a:lumOff val="50000"/>
                  </a:schemeClr>
                </a:solidFill>
                <a:latin typeface="VDNH"/>
              </a:rPr>
              <a:t/>
            </a:fld>
            <a:endParaRPr lang="en-US" sz="1450" b="0">
              <a:solidFill>
                <a:schemeClr val="tx1">
                  <a:lumMod val="50000"/>
                  <a:lumOff val="50000"/>
                </a:schemeClr>
              </a:solidFill>
              <a:latin typeface="VDNH"/>
            </a:endParaRPr>
          </a:p>
        </p:txBody>
      </p:sp>
    </p:spTree>
  </p:cSld>
  <p:clrMapOvr>
    <a:masterClrMapping/>
  </p:clrMapOvr>
  <p:hf dt="0" ftr="0" hdr="0" sldNu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141E71-8611-43F0-B0E3-7759A43BAD2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CFA2A8-5C0D-442C-A071-1AD26B4060EE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5.jpg"/><Relationship Id="rId5" Type="http://schemas.openxmlformats.org/officeDocument/2006/relationships/image" Target="../media/image3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Relationship Id="rId4" Type="http://schemas.openxmlformats.org/officeDocument/2006/relationships/image" Target="../media/image2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rcRect l="0" t="0" r="50000" b="1010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Стрелка: пятиугольник 5"/>
          <p:cNvSpPr/>
          <p:nvPr/>
        </p:nvSpPr>
        <p:spPr bwMode="auto">
          <a:xfrm>
            <a:off x="895122" y="0"/>
            <a:ext cx="7403690" cy="6858000"/>
          </a:xfrm>
          <a:prstGeom prst="homePlate">
            <a:avLst>
              <a:gd name="adj" fmla="val 17500"/>
            </a:avLst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: пятиугольник 6"/>
          <p:cNvSpPr/>
          <p:nvPr/>
        </p:nvSpPr>
        <p:spPr bwMode="auto">
          <a:xfrm>
            <a:off x="49899" y="0"/>
            <a:ext cx="8012061" cy="6858000"/>
          </a:xfrm>
          <a:prstGeom prst="homePlate">
            <a:avLst>
              <a:gd name="adj" fmla="val 17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201285" y="3281267"/>
            <a:ext cx="8394090" cy="29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80000"/>
              </a:lnSpc>
              <a:defRPr/>
            </a:pPr>
            <a:r>
              <a:rPr lang="ru-RU" sz="2400" b="1">
                <a:solidFill>
                  <a:srgbClr val="F13340"/>
                </a:solidFill>
                <a:latin typeface="Century Gothic"/>
              </a:rPr>
              <a:t>ВЫСТАВКА </a:t>
            </a:r>
            <a:r>
              <a:rPr lang="ru-RU" sz="2400" b="1">
                <a:solidFill>
                  <a:srgbClr val="F13340"/>
                </a:solidFill>
                <a:latin typeface="Century Gothic"/>
              </a:rPr>
              <a:t>ДОСТИЖЕНИЙ НАРОДНОГО ХОЗЯЙСТВА</a:t>
            </a:r>
            <a:endParaRPr lang="en-US" sz="2400" b="1" spc="57">
              <a:solidFill>
                <a:srgbClr val="F13340"/>
              </a:solidFill>
              <a:latin typeface="Century Gothic"/>
              <a:ea typeface="Roboto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4589" y="5875058"/>
            <a:ext cx="574442" cy="612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86537" y="184025"/>
            <a:ext cx="1618049" cy="16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 bwMode="auto">
          <a:xfrm>
            <a:off x="1480457" y="1517381"/>
            <a:ext cx="403020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50" b="1">
                <a:solidFill>
                  <a:schemeClr val="bg1"/>
                </a:solidFill>
              </a:rPr>
              <a:t>2023г.</a:t>
            </a:r>
            <a:r>
              <a:rPr lang="ru-RU" sz="1250" b="1"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8" name="Google Shape;698;p30"/>
          <p:cNvSpPr txBox="1"/>
          <p:nvPr/>
        </p:nvSpPr>
        <p:spPr bwMode="auto">
          <a:xfrm>
            <a:off x="945356" y="119280"/>
            <a:ext cx="4864894" cy="73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F73340"/>
              </a:buClr>
              <a:buSzPts val="5600"/>
              <a:defRPr/>
            </a:pPr>
            <a:r>
              <a:rPr lang="ru-RU" sz="2800">
                <a:solidFill>
                  <a:srgbClr val="F73340"/>
                </a:solidFill>
                <a:latin typeface="Century Gothic"/>
                <a:ea typeface="Century Gothic"/>
                <a:cs typeface="Century Gothic"/>
              </a:rPr>
              <a:t>Направления стажировки </a:t>
            </a:r>
            <a:endParaRPr lang="en-US" sz="2800">
              <a:solidFill>
                <a:srgbClr val="F73340"/>
              </a:solidFill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80000"/>
              </a:lnSpc>
              <a:buClr>
                <a:srgbClr val="F73340"/>
              </a:buClr>
              <a:buSzPts val="5600"/>
              <a:defRPr/>
            </a:pPr>
            <a:r>
              <a:rPr lang="ru-RU" sz="2800">
                <a:solidFill>
                  <a:srgbClr val="F73340"/>
                </a:solidFill>
                <a:latin typeface="Century Gothic"/>
              </a:rPr>
              <a:t>на ВДНХ</a:t>
            </a:r>
            <a:endParaRPr sz="900"/>
          </a:p>
        </p:txBody>
      </p:sp>
      <p:grpSp>
        <p:nvGrpSpPr>
          <p:cNvPr id="699" name="Google Shape;699;p30"/>
          <p:cNvGrpSpPr/>
          <p:nvPr/>
        </p:nvGrpSpPr>
        <p:grpSpPr bwMode="auto">
          <a:xfrm>
            <a:off x="615950" y="952500"/>
            <a:ext cx="658813" cy="658813"/>
            <a:chOff x="1427163" y="5025934"/>
            <a:chExt cx="1317265" cy="1317265"/>
          </a:xfrm>
        </p:grpSpPr>
        <p:sp>
          <p:nvSpPr>
            <p:cNvPr id="700" name="Google Shape;700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01" name="Google Shape;701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2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2" name="Google Shape;702;p30"/>
          <p:cNvGrpSpPr/>
          <p:nvPr/>
        </p:nvGrpSpPr>
        <p:grpSpPr bwMode="auto">
          <a:xfrm>
            <a:off x="625475" y="2522538"/>
            <a:ext cx="658813" cy="658019"/>
            <a:chOff x="1427163" y="5025934"/>
            <a:chExt cx="1317265" cy="1317265"/>
          </a:xfrm>
        </p:grpSpPr>
        <p:sp>
          <p:nvSpPr>
            <p:cNvPr id="703" name="Google Shape;703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04" name="Google Shape;704;p30" descr="Маркеры-галочки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628720" y="5227734"/>
              <a:ext cx="914150" cy="9136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5" name="Google Shape;705;p30"/>
          <p:cNvGrpSpPr/>
          <p:nvPr/>
        </p:nvGrpSpPr>
        <p:grpSpPr bwMode="auto">
          <a:xfrm>
            <a:off x="625475" y="4091781"/>
            <a:ext cx="658813" cy="658813"/>
            <a:chOff x="1427163" y="5025934"/>
            <a:chExt cx="1317265" cy="1317265"/>
          </a:xfrm>
        </p:grpSpPr>
        <p:sp>
          <p:nvSpPr>
            <p:cNvPr id="706" name="Google Shape;706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07" name="Google Shape;707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0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08;p30"/>
          <p:cNvSpPr txBox="1"/>
          <p:nvPr/>
        </p:nvSpPr>
        <p:spPr bwMode="auto">
          <a:xfrm>
            <a:off x="6161881" y="0"/>
            <a:ext cx="6042819" cy="6858000"/>
          </a:xfrm>
          <a:prstGeom prst="rect">
            <a:avLst/>
          </a:prstGeom>
          <a:solidFill>
            <a:srgbClr val="F7334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709" name="Google Shape;709;p30"/>
          <p:cNvGrpSpPr/>
          <p:nvPr/>
        </p:nvGrpSpPr>
        <p:grpSpPr bwMode="auto">
          <a:xfrm>
            <a:off x="584200" y="4851400"/>
            <a:ext cx="658813" cy="658813"/>
            <a:chOff x="1427163" y="5025934"/>
            <a:chExt cx="1317265" cy="1317265"/>
          </a:xfrm>
        </p:grpSpPr>
        <p:sp>
          <p:nvSpPr>
            <p:cNvPr id="710" name="Google Shape;710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11" name="Google Shape;711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0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2" name="Google Shape;712;p30"/>
          <p:cNvGrpSpPr/>
          <p:nvPr/>
        </p:nvGrpSpPr>
        <p:grpSpPr bwMode="auto">
          <a:xfrm>
            <a:off x="632619" y="3287713"/>
            <a:ext cx="658813" cy="658813"/>
            <a:chOff x="1427163" y="5025934"/>
            <a:chExt cx="1317265" cy="1317265"/>
          </a:xfrm>
        </p:grpSpPr>
        <p:sp>
          <p:nvSpPr>
            <p:cNvPr id="713" name="Google Shape;713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14" name="Google Shape;714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2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5" name="Google Shape;715;p30"/>
          <p:cNvGrpSpPr/>
          <p:nvPr/>
        </p:nvGrpSpPr>
        <p:grpSpPr bwMode="auto">
          <a:xfrm>
            <a:off x="591344" y="1775619"/>
            <a:ext cx="658813" cy="658813"/>
            <a:chOff x="1427163" y="5025934"/>
            <a:chExt cx="1317265" cy="1317265"/>
          </a:xfrm>
        </p:grpSpPr>
        <p:sp>
          <p:nvSpPr>
            <p:cNvPr id="716" name="Google Shape;716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17" name="Google Shape;717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2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8" name="Google Shape;718;p30"/>
          <p:cNvGrpSpPr/>
          <p:nvPr/>
        </p:nvGrpSpPr>
        <p:grpSpPr bwMode="auto">
          <a:xfrm>
            <a:off x="632619" y="5694363"/>
            <a:ext cx="658813" cy="658813"/>
            <a:chOff x="1427163" y="5025934"/>
            <a:chExt cx="1317265" cy="1317265"/>
          </a:xfrm>
        </p:grpSpPr>
        <p:sp>
          <p:nvSpPr>
            <p:cNvPr id="719" name="Google Shape;719;p30"/>
            <p:cNvSpPr/>
            <p:nvPr/>
          </p:nvSpPr>
          <p:spPr bwMode="auto">
            <a:xfrm>
              <a:off x="1427163" y="5025934"/>
              <a:ext cx="1317265" cy="1317265"/>
            </a:xfrm>
            <a:prstGeom prst="ellipse">
              <a:avLst/>
            </a:prstGeom>
            <a:solidFill>
              <a:srgbClr val="E83B47"/>
            </a:solidFill>
            <a:ln>
              <a:noFill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>
                <a:defRPr/>
              </a:pPr>
              <a:endParaRPr sz="1000">
                <a:solidFill>
                  <a:srgbClr val="252D30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720" name="Google Shape;720;p30" descr="Маркеры-галочки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628720" y="5227490"/>
              <a:ext cx="914150" cy="914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1" name="Google Shape;721;p30"/>
          <p:cNvSpPr txBox="1"/>
          <p:nvPr/>
        </p:nvSpPr>
        <p:spPr bwMode="auto">
          <a:xfrm>
            <a:off x="1505744" y="1132681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– информационные технологии </a:t>
            </a:r>
            <a:endParaRPr sz="900"/>
          </a:p>
        </p:txBody>
      </p:sp>
      <p:sp>
        <p:nvSpPr>
          <p:cNvPr id="722" name="Google Shape;722;p30"/>
          <p:cNvSpPr txBox="1"/>
          <p:nvPr/>
        </p:nvSpPr>
        <p:spPr bwMode="auto">
          <a:xfrm>
            <a:off x="1478756" y="1875631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Медийный</a:t>
            </a: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город</a:t>
            </a:r>
            <a:endParaRPr sz="900"/>
          </a:p>
        </p:txBody>
      </p:sp>
      <p:sp>
        <p:nvSpPr>
          <p:cNvPr id="723" name="Google Shape;723;p30"/>
          <p:cNvSpPr txBox="1"/>
          <p:nvPr/>
        </p:nvSpPr>
        <p:spPr bwMode="auto">
          <a:xfrm>
            <a:off x="1478756" y="2597149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Социальный город</a:t>
            </a:r>
            <a:endParaRPr sz="900"/>
          </a:p>
        </p:txBody>
      </p:sp>
      <p:sp>
        <p:nvSpPr>
          <p:cNvPr id="724" name="Google Shape;724;p30"/>
          <p:cNvSpPr txBox="1"/>
          <p:nvPr/>
        </p:nvSpPr>
        <p:spPr bwMode="auto">
          <a:xfrm>
            <a:off x="1392238" y="3388519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Комфортная городская среда</a:t>
            </a:r>
            <a:endParaRPr sz="900"/>
          </a:p>
        </p:txBody>
      </p:sp>
      <p:sp>
        <p:nvSpPr>
          <p:cNvPr id="725" name="Google Shape;725;p30"/>
          <p:cNvSpPr txBox="1"/>
          <p:nvPr/>
        </p:nvSpPr>
        <p:spPr bwMode="auto">
          <a:xfrm>
            <a:off x="1392238" y="4202906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Правовое пространство</a:t>
            </a:r>
            <a:endParaRPr sz="900"/>
          </a:p>
        </p:txBody>
      </p:sp>
      <p:sp>
        <p:nvSpPr>
          <p:cNvPr id="726" name="Google Shape;726;p30"/>
          <p:cNvSpPr txBox="1"/>
          <p:nvPr/>
        </p:nvSpPr>
        <p:spPr bwMode="auto">
          <a:xfrm>
            <a:off x="1392238" y="4984750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Городская экономика</a:t>
            </a:r>
            <a:endParaRPr sz="900"/>
          </a:p>
        </p:txBody>
      </p:sp>
      <p:sp>
        <p:nvSpPr>
          <p:cNvPr id="727" name="Google Shape;727;p30"/>
          <p:cNvSpPr txBox="1"/>
          <p:nvPr/>
        </p:nvSpPr>
        <p:spPr bwMode="auto">
          <a:xfrm>
            <a:off x="1392238" y="5766594"/>
            <a:ext cx="4864894" cy="3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500"/>
              <a:defRPr/>
            </a:pPr>
            <a:r>
              <a:rPr lang="ru-RU" sz="225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HR-город</a:t>
            </a:r>
            <a:endParaRPr sz="900"/>
          </a:p>
        </p:txBody>
      </p:sp>
      <p:sp>
        <p:nvSpPr>
          <p:cNvPr id="728" name="Google Shape;728;p30"/>
          <p:cNvSpPr txBox="1"/>
          <p:nvPr/>
        </p:nvSpPr>
        <p:spPr bwMode="auto">
          <a:xfrm>
            <a:off x="7146600" y="827054"/>
            <a:ext cx="4498975" cy="1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lt1"/>
              </a:buClr>
              <a:buSzPts val="4500"/>
              <a:defRPr/>
            </a:pPr>
            <a:r>
              <a:rPr lang="ru-RU" sz="225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ЗА  2022 ГОД ПРОШЛИ СТАЖИРОВКУ БОЛЕЕ 20 СТАЖЕРОВ. НЕСКОЛЬКО ИЗ НИХ УСПЕШНО ТРУДОУСТРОИЛИСЬ НА ВДНХ</a:t>
            </a:r>
            <a:endParaRPr sz="900"/>
          </a:p>
        </p:txBody>
      </p:sp>
      <p:sp>
        <p:nvSpPr>
          <p:cNvPr id="730" name="Google Shape;730;p30"/>
          <p:cNvSpPr txBox="1"/>
          <p:nvPr/>
        </p:nvSpPr>
        <p:spPr bwMode="auto">
          <a:xfrm>
            <a:off x="5110162" y="169391"/>
            <a:ext cx="8146256" cy="39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lt1"/>
              </a:buClr>
              <a:buSzPts val="5600"/>
              <a:defRPr/>
            </a:pPr>
            <a:r>
              <a:rPr lang="ru-R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</a:rPr>
              <a:t>Наши стажеры </a:t>
            </a:r>
            <a:endParaRPr sz="9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59538" y="2882458"/>
            <a:ext cx="5524644" cy="3937884"/>
          </a:xfrm>
          <a:prstGeom prst="rect">
            <a:avLst/>
          </a:prstGeom>
          <a:ln>
            <a:solidFill>
              <a:srgbClr val="F7334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23636" t="15656" r="23635" b="15117"/>
          <a:stretch/>
        </p:blipFill>
        <p:spPr bwMode="auto">
          <a:xfrm>
            <a:off x="0" y="1196975"/>
            <a:ext cx="6677891" cy="4931660"/>
          </a:xfrm>
          <a:prstGeom prst="rect">
            <a:avLst/>
          </a:prstGeom>
          <a:ln>
            <a:solidFill>
              <a:srgbClr val="FF0066"/>
            </a:solidFill>
          </a:ln>
        </p:spPr>
      </p:pic>
      <p:sp>
        <p:nvSpPr>
          <p:cNvPr id="18" name="Google Shape;871;p38"/>
          <p:cNvSpPr txBox="1"/>
          <p:nvPr/>
        </p:nvSpPr>
        <p:spPr bwMode="auto">
          <a:xfrm>
            <a:off x="6494931" y="9525"/>
            <a:ext cx="1008856" cy="6859588"/>
          </a:xfrm>
          <a:prstGeom prst="rect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3" name="Google Shape;853;p37"/>
          <p:cNvSpPr txBox="1"/>
          <p:nvPr/>
        </p:nvSpPr>
        <p:spPr bwMode="auto">
          <a:xfrm>
            <a:off x="-9525" y="0"/>
            <a:ext cx="12204700" cy="723900"/>
          </a:xfrm>
          <a:prstGeom prst="rect">
            <a:avLst/>
          </a:prstGeom>
          <a:solidFill>
            <a:srgbClr val="F13340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855" name="Google Shape;855;p3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649744" y="-1036638"/>
            <a:ext cx="3987006" cy="83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37" descr="https://school.mcrpo.ru/templates/wsr2/Images/school/user.svg"/>
          <p:cNvSpPr txBox="1"/>
          <p:nvPr/>
        </p:nvSpPr>
        <p:spPr bwMode="auto">
          <a:xfrm>
            <a:off x="109538" y="-868363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7" name="Google Shape;857;p37" descr="https://school.mcrpo.ru/templates/wsr2/Images/school/certificate.svg"/>
          <p:cNvSpPr txBox="1"/>
          <p:nvPr/>
        </p:nvSpPr>
        <p:spPr bwMode="auto">
          <a:xfrm>
            <a:off x="109538" y="-334963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8" name="Google Shape;858;p37" descr="https://school.mcrpo.ru/templates/wsr2/Images/school/tick.svg"/>
          <p:cNvSpPr txBox="1"/>
          <p:nvPr/>
        </p:nvSpPr>
        <p:spPr bwMode="auto">
          <a:xfrm>
            <a:off x="109538" y="46038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9" name="Google Shape;859;p37" descr="https://school.mcrpo.ru/templates/wsr2/Images/school/tick.svg"/>
          <p:cNvSpPr txBox="1"/>
          <p:nvPr/>
        </p:nvSpPr>
        <p:spPr bwMode="auto">
          <a:xfrm>
            <a:off x="109538" y="274638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0" name="Google Shape;860;p37" descr="https://school.mcrpo.ru/templates/wsr2/Images/school/tick.svg"/>
          <p:cNvSpPr txBox="1"/>
          <p:nvPr/>
        </p:nvSpPr>
        <p:spPr bwMode="auto">
          <a:xfrm>
            <a:off x="109538" y="503238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1" name="Google Shape;861;p37" descr="https://school.mcrpo.ru/templates/wsr2/Images/school/tick2.svg"/>
          <p:cNvSpPr txBox="1"/>
          <p:nvPr/>
        </p:nvSpPr>
        <p:spPr bwMode="auto">
          <a:xfrm>
            <a:off x="109538" y="884238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2" name="Google Shape;862;p37" descr="https://school.mcrpo.ru/templates/wsr2/Images/school/tick2.svg"/>
          <p:cNvSpPr txBox="1"/>
          <p:nvPr/>
        </p:nvSpPr>
        <p:spPr bwMode="auto">
          <a:xfrm>
            <a:off x="109538" y="1112838"/>
            <a:ext cx="15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5" name="Google Shape;865;p37"/>
          <p:cNvSpPr txBox="1"/>
          <p:nvPr/>
        </p:nvSpPr>
        <p:spPr bwMode="auto">
          <a:xfrm>
            <a:off x="485775" y="185738"/>
            <a:ext cx="11023600" cy="45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buClr>
                <a:schemeClr val="lt1"/>
              </a:buClr>
              <a:buSzPts val="5300"/>
              <a:defRPr/>
            </a:pPr>
            <a:r>
              <a:rPr lang="ru-RU" sz="2650">
                <a:solidFill>
                  <a:schemeClr val="lt1"/>
                </a:solidFill>
                <a:latin typeface="Arial"/>
                <a:ea typeface="Arial"/>
                <a:cs typeface="Arial"/>
              </a:rPr>
              <a:t>Наши практиканты </a:t>
            </a:r>
            <a:r>
              <a:rPr lang="ru-RU" sz="2650">
                <a:solidFill>
                  <a:schemeClr val="lt1"/>
                </a:solidFill>
              </a:rPr>
              <a:t>ВДНХ </a:t>
            </a:r>
            <a:r>
              <a:rPr lang="ru-RU" sz="2650">
                <a:solidFill>
                  <a:schemeClr val="lt1"/>
                </a:solidFill>
                <a:latin typeface="Arial"/>
                <a:ea typeface="Arial"/>
                <a:cs typeface="Arial"/>
              </a:rPr>
              <a:t>от учебных учреждений на экскурсии</a:t>
            </a:r>
            <a:endParaRPr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30606" t="8922" r="32319" b="4613"/>
          <a:stretch/>
        </p:blipFill>
        <p:spPr bwMode="auto">
          <a:xfrm>
            <a:off x="7509651" y="715530"/>
            <a:ext cx="4682349" cy="6142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" name="Google Shape;872;p38"/>
          <p:cNvSpPr/>
          <p:nvPr/>
        </p:nvSpPr>
        <p:spPr bwMode="auto">
          <a:xfrm>
            <a:off x="7474624" y="4807072"/>
            <a:ext cx="445294" cy="445294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3" name="Google Shape;873;p38"/>
          <p:cNvSpPr txBox="1"/>
          <p:nvPr/>
        </p:nvSpPr>
        <p:spPr bwMode="auto">
          <a:xfrm>
            <a:off x="722323" y="484208"/>
            <a:ext cx="4306888" cy="123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ct val="70000"/>
              </a:lnSpc>
              <a:buClr>
                <a:srgbClr val="E83B47"/>
              </a:buClr>
              <a:buSzPts val="6000"/>
              <a:defRPr/>
            </a:pPr>
            <a:r>
              <a:rPr lang="ru-RU" sz="3000">
                <a:solidFill>
                  <a:srgbClr val="E83B47"/>
                </a:solidFill>
                <a:latin typeface="Century Gothic"/>
              </a:rPr>
              <a:t>Открытие/Закрытие практики</a:t>
            </a:r>
            <a:endParaRPr/>
          </a:p>
          <a:p>
            <a:pPr algn="ctr">
              <a:lnSpc>
                <a:spcPct val="70000"/>
              </a:lnSpc>
              <a:buClr>
                <a:srgbClr val="E83B47"/>
              </a:buClr>
              <a:buSzPts val="6000"/>
              <a:defRPr/>
            </a:pPr>
            <a:r>
              <a:rPr lang="ru-RU" sz="3000">
                <a:solidFill>
                  <a:srgbClr val="E83B47"/>
                </a:solidFill>
                <a:latin typeface="Century Gothic"/>
              </a:rPr>
              <a:t>на ВДНХ</a:t>
            </a:r>
            <a:endParaRPr sz="900"/>
          </a:p>
          <a:p>
            <a:pPr>
              <a:lnSpc>
                <a:spcPct val="70000"/>
              </a:lnSpc>
              <a:buClr>
                <a:srgbClr val="E83B47"/>
              </a:buClr>
              <a:buSzPts val="4000"/>
              <a:defRPr/>
            </a:pPr>
            <a:r>
              <a:rPr lang="ru-RU" sz="2000">
                <a:solidFill>
                  <a:srgbClr val="E83B47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sz="900"/>
          </a:p>
        </p:txBody>
      </p:sp>
      <p:sp>
        <p:nvSpPr>
          <p:cNvPr id="874" name="Google Shape;874;p38"/>
          <p:cNvSpPr txBox="1"/>
          <p:nvPr/>
        </p:nvSpPr>
        <p:spPr bwMode="auto">
          <a:xfrm>
            <a:off x="8159992" y="4960964"/>
            <a:ext cx="3847306" cy="108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На регулярной основе – не реже 2х раз в год проводим мероприятие  «Открытие/Закрытие  практики»,  куда приглашаем наших партнеров-представителей от учебных учреждений и отмечаем успехи и достижения наши практикантов и стажеров ВДНХ памятными дипломами и подарками.</a:t>
            </a:r>
            <a:endParaRPr sz="900"/>
          </a:p>
        </p:txBody>
      </p:sp>
      <p:sp>
        <p:nvSpPr>
          <p:cNvPr id="875" name="Google Shape;875;p38"/>
          <p:cNvSpPr txBox="1"/>
          <p:nvPr/>
        </p:nvSpPr>
        <p:spPr bwMode="auto">
          <a:xfrm>
            <a:off x="1465263" y="1947863"/>
            <a:ext cx="4359275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5400"/>
              <a:defRPr/>
            </a:pPr>
            <a:r>
              <a:rPr lang="ru-RU" sz="27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Октябрь 2022 г.</a:t>
            </a:r>
            <a:endParaRPr sz="900"/>
          </a:p>
        </p:txBody>
      </p:sp>
      <p:sp>
        <p:nvSpPr>
          <p:cNvPr id="876" name="Google Shape;876;p38"/>
          <p:cNvSpPr txBox="1"/>
          <p:nvPr/>
        </p:nvSpPr>
        <p:spPr bwMode="auto">
          <a:xfrm>
            <a:off x="8248684" y="4405742"/>
            <a:ext cx="1070769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5400"/>
              <a:defRPr/>
            </a:pPr>
            <a:r>
              <a:rPr lang="ru-RU" sz="27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Цель</a:t>
            </a:r>
            <a:endParaRPr sz="900"/>
          </a:p>
        </p:txBody>
      </p:sp>
      <p:pic>
        <p:nvPicPr>
          <p:cNvPr id="877" name="Google Shape;877;p3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351078" y="4636724"/>
            <a:ext cx="685368" cy="78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8" descr="Ежедневник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12750" y="1716881"/>
            <a:ext cx="1008856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 l="11818" t="5960" r="10909" b="4073"/>
          <a:stretch/>
        </p:blipFill>
        <p:spPr bwMode="auto">
          <a:xfrm>
            <a:off x="6120893" y="12195"/>
            <a:ext cx="6068941" cy="3974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rcRect l="13940" t="5960" r="11817" b="6768"/>
          <a:stretch/>
        </p:blipFill>
        <p:spPr bwMode="auto">
          <a:xfrm>
            <a:off x="0" y="3488121"/>
            <a:ext cx="5250440" cy="3369880"/>
          </a:xfrm>
          <a:prstGeom prst="rect">
            <a:avLst/>
          </a:prstGeom>
        </p:spPr>
      </p:pic>
      <p:sp>
        <p:nvSpPr>
          <p:cNvPr id="871" name="Google Shape;871;p38"/>
          <p:cNvSpPr txBox="1"/>
          <p:nvPr/>
        </p:nvSpPr>
        <p:spPr bwMode="auto">
          <a:xfrm>
            <a:off x="5196463" y="0"/>
            <a:ext cx="1008856" cy="6859588"/>
          </a:xfrm>
          <a:prstGeom prst="rect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1" name="Google Shape;871;p38"/>
          <p:cNvSpPr txBox="1"/>
          <p:nvPr/>
        </p:nvSpPr>
        <p:spPr bwMode="auto">
          <a:xfrm>
            <a:off x="5728494" y="-1587"/>
            <a:ext cx="1008856" cy="6859588"/>
          </a:xfrm>
          <a:prstGeom prst="rect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2" name="Google Shape;872;p38"/>
          <p:cNvSpPr/>
          <p:nvPr/>
        </p:nvSpPr>
        <p:spPr bwMode="auto">
          <a:xfrm>
            <a:off x="692150" y="3204369"/>
            <a:ext cx="445294" cy="445294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3" name="Google Shape;873;p38"/>
          <p:cNvSpPr txBox="1"/>
          <p:nvPr/>
        </p:nvSpPr>
        <p:spPr bwMode="auto">
          <a:xfrm>
            <a:off x="791369" y="416719"/>
            <a:ext cx="4306888" cy="155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70000"/>
              </a:lnSpc>
              <a:buClr>
                <a:srgbClr val="E83B47"/>
              </a:buClr>
              <a:buSzPts val="6000"/>
              <a:defRPr/>
            </a:pPr>
            <a:r>
              <a:rPr lang="ru-RU" sz="3000">
                <a:solidFill>
                  <a:srgbClr val="E83B47"/>
                </a:solidFill>
                <a:latin typeface="Century Gothic"/>
                <a:ea typeface="Century Gothic"/>
                <a:cs typeface="Century Gothic"/>
              </a:rPr>
              <a:t>ВДНХ - страна карьерных возможностей </a:t>
            </a:r>
            <a:endParaRPr sz="900"/>
          </a:p>
          <a:p>
            <a:pPr>
              <a:lnSpc>
                <a:spcPct val="70000"/>
              </a:lnSpc>
              <a:buClr>
                <a:srgbClr val="E83B47"/>
              </a:buClr>
              <a:buSzPts val="6000"/>
              <a:defRPr/>
            </a:pPr>
            <a:r>
              <a:rPr lang="ru-RU" sz="3000">
                <a:solidFill>
                  <a:srgbClr val="E83B47"/>
                </a:solidFill>
                <a:latin typeface="Century Gothic"/>
                <a:ea typeface="Century Gothic"/>
                <a:cs typeface="Century Gothic"/>
              </a:rPr>
              <a:t>для молодежи</a:t>
            </a:r>
            <a:endParaRPr sz="900"/>
          </a:p>
          <a:p>
            <a:pPr>
              <a:lnSpc>
                <a:spcPct val="70000"/>
              </a:lnSpc>
              <a:buClr>
                <a:srgbClr val="E83B47"/>
              </a:buClr>
              <a:buSzPts val="4000"/>
              <a:defRPr/>
            </a:pPr>
            <a:r>
              <a:rPr lang="ru-RU" sz="2000">
                <a:solidFill>
                  <a:srgbClr val="E83B47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sz="900"/>
          </a:p>
        </p:txBody>
      </p:sp>
      <p:sp>
        <p:nvSpPr>
          <p:cNvPr id="874" name="Google Shape;874;p38"/>
          <p:cNvSpPr txBox="1"/>
          <p:nvPr/>
        </p:nvSpPr>
        <p:spPr bwMode="auto">
          <a:xfrm>
            <a:off x="1553369" y="3636963"/>
            <a:ext cx="3847306" cy="34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привлечь на работу в компанию молодых и талантливых специалистов</a:t>
            </a:r>
            <a:endParaRPr sz="900"/>
          </a:p>
        </p:txBody>
      </p:sp>
      <p:sp>
        <p:nvSpPr>
          <p:cNvPr id="875" name="Google Shape;875;p38"/>
          <p:cNvSpPr txBox="1"/>
          <p:nvPr/>
        </p:nvSpPr>
        <p:spPr bwMode="auto">
          <a:xfrm>
            <a:off x="1465263" y="1947863"/>
            <a:ext cx="4359275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5400"/>
              <a:defRPr/>
            </a:pPr>
            <a:r>
              <a:rPr lang="ru-RU" sz="27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Апрель 2023 г.</a:t>
            </a:r>
            <a:endParaRPr sz="900"/>
          </a:p>
        </p:txBody>
      </p:sp>
      <p:sp>
        <p:nvSpPr>
          <p:cNvPr id="876" name="Google Shape;876;p38"/>
          <p:cNvSpPr txBox="1"/>
          <p:nvPr/>
        </p:nvSpPr>
        <p:spPr bwMode="auto">
          <a:xfrm>
            <a:off x="1554163" y="3072606"/>
            <a:ext cx="1070769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5400"/>
              <a:defRPr/>
            </a:pPr>
            <a:r>
              <a:rPr lang="ru-RU" sz="27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Цель</a:t>
            </a:r>
            <a:endParaRPr sz="900"/>
          </a:p>
        </p:txBody>
      </p:sp>
      <p:pic>
        <p:nvPicPr>
          <p:cNvPr id="877" name="Google Shape;877;p3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51656" y="3055938"/>
            <a:ext cx="734219" cy="73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38"/>
          <p:cNvPicPr/>
          <p:nvPr/>
        </p:nvPicPr>
        <p:blipFill>
          <a:blip r:embed="rId4">
            <a:alphaModFix/>
          </a:blip>
          <a:srcRect l="50399" t="67163" r="3307" b="941"/>
          <a:stretch/>
        </p:blipFill>
        <p:spPr bwMode="auto">
          <a:xfrm>
            <a:off x="6152356" y="1040606"/>
            <a:ext cx="5805488" cy="4327525"/>
          </a:xfrm>
          <a:prstGeom prst="rect">
            <a:avLst/>
          </a:prstGeom>
          <a:noFill/>
          <a:ln w="9525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79" name="Google Shape;879;p38" descr="Ежедневник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12750" y="1716881"/>
            <a:ext cx="1008856" cy="100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" name="Google Shape;884;p39"/>
          <p:cNvSpPr/>
          <p:nvPr/>
        </p:nvSpPr>
        <p:spPr bwMode="auto">
          <a:xfrm>
            <a:off x="5178425" y="-1213644"/>
            <a:ext cx="7315200" cy="4055269"/>
          </a:xfrm>
          <a:prstGeom prst="ellipse">
            <a:avLst/>
          </a:prstGeom>
          <a:solidFill>
            <a:srgbClr val="D6DCE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5" name="Google Shape;885;p39"/>
          <p:cNvSpPr/>
          <p:nvPr/>
        </p:nvSpPr>
        <p:spPr bwMode="auto">
          <a:xfrm>
            <a:off x="7515225" y="4730750"/>
            <a:ext cx="452438" cy="435769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6" name="Google Shape;886;p39"/>
          <p:cNvSpPr/>
          <p:nvPr/>
        </p:nvSpPr>
        <p:spPr bwMode="auto">
          <a:xfrm>
            <a:off x="7454106" y="3344069"/>
            <a:ext cx="445294" cy="446088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7" name="Google Shape;887;p39"/>
          <p:cNvSpPr/>
          <p:nvPr/>
        </p:nvSpPr>
        <p:spPr bwMode="auto">
          <a:xfrm>
            <a:off x="-1828800" y="-1586706"/>
            <a:ext cx="8435181" cy="9702006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8" name="Google Shape;888;p39"/>
          <p:cNvSpPr txBox="1"/>
          <p:nvPr/>
        </p:nvSpPr>
        <p:spPr bwMode="auto">
          <a:xfrm>
            <a:off x="733424" y="309563"/>
            <a:ext cx="5736648" cy="123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70000"/>
              </a:lnSpc>
              <a:buClr>
                <a:schemeClr val="lt1"/>
              </a:buClr>
              <a:buSzPts val="6000"/>
              <a:defRPr/>
            </a:pPr>
            <a:r>
              <a:rPr lang="ru-RU" sz="3000">
                <a:solidFill>
                  <a:schemeClr val="lt1"/>
                </a:solidFill>
                <a:latin typeface="Century Gothic"/>
                <a:ea typeface="Century Gothic"/>
                <a:cs typeface="Century Gothic"/>
              </a:rPr>
              <a:t>Страна карьерных возможностей </a:t>
            </a:r>
            <a:endParaRPr sz="900"/>
          </a:p>
          <a:p>
            <a:pPr>
              <a:lnSpc>
                <a:spcPct val="70000"/>
              </a:lnSpc>
              <a:buClr>
                <a:schemeClr val="lt1"/>
              </a:buClr>
              <a:buSzPts val="6000"/>
              <a:defRPr/>
            </a:pPr>
            <a:r>
              <a:rPr lang="ru-RU" sz="3000">
                <a:solidFill>
                  <a:schemeClr val="lt1"/>
                </a:solidFill>
                <a:latin typeface="Century Gothic"/>
                <a:ea typeface="Century Gothic"/>
                <a:cs typeface="Century Gothic"/>
              </a:rPr>
              <a:t>для молодежи</a:t>
            </a:r>
            <a:endParaRPr sz="900"/>
          </a:p>
          <a:p>
            <a:pPr>
              <a:lnSpc>
                <a:spcPct val="70000"/>
              </a:lnSpc>
              <a:buClr>
                <a:schemeClr val="lt1"/>
              </a:buClr>
              <a:buSzPts val="4000"/>
              <a:defRPr/>
            </a:pPr>
            <a:r>
              <a:rPr lang="ru-RU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sz="900"/>
          </a:p>
        </p:txBody>
      </p:sp>
      <p:pic>
        <p:nvPicPr>
          <p:cNvPr id="889" name="Google Shape;889;p39"/>
          <p:cNvPicPr/>
          <p:nvPr/>
        </p:nvPicPr>
        <p:blipFill>
          <a:blip r:embed="rId3">
            <a:alphaModFix/>
          </a:blip>
          <a:srcRect l="16257" t="7086" r="39494" b="23510"/>
          <a:stretch/>
        </p:blipFill>
        <p:spPr bwMode="auto">
          <a:xfrm>
            <a:off x="733424" y="1799431"/>
            <a:ext cx="4879181" cy="4305300"/>
          </a:xfrm>
          <a:prstGeom prst="rect">
            <a:avLst/>
          </a:prstGeom>
          <a:noFill/>
          <a:ln w="9525" cap="flat" cmpd="sng">
            <a:solidFill>
              <a:srgbClr val="F7334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90" name="Google Shape;890;p39"/>
          <p:cNvSpPr txBox="1"/>
          <p:nvPr/>
        </p:nvSpPr>
        <p:spPr bwMode="auto">
          <a:xfrm>
            <a:off x="7227888" y="1835150"/>
            <a:ext cx="4937125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3200"/>
              <a:defRPr/>
            </a:pPr>
            <a:r>
              <a:rPr lang="ru-RU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карьерное мероприятие Правительства Москвы для молодежи</a:t>
            </a:r>
            <a:endParaRPr sz="900"/>
          </a:p>
        </p:txBody>
      </p:sp>
      <p:sp>
        <p:nvSpPr>
          <p:cNvPr id="891" name="Google Shape;891;p39"/>
          <p:cNvSpPr txBox="1"/>
          <p:nvPr/>
        </p:nvSpPr>
        <p:spPr bwMode="auto">
          <a:xfrm>
            <a:off x="8326438" y="3590131"/>
            <a:ext cx="3050381" cy="48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привлечь на работу в органы власти города Москвы молодых </a:t>
            </a:r>
            <a:endParaRPr sz="900"/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и талантливых специалистов </a:t>
            </a:r>
            <a:endParaRPr sz="900"/>
          </a:p>
        </p:txBody>
      </p:sp>
      <p:sp>
        <p:nvSpPr>
          <p:cNvPr id="892" name="Google Shape;892;p39"/>
          <p:cNvSpPr txBox="1"/>
          <p:nvPr/>
        </p:nvSpPr>
        <p:spPr bwMode="auto">
          <a:xfrm>
            <a:off x="8791575" y="5196681"/>
            <a:ext cx="3051175" cy="34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встречи с представителями органов власти и крупных организаций</a:t>
            </a:r>
            <a:endParaRPr sz="900"/>
          </a:p>
        </p:txBody>
      </p:sp>
      <p:sp>
        <p:nvSpPr>
          <p:cNvPr id="893" name="Google Shape;893;p39"/>
          <p:cNvSpPr txBox="1"/>
          <p:nvPr/>
        </p:nvSpPr>
        <p:spPr bwMode="auto">
          <a:xfrm>
            <a:off x="7209631" y="1001713"/>
            <a:ext cx="5183981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8800"/>
              <a:defRPr/>
            </a:pPr>
            <a:r>
              <a:rPr lang="ru-RU" sz="44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Интерн-пикник </a:t>
            </a:r>
            <a:endParaRPr sz="900"/>
          </a:p>
        </p:txBody>
      </p:sp>
      <p:sp>
        <p:nvSpPr>
          <p:cNvPr id="894" name="Google Shape;894;p39"/>
          <p:cNvSpPr txBox="1"/>
          <p:nvPr/>
        </p:nvSpPr>
        <p:spPr bwMode="auto">
          <a:xfrm>
            <a:off x="7245350" y="633413"/>
            <a:ext cx="1264444" cy="29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3200"/>
              <a:defRPr/>
            </a:pPr>
            <a:r>
              <a:rPr lang="ru-RU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19.06.2022</a:t>
            </a:r>
            <a:endParaRPr sz="900"/>
          </a:p>
        </p:txBody>
      </p:sp>
      <p:sp>
        <p:nvSpPr>
          <p:cNvPr id="895" name="Google Shape;895;p39"/>
          <p:cNvSpPr txBox="1"/>
          <p:nvPr/>
        </p:nvSpPr>
        <p:spPr bwMode="auto">
          <a:xfrm>
            <a:off x="8316119" y="3212306"/>
            <a:ext cx="1070769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400"/>
              <a:defRPr/>
            </a:pPr>
            <a:r>
              <a:rPr lang="ru-RU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Цель</a:t>
            </a:r>
            <a:endParaRPr sz="900"/>
          </a:p>
        </p:txBody>
      </p:sp>
      <p:pic>
        <p:nvPicPr>
          <p:cNvPr id="896" name="Google Shape;896;p3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322344" y="3229897"/>
            <a:ext cx="734219" cy="73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313613" y="4711700"/>
            <a:ext cx="838994" cy="838994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39"/>
          <p:cNvSpPr txBox="1"/>
          <p:nvPr/>
        </p:nvSpPr>
        <p:spPr bwMode="auto">
          <a:xfrm>
            <a:off x="8348663" y="4711700"/>
            <a:ext cx="1347788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400"/>
              <a:defRPr/>
            </a:pPr>
            <a:r>
              <a:rPr lang="ru-RU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Формат</a:t>
            </a:r>
            <a:endParaRPr sz="900"/>
          </a:p>
        </p:txBody>
      </p:sp>
      <p:sp>
        <p:nvSpPr>
          <p:cNvPr id="899" name="Google Shape;899;p39"/>
          <p:cNvSpPr txBox="1"/>
          <p:nvPr/>
        </p:nvSpPr>
        <p:spPr bwMode="auto">
          <a:xfrm>
            <a:off x="8803481" y="5622924"/>
            <a:ext cx="8407400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стендовые сессии</a:t>
            </a:r>
            <a:endParaRPr sz="900"/>
          </a:p>
        </p:txBody>
      </p:sp>
      <p:sp>
        <p:nvSpPr>
          <p:cNvPr id="900" name="Google Shape;900;p39"/>
          <p:cNvSpPr txBox="1"/>
          <p:nvPr/>
        </p:nvSpPr>
        <p:spPr bwMode="auto">
          <a:xfrm>
            <a:off x="8813006" y="5956300"/>
            <a:ext cx="10733087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мастер-классы</a:t>
            </a:r>
            <a:endParaRPr sz="900"/>
          </a:p>
        </p:txBody>
      </p:sp>
      <p:sp>
        <p:nvSpPr>
          <p:cNvPr id="901" name="Google Shape;901;p39"/>
          <p:cNvSpPr txBox="1"/>
          <p:nvPr/>
        </p:nvSpPr>
        <p:spPr bwMode="auto">
          <a:xfrm>
            <a:off x="8790781" y="6289675"/>
            <a:ext cx="10733087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карьерные консультации</a:t>
            </a:r>
            <a:endParaRPr sz="900"/>
          </a:p>
        </p:txBody>
      </p:sp>
      <p:pic>
        <p:nvPicPr>
          <p:cNvPr id="902" name="Google Shape;902;p39" descr="Линия со стрелкой: небольшой изгиб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8364538" y="5196681"/>
            <a:ext cx="320675" cy="3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39" descr="Линия со стрелкой: небольшой изгиб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8364538" y="5581649"/>
            <a:ext cx="320675" cy="32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39" descr="Линия со стрелкой: небольшой изгиб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8348663" y="5895181"/>
            <a:ext cx="320675" cy="32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39" descr="Линия со стрелкой: небольшой изгиб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8348663" y="6253956"/>
            <a:ext cx="320675" cy="321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" name="Google Shape;884;p39"/>
          <p:cNvSpPr/>
          <p:nvPr/>
        </p:nvSpPr>
        <p:spPr bwMode="auto">
          <a:xfrm>
            <a:off x="5153258" y="-1213644"/>
            <a:ext cx="7315200" cy="4055269"/>
          </a:xfrm>
          <a:prstGeom prst="ellipse">
            <a:avLst/>
          </a:prstGeom>
          <a:solidFill>
            <a:srgbClr val="D6DCE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7" name="Google Shape;887;p39"/>
          <p:cNvSpPr/>
          <p:nvPr/>
        </p:nvSpPr>
        <p:spPr bwMode="auto">
          <a:xfrm>
            <a:off x="-1802627" y="-2009378"/>
            <a:ext cx="8435181" cy="9702006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000">
                <a:latin typeface="Times New Roman"/>
                <a:ea typeface="Calibri"/>
                <a:cs typeface="Times New Roman"/>
              </a:rPr>
              <a:t> </a:t>
            </a:r>
            <a:endParaRPr lang="ru-RU" sz="1000">
              <a:latin typeface="Calibri"/>
              <a:ea typeface="Calibri"/>
              <a:cs typeface="Times New Roman"/>
            </a:endParaRPr>
          </a:p>
        </p:txBody>
      </p:sp>
      <p:sp>
        <p:nvSpPr>
          <p:cNvPr id="890" name="Google Shape;890;p39"/>
          <p:cNvSpPr txBox="1"/>
          <p:nvPr/>
        </p:nvSpPr>
        <p:spPr bwMode="auto">
          <a:xfrm>
            <a:off x="6699381" y="2036486"/>
            <a:ext cx="4937125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  <a:defRPr/>
            </a:pPr>
            <a:r>
              <a:rPr lang="ru-RU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карьерное мероприятие </a:t>
            </a:r>
            <a:endParaRPr/>
          </a:p>
          <a:p>
            <a:pPr algn="ctr">
              <a:buClr>
                <a:schemeClr val="dk1"/>
              </a:buClr>
              <a:buSzPts val="3200"/>
              <a:defRPr/>
            </a:pPr>
            <a:r>
              <a:rPr lang="ru-RU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Правительства Москвы для молодежи</a:t>
            </a:r>
            <a:endParaRPr sz="900"/>
          </a:p>
        </p:txBody>
      </p:sp>
      <p:sp>
        <p:nvSpPr>
          <p:cNvPr id="894" name="Google Shape;894;p39"/>
          <p:cNvSpPr txBox="1"/>
          <p:nvPr/>
        </p:nvSpPr>
        <p:spPr bwMode="auto">
          <a:xfrm>
            <a:off x="8444950" y="1411403"/>
            <a:ext cx="1264444" cy="29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3200"/>
              <a:defRPr/>
            </a:pPr>
            <a:r>
              <a:rPr lang="ru-RU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09.12.2022</a:t>
            </a:r>
            <a:endParaRPr sz="900" b="1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953671" y="4876767"/>
            <a:ext cx="6096000" cy="1179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50"/>
              </a:lnSpc>
              <a:defRPr/>
            </a:pPr>
            <a:r>
              <a:rPr lang="ru-RU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Номинация:</a:t>
            </a:r>
            <a:endParaRPr lang="ru-RU" b="1">
              <a:latin typeface="Century Gothic"/>
              <a:ea typeface="Times New Roman"/>
              <a:cs typeface="Times New Roman"/>
            </a:endParaRPr>
          </a:p>
          <a:p>
            <a:pPr marL="630555" algn="ctr">
              <a:defRPr/>
            </a:pPr>
            <a:r>
              <a:rPr lang="ru-RU" b="1">
                <a:latin typeface="Century Gothic"/>
                <a:ea typeface="Times New Roman"/>
                <a:cs typeface="Times New Roman"/>
              </a:rPr>
              <a:t> «Лучшие практики адаптации, сопровождения и построения карьерной траектории молодого специалиста»</a:t>
            </a:r>
            <a:endParaRPr lang="ru-RU" b="1">
              <a:latin typeface="Times New Roman"/>
              <a:ea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-408056" y="224067"/>
            <a:ext cx="7258990" cy="181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>
                <a:latin typeface="Century Gothic"/>
                <a:ea typeface="Times New Roman"/>
                <a:cs typeface="Times New Roman"/>
              </a:rPr>
              <a:t>    </a:t>
            </a:r>
            <a:r>
              <a:rPr lang="ru-RU" sz="2000">
                <a:solidFill>
                  <a:schemeClr val="bg1"/>
                </a:solidFill>
                <a:latin typeface="Century Gothic"/>
                <a:ea typeface="Times New Roman"/>
                <a:cs typeface="Times New Roman"/>
              </a:rPr>
              <a:t>Название конкурса:</a:t>
            </a:r>
            <a:endParaRPr/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>
                <a:solidFill>
                  <a:schemeClr val="bg1"/>
                </a:solidFill>
                <a:latin typeface="Century Gothic"/>
                <a:ea typeface="Times New Roman"/>
                <a:cs typeface="Times New Roman"/>
              </a:rPr>
              <a:t>«Всероссийский конкурс лучших практик трудоустройства молодёжи»</a:t>
            </a:r>
            <a:endParaRPr/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200">
                <a:latin typeface="Times New Roman"/>
                <a:ea typeface="Calibri"/>
                <a:cs typeface="Times New Roman"/>
              </a:rPr>
              <a:t> </a:t>
            </a:r>
            <a:endParaRPr lang="ru-RU" sz="320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219010" y="3410491"/>
            <a:ext cx="3716323" cy="134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600">
                <a:latin typeface="Century Gothic"/>
                <a:ea typeface="Times New Roman"/>
                <a:cs typeface="Times New Roman"/>
              </a:rPr>
              <a:t>Название конкурса:</a:t>
            </a:r>
            <a:endParaRPr/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latin typeface="Century Gothic"/>
                <a:ea typeface="Times New Roman"/>
                <a:cs typeface="Times New Roman"/>
              </a:rPr>
              <a:t>«Всероссийский конкурс лучших практик трудоустройства молодёжи»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2414963" y="3367608"/>
            <a:ext cx="4434980" cy="3326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449599" y="1703771"/>
            <a:ext cx="4877114" cy="2742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342274" y="308690"/>
            <a:ext cx="11621807" cy="6136539"/>
          </a:xfrm>
          <a:prstGeom prst="rect">
            <a:avLst/>
          </a:prstGeom>
          <a:solidFill>
            <a:srgbClr val="EAEAEA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highlight>
                <a:srgbClr val="000000">
                  <a:alpha val="0"/>
                </a:srgbClr>
              </a:highlight>
              <a:latin typeface="VDNH"/>
              <a:ea typeface="VDNH Light"/>
              <a:cs typeface="VDNH Light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-1129536" y="5088477"/>
            <a:ext cx="6096000" cy="18162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b="1">
                <a:latin typeface="Calibri"/>
                <a:ea typeface="Calibri"/>
              </a:rPr>
              <a:t>Название: Практика в ВДНХ</a:t>
            </a:r>
            <a:endParaRPr/>
          </a:p>
          <a:p>
            <a:pPr algn="ctr">
              <a:defRPr/>
            </a:pPr>
            <a:r>
              <a:rPr lang="ru-RU" sz="1850" b="1">
                <a:latin typeface="Calibri"/>
                <a:ea typeface="Calibri"/>
              </a:rPr>
              <a:t>Ссылка на группу: </a:t>
            </a:r>
            <a:endParaRPr/>
          </a:p>
          <a:p>
            <a:pPr algn="ctr">
              <a:defRPr/>
            </a:pP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t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.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me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/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practice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_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VDNH</a:t>
            </a:r>
            <a:endParaRPr lang="ru-RU" sz="1850" b="1">
              <a:solidFill>
                <a:srgbClr val="F73340"/>
              </a:solidFill>
              <a:latin typeface="Calibri"/>
              <a:ea typeface="Calibri"/>
            </a:endParaRPr>
          </a:p>
          <a:p>
            <a:pPr algn="ctr">
              <a:defRPr/>
            </a:pPr>
            <a:endParaRPr lang="ru-RU" sz="1850" b="1">
              <a:solidFill>
                <a:srgbClr val="FF0000"/>
              </a:solidFill>
              <a:latin typeface="Calibri"/>
              <a:ea typeface="Calibri"/>
            </a:endParaRPr>
          </a:p>
          <a:p>
            <a:pPr algn="ctr">
              <a:defRPr/>
            </a:pPr>
            <a:r>
              <a:rPr lang="ru-RU" sz="1850" b="1">
                <a:solidFill>
                  <a:srgbClr val="FF0000"/>
                </a:solidFill>
                <a:latin typeface="Calibri"/>
                <a:ea typeface="Calibri"/>
              </a:rPr>
              <a:t> </a:t>
            </a:r>
            <a:endParaRPr/>
          </a:p>
          <a:p>
            <a:pPr algn="ctr">
              <a:defRPr/>
            </a:pPr>
            <a:r>
              <a:rPr lang="ru-RU" sz="1850" b="1">
                <a:solidFill>
                  <a:srgbClr val="0000FF"/>
                </a:solidFill>
                <a:latin typeface="Calibri"/>
                <a:ea typeface="Calibri"/>
              </a:rPr>
              <a:t> </a:t>
            </a:r>
            <a:endParaRPr lang="ru-RU" sz="1850">
              <a:latin typeface="Calibri"/>
              <a:ea typeface="Calibri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42274" y="254678"/>
            <a:ext cx="6096000" cy="1056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SzPts val="5600"/>
              <a:defRPr/>
            </a:pPr>
            <a:r>
              <a:rPr lang="ru-RU" sz="2650">
                <a:solidFill>
                  <a:srgbClr val="F73340"/>
                </a:solidFill>
                <a:latin typeface="Century Gothic"/>
              </a:rPr>
              <a:t>Подключиться к группе</a:t>
            </a:r>
            <a:endParaRPr/>
          </a:p>
          <a:p>
            <a:pPr algn="ctr">
              <a:buSzPts val="5600"/>
              <a:defRPr/>
            </a:pPr>
            <a:r>
              <a:rPr lang="ru-RU" sz="2650">
                <a:solidFill>
                  <a:srgbClr val="F73340"/>
                </a:solidFill>
                <a:latin typeface="Century Gothic"/>
              </a:rPr>
              <a:t> в телеграмме:</a:t>
            </a:r>
            <a:endParaRPr/>
          </a:p>
          <a:p>
            <a:pPr algn="ctr">
              <a:defRPr/>
            </a:pPr>
            <a:r>
              <a:rPr lang="ru-RU" sz="950">
                <a:latin typeface="Calibri"/>
                <a:ea typeface="Calibri"/>
              </a:rPr>
              <a:t> </a:t>
            </a:r>
            <a:endParaRPr lang="ru-RU" sz="1850">
              <a:latin typeface="Calibri"/>
              <a:ea typeface="Calibr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l="27477" t="8479" r="39691" b="18007"/>
          <a:stretch/>
        </p:blipFill>
        <p:spPr bwMode="auto">
          <a:xfrm>
            <a:off x="6679758" y="427471"/>
            <a:ext cx="5332641" cy="601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40788" t="10972" r="39924" b="42095"/>
          <a:stretch/>
        </p:blipFill>
        <p:spPr bwMode="auto">
          <a:xfrm>
            <a:off x="625070" y="1124286"/>
            <a:ext cx="2753418" cy="3768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40001" t="11616" r="40302" b="41515"/>
          <a:stretch/>
        </p:blipFill>
        <p:spPr bwMode="auto">
          <a:xfrm>
            <a:off x="3619972" y="1120532"/>
            <a:ext cx="2818303" cy="37721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1920411" y="5088477"/>
            <a:ext cx="6096000" cy="18162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b="1">
                <a:latin typeface="Calibri"/>
                <a:ea typeface="Calibri"/>
              </a:rPr>
              <a:t>Название: Карьера в ВДНХ </a:t>
            </a:r>
            <a:endParaRPr/>
          </a:p>
          <a:p>
            <a:pPr algn="ctr">
              <a:defRPr/>
            </a:pPr>
            <a:r>
              <a:rPr lang="ru-RU" sz="1850" b="1">
                <a:latin typeface="Calibri"/>
                <a:ea typeface="Calibri"/>
              </a:rPr>
              <a:t>Ссылка на группу: </a:t>
            </a:r>
            <a:endParaRPr/>
          </a:p>
          <a:p>
            <a:pPr algn="ctr">
              <a:defRPr/>
            </a:pP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t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.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me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/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career</a:t>
            </a:r>
            <a:r>
              <a:rPr lang="ru-RU" sz="1850" b="1">
                <a:solidFill>
                  <a:srgbClr val="F73340"/>
                </a:solidFill>
                <a:latin typeface="Calibri"/>
                <a:ea typeface="Calibri"/>
              </a:rPr>
              <a:t>_</a:t>
            </a:r>
            <a:r>
              <a:rPr lang="en-US" sz="1850" b="1">
                <a:solidFill>
                  <a:srgbClr val="F73340"/>
                </a:solidFill>
                <a:latin typeface="Calibri"/>
                <a:ea typeface="Calibri"/>
              </a:rPr>
              <a:t>VDNH</a:t>
            </a:r>
            <a:endParaRPr lang="ru-RU" sz="1850" b="1">
              <a:solidFill>
                <a:srgbClr val="F73340"/>
              </a:solidFill>
              <a:latin typeface="Calibri"/>
              <a:ea typeface="Calibri"/>
            </a:endParaRPr>
          </a:p>
          <a:p>
            <a:pPr algn="ctr">
              <a:defRPr/>
            </a:pPr>
            <a:endParaRPr lang="ru-RU" sz="1850" b="1">
              <a:solidFill>
                <a:srgbClr val="FF0000"/>
              </a:solidFill>
              <a:latin typeface="Calibri"/>
              <a:ea typeface="Calibri"/>
            </a:endParaRPr>
          </a:p>
          <a:p>
            <a:pPr algn="ctr">
              <a:defRPr/>
            </a:pPr>
            <a:r>
              <a:rPr lang="ru-RU" sz="1850" b="1">
                <a:solidFill>
                  <a:srgbClr val="FF0000"/>
                </a:solidFill>
                <a:latin typeface="Calibri"/>
                <a:ea typeface="Calibri"/>
              </a:rPr>
              <a:t> </a:t>
            </a:r>
            <a:endParaRPr/>
          </a:p>
          <a:p>
            <a:pPr algn="ctr">
              <a:defRPr/>
            </a:pPr>
            <a:r>
              <a:rPr lang="ru-RU" sz="1850" b="1">
                <a:solidFill>
                  <a:srgbClr val="0000FF"/>
                </a:solidFill>
                <a:latin typeface="Calibri"/>
                <a:ea typeface="Calibri"/>
              </a:rPr>
              <a:t> </a:t>
            </a:r>
            <a:endParaRPr lang="ru-RU" sz="1850">
              <a:latin typeface="Calibri"/>
              <a:ea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987511" y="381000"/>
            <a:ext cx="729704" cy="777640"/>
          </a:xfrm>
          <a:prstGeom prst="rect">
            <a:avLst/>
          </a:prstGeom>
        </p:spPr>
      </p:pic>
      <p:sp>
        <p:nvSpPr>
          <p:cNvPr id="13" name="object 6"/>
          <p:cNvSpPr txBox="1"/>
          <p:nvPr/>
        </p:nvSpPr>
        <p:spPr bwMode="auto">
          <a:xfrm>
            <a:off x="2168907" y="2412868"/>
            <a:ext cx="10601479" cy="1806905"/>
          </a:xfrm>
          <a:prstGeom prst="rect">
            <a:avLst/>
          </a:prstGeom>
        </p:spPr>
        <p:txBody>
          <a:bodyPr vert="horz" wrap="square" lIns="0" tIns="570230" rIns="0" bIns="0" rtlCol="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89710" marR="133350" indent="880744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департАмент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 по 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работе с 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персоналом 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             и 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социаЛьной</a:t>
            </a: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 политике </a:t>
            </a:r>
            <a:endParaRPr/>
          </a:p>
          <a:p>
            <a:pPr marL="1489710" marR="133350" indent="880744" algn="ctr">
              <a:lnSpc>
                <a:spcPct val="80000"/>
              </a:lnSpc>
              <a:spcBef>
                <a:spcPts val="0"/>
              </a:spcBef>
              <a:defRPr/>
            </a:pPr>
            <a:endParaRPr lang="ru-RU" sz="2500" cap="all">
              <a:solidFill>
                <a:srgbClr val="F13340"/>
              </a:solidFill>
              <a:latin typeface="Century Gothic"/>
              <a:ea typeface="+mn-ea"/>
              <a:cs typeface="+mn-cs"/>
            </a:endParaRPr>
          </a:p>
          <a:p>
            <a:pPr marL="1489710" marR="133350" indent="880744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500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отдел по работе с ПЕРСОНАЛОМ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1248" t="13369" r="32360" b="15914"/>
          <a:stretch/>
        </p:blipFill>
        <p:spPr bwMode="auto">
          <a:xfrm>
            <a:off x="0" y="1727830"/>
            <a:ext cx="5008379" cy="4294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4713556" y="0"/>
            <a:ext cx="294823" cy="6858000"/>
          </a:xfrm>
          <a:prstGeom prst="rect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-310341" y="-1"/>
            <a:ext cx="6536642" cy="6858000"/>
          </a:xfrm>
          <a:prstGeom prst="rect">
            <a:avLst/>
          </a:prstGeom>
          <a:solidFill>
            <a:srgbClr val="D6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640808" y="2456850"/>
            <a:ext cx="5436627" cy="25053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5pPr>
            <a:lvl6pPr marL="25146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6pPr>
            <a:lvl7pPr marL="29718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7pPr>
            <a:lvl8pPr marL="34290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8pPr>
            <a:lvl9pPr marL="38862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000" cap="all">
                <a:solidFill>
                  <a:srgbClr val="F13340"/>
                </a:solidFill>
                <a:latin typeface="Century Gothic"/>
                <a:ea typeface="+mn-ea"/>
                <a:cs typeface="Arial"/>
              </a:rPr>
              <a:t>Тема </a:t>
            </a:r>
            <a:r>
              <a:rPr lang="ru-RU" sz="2000" cap="all">
                <a:solidFill>
                  <a:srgbClr val="F13340"/>
                </a:solidFill>
                <a:latin typeface="Century Gothic"/>
                <a:ea typeface="+mn-ea"/>
                <a:cs typeface="Arial"/>
              </a:rPr>
              <a:t>КЕЙСа</a:t>
            </a:r>
            <a:r>
              <a:rPr lang="ru-RU" sz="2000" cap="all">
                <a:solidFill>
                  <a:srgbClr val="F13340"/>
                </a:solidFill>
                <a:latin typeface="Century Gothic"/>
                <a:ea typeface="+mn-ea"/>
                <a:cs typeface="Arial"/>
              </a:rPr>
              <a:t>: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sz="2800" b="1" cap="all">
              <a:solidFill>
                <a:srgbClr val="F13340"/>
              </a:solidFill>
              <a:latin typeface="Century Gothic"/>
              <a:ea typeface="+mn-ea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cap="all">
                <a:solidFill>
                  <a:srgbClr val="F13340"/>
                </a:solidFill>
                <a:latin typeface="Century Gothic"/>
                <a:ea typeface="+mn-ea"/>
                <a:cs typeface="Arial"/>
              </a:rPr>
              <a:t>удержание персонала в условиях сложной конкуренции.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sz="2000" b="1" cap="all">
              <a:solidFill>
                <a:srgbClr val="F13340"/>
              </a:solidFill>
              <a:latin typeface="Century Gothic"/>
              <a:ea typeface="+mn-ea"/>
              <a:cs typeface="Arial"/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cap="all">
                <a:solidFill>
                  <a:srgbClr val="F13340"/>
                </a:solidFill>
                <a:latin typeface="Century Gothic"/>
                <a:ea typeface="+mn-ea"/>
                <a:cs typeface="Arial"/>
              </a:rPr>
              <a:t>Поиск и анализ факторов влияния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sz="2800" b="1" cap="all">
              <a:solidFill>
                <a:srgbClr val="F13340"/>
              </a:solidFill>
              <a:latin typeface="Century Gothic"/>
              <a:ea typeface="+mn-ea"/>
              <a:cs typeface="Arial"/>
            </a:endParaRPr>
          </a:p>
          <a:p>
            <a:pPr>
              <a:lnSpc>
                <a:spcPct val="80000"/>
              </a:lnSpc>
              <a:defRPr/>
            </a:pPr>
            <a:endParaRPr lang="ru-RU" sz="4000" cap="all">
              <a:solidFill>
                <a:srgbClr val="F13340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32770" t="27508" r="39794" b="16756"/>
          <a:stretch/>
        </p:blipFill>
        <p:spPr bwMode="auto">
          <a:xfrm>
            <a:off x="6890229" y="1084858"/>
            <a:ext cx="5052182" cy="57731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6189451" y="0"/>
            <a:ext cx="446305" cy="6858000"/>
          </a:xfrm>
          <a:prstGeom prst="rect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587" y="6041807"/>
            <a:ext cx="574442" cy="612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нформация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33372" y="174691"/>
            <a:ext cx="914400" cy="9144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 bwMode="auto">
          <a:xfrm>
            <a:off x="773907" y="-15326"/>
            <a:ext cx="2339974" cy="6873326"/>
          </a:xfrm>
          <a:prstGeom prst="rect">
            <a:avLst/>
          </a:prstGeom>
          <a:solidFill>
            <a:srgbClr val="D6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>
          <a:blip r:embed="rId3"/>
          <a:srcRect l="8871" t="174" r="58355" b="30489"/>
          <a:stretch/>
        </p:blipFill>
        <p:spPr bwMode="auto">
          <a:xfrm>
            <a:off x="-45643" y="1676464"/>
            <a:ext cx="4032251" cy="3621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47394" y="5622598"/>
            <a:ext cx="792999" cy="845094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cxnSpLocks/>
          </p:cNvCxnSpPr>
          <p:nvPr/>
        </p:nvCxnSpPr>
        <p:spPr bwMode="auto">
          <a:xfrm>
            <a:off x="4831946" y="3421337"/>
            <a:ext cx="1704178" cy="0"/>
          </a:xfrm>
          <a:prstGeom prst="line">
            <a:avLst/>
          </a:prstGeom>
          <a:ln>
            <a:solidFill>
              <a:srgbClr val="F1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>
            <a:off x="8308623" y="6424153"/>
            <a:ext cx="1704178" cy="0"/>
          </a:xfrm>
          <a:prstGeom prst="line">
            <a:avLst/>
          </a:prstGeom>
          <a:ln>
            <a:solidFill>
              <a:srgbClr val="F1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cxnSpLocks/>
          </p:cNvCxnSpPr>
          <p:nvPr/>
        </p:nvCxnSpPr>
        <p:spPr bwMode="auto">
          <a:xfrm>
            <a:off x="6302491" y="4780482"/>
            <a:ext cx="1704178" cy="0"/>
          </a:xfrm>
          <a:prstGeom prst="line">
            <a:avLst/>
          </a:prstGeom>
          <a:ln>
            <a:solidFill>
              <a:srgbClr val="F1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6536124" y="413369"/>
            <a:ext cx="4669346" cy="4370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5pPr>
            <a:lvl6pPr marL="25146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6pPr>
            <a:lvl7pPr marL="29718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7pPr>
            <a:lvl8pPr marL="34290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8pPr>
            <a:lvl9pPr marL="38862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800" b="1" cap="all">
                <a:solidFill>
                  <a:srgbClr val="F13340"/>
                </a:solidFill>
                <a:latin typeface="Arial"/>
                <a:ea typeface="+mn-ea"/>
                <a:cs typeface="Arial"/>
              </a:rPr>
              <a:t>ПРОБЛЕМАТИКА КЕЙСА  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4276650" y="1650882"/>
            <a:ext cx="460918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 b="1">
              <a:latin typeface="Arial"/>
              <a:cs typeface="Arial"/>
            </a:endParaRPr>
          </a:p>
          <a:p>
            <a:pPr>
              <a:defRPr/>
            </a:pPr>
            <a:r>
              <a:rPr lang="ru-RU" sz="1600" b="1" cap="all">
                <a:solidFill>
                  <a:srgbClr val="F13340"/>
                </a:solidFill>
                <a:latin typeface="Arial"/>
                <a:cs typeface="Arial"/>
              </a:rPr>
              <a:t>персонал ВДНХ подразделяется на две основные группы:</a:t>
            </a:r>
            <a:endParaRPr/>
          </a:p>
          <a:p>
            <a:pPr>
              <a:defRPr/>
            </a:pPr>
            <a:endParaRPr lang="ru-RU" sz="1600" b="1">
              <a:latin typeface="Arial"/>
              <a:cs typeface="Arial"/>
            </a:endParaRPr>
          </a:p>
          <a:p>
            <a:pPr marL="285750" indent="-285750">
              <a:buFont typeface="Wingdings"/>
              <a:buChar char="q"/>
              <a:defRPr/>
            </a:pPr>
            <a:r>
              <a:rPr lang="ru-RU" sz="1600" b="1">
                <a:latin typeface="Arial"/>
                <a:cs typeface="Arial"/>
              </a:rPr>
              <a:t>Административно-управленческий персонал (</a:t>
            </a:r>
            <a:r>
              <a:rPr lang="ru-RU" sz="1600" b="1">
                <a:latin typeface="Arial"/>
                <a:cs typeface="Arial"/>
              </a:rPr>
              <a:t>АУП</a:t>
            </a:r>
            <a:r>
              <a:rPr lang="ru-RU" sz="1600" b="1">
                <a:latin typeface="Arial"/>
                <a:cs typeface="Arial"/>
              </a:rPr>
              <a:t>)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r>
              <a:rPr lang="ru-RU" sz="1600" b="1">
                <a:latin typeface="Arial"/>
                <a:cs typeface="Arial"/>
              </a:rPr>
              <a:t>Производственный персонал (ПП)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endParaRPr lang="ru-RU" sz="1400" b="1">
              <a:latin typeface="Arial"/>
              <a:cs typeface="Arial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6064298" y="3695687"/>
            <a:ext cx="3764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>
                <a:latin typeface="Arial"/>
                <a:cs typeface="Arial"/>
              </a:rPr>
              <a:t>Для каждой из групп существуют свои особенности и набор факторов, влияющих на удержание персонала</a:t>
            </a:r>
            <a:endParaRPr/>
          </a:p>
        </p:txBody>
      </p:sp>
      <p:sp>
        <p:nvSpPr>
          <p:cNvPr id="39" name="Google Shape;898;p39"/>
          <p:cNvSpPr txBox="1"/>
          <p:nvPr/>
        </p:nvSpPr>
        <p:spPr bwMode="auto">
          <a:xfrm>
            <a:off x="7903904" y="5116815"/>
            <a:ext cx="3849010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400"/>
              <a:defRPr/>
            </a:pPr>
            <a:r>
              <a:rPr lang="ru-RU" sz="1600" b="1" cap="all">
                <a:solidFill>
                  <a:srgbClr val="F13340"/>
                </a:solidFill>
                <a:latin typeface="Arial"/>
                <a:cs typeface="Arial"/>
              </a:rPr>
              <a:t>Формат выполняемой работы</a:t>
            </a:r>
            <a:endParaRPr/>
          </a:p>
          <a:p>
            <a:pPr>
              <a:buClr>
                <a:schemeClr val="dk1"/>
              </a:buClr>
              <a:buSzPts val="4400"/>
              <a:defRPr/>
            </a:pPr>
            <a:endParaRPr lang="ru-RU" sz="1600" b="1" cap="all">
              <a:solidFill>
                <a:srgbClr val="F13340"/>
              </a:solidFill>
              <a:latin typeface="Arial"/>
              <a:cs typeface="Arial"/>
            </a:endParaRPr>
          </a:p>
          <a:p>
            <a:pPr marL="285750" indent="-285750">
              <a:buClr>
                <a:schemeClr val="dk1"/>
              </a:buClr>
              <a:buSzPts val="4400"/>
              <a:buFontTx/>
              <a:buChar char="-"/>
              <a:defRPr/>
            </a:pPr>
            <a:r>
              <a:rPr lang="ru-RU" sz="1600" b="1">
                <a:latin typeface="Arial"/>
                <a:cs typeface="Arial"/>
              </a:rPr>
              <a:t>аналитическая справка/ доклад</a:t>
            </a:r>
            <a:endParaRPr/>
          </a:p>
          <a:p>
            <a:pPr marL="285750" indent="-285750">
              <a:buClr>
                <a:schemeClr val="dk1"/>
              </a:buClr>
              <a:buSzPts val="4400"/>
              <a:buFontTx/>
              <a:buChar char="-"/>
              <a:defRPr/>
            </a:pPr>
            <a:r>
              <a:rPr lang="ru-RU" sz="1600" b="1">
                <a:latin typeface="Arial"/>
                <a:cs typeface="Arial"/>
              </a:rPr>
              <a:t>расчеты материалы по кейсу</a:t>
            </a:r>
            <a:endParaRPr/>
          </a:p>
          <a:p>
            <a:pPr marL="285750" indent="-285750">
              <a:buClr>
                <a:schemeClr val="dk1"/>
              </a:buClr>
              <a:buSzPts val="4400"/>
              <a:buFontTx/>
              <a:buChar char="-"/>
              <a:defRPr/>
            </a:pPr>
            <a:r>
              <a:rPr lang="ru-RU" sz="1600" b="1">
                <a:latin typeface="Arial"/>
                <a:cs typeface="Arial"/>
              </a:rPr>
              <a:t>презентация – отчет по кейсу</a:t>
            </a:r>
            <a:endParaRPr/>
          </a:p>
        </p:txBody>
      </p:sp>
      <p:pic>
        <p:nvPicPr>
          <p:cNvPr id="40" name="Рисунок 39" descr="Документ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52230" y="5215188"/>
            <a:ext cx="954439" cy="9544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4161983" y="878636"/>
            <a:ext cx="7185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Одна из основных </a:t>
            </a:r>
            <a:r>
              <a:rPr lang="ru-RU" b="1" i="0" u="none" strike="noStrike" cap="none" spc="0">
                <a:ln>
                  <a:noFill/>
                </a:ln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проблематик </a:t>
            </a: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ВДНХ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– удержание квалифицированного персонала</a:t>
            </a:r>
            <a:endParaRPr/>
          </a:p>
        </p:txBody>
      </p:sp>
      <p:pic>
        <p:nvPicPr>
          <p:cNvPr id="1026" name="Picture 2" descr="https://embassylife.ru/wp-content/uploads/2022/05/%D0%B2%D0%BE%D1%81%D0%BA%D0%BB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293369" y="3753760"/>
            <a:ext cx="680590" cy="680590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>
            <a:cxnSpLocks/>
          </p:cNvCxnSpPr>
          <p:nvPr/>
        </p:nvCxnSpPr>
        <p:spPr bwMode="auto">
          <a:xfrm>
            <a:off x="4806119" y="1569522"/>
            <a:ext cx="5897014" cy="0"/>
          </a:xfrm>
          <a:prstGeom prst="line">
            <a:avLst/>
          </a:prstGeom>
          <a:ln>
            <a:solidFill>
              <a:srgbClr val="F1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 bwMode="auto">
          <a:xfrm>
            <a:off x="-6572" y="-1769"/>
            <a:ext cx="12192000" cy="6858000"/>
          </a:xfrm>
          <a:prstGeom prst="rect">
            <a:avLst/>
          </a:prstGeom>
          <a:solidFill>
            <a:srgbClr val="D6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Century Gothic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28795" y="-1978615"/>
            <a:ext cx="12134410" cy="12134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>
                <a:latin typeface="Century Gothic"/>
              </a:rPr>
              <a:t>точек общественного питания</a:t>
            </a:r>
            <a:endParaRPr/>
          </a:p>
        </p:txBody>
      </p:sp>
      <p:sp>
        <p:nvSpPr>
          <p:cNvPr id="9" name="CustomShape 1"/>
          <p:cNvSpPr/>
          <p:nvPr/>
        </p:nvSpPr>
        <p:spPr bwMode="auto">
          <a:xfrm>
            <a:off x="3634505" y="215074"/>
            <a:ext cx="5397526" cy="585788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defRPr/>
            </a:pPr>
            <a:r>
              <a:rPr lang="ru-RU" sz="6000">
                <a:solidFill>
                  <a:srgbClr val="CDB555"/>
                </a:solidFill>
                <a:latin typeface="Century Gothic"/>
                <a:ea typeface="VDNH 100"/>
                <a:cs typeface="VDNH 100"/>
              </a:rPr>
              <a:t>ВДНХ</a:t>
            </a:r>
            <a:r>
              <a:rPr lang="ru-RU" sz="5400">
                <a:solidFill>
                  <a:srgbClr val="CDB555"/>
                </a:solidFill>
                <a:latin typeface="Century Gothic"/>
                <a:ea typeface="VDNH 100"/>
                <a:cs typeface="VDNH 100"/>
              </a:rPr>
              <a:t> сегодня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1431889" y="1182906"/>
            <a:ext cx="27810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i="0">
                <a:solidFill>
                  <a:srgbClr val="FA4444"/>
                </a:solidFill>
                <a:latin typeface="Century Gothic"/>
              </a:rPr>
              <a:t>13,5млн</a:t>
            </a:r>
            <a:endParaRPr lang="ru-RU" sz="4400">
              <a:latin typeface="Century Gothic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 flipH="0" flipV="0">
            <a:off x="1112874" y="1854455"/>
            <a:ext cx="3359129" cy="2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b="0" i="0">
                <a:solidFill>
                  <a:srgbClr val="000000"/>
                </a:solidFill>
                <a:latin typeface="Century Gothic"/>
              </a:rPr>
              <a:t>гостей выставки  </a:t>
            </a:r>
            <a:r>
              <a:rPr lang="ru-RU" sz="1600" b="0" i="0">
                <a:solidFill>
                  <a:srgbClr val="000000"/>
                </a:solidFill>
                <a:latin typeface="Century Gothic"/>
              </a:rPr>
              <a:t>в год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847456" y="2629509"/>
            <a:ext cx="22988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325 га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843030" y="3248111"/>
            <a:ext cx="2792194" cy="335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i="0">
                <a:solidFill>
                  <a:srgbClr val="000000"/>
                </a:solidFill>
                <a:latin typeface="Century Gothic"/>
              </a:rPr>
              <a:t>зеленой территории</a:t>
            </a:r>
            <a:endParaRPr lang="ru-RU" sz="1600">
              <a:latin typeface="Century Gothic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871311" y="4088590"/>
            <a:ext cx="1848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3000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 flipH="0" flipV="0">
            <a:off x="8312492" y="1863212"/>
            <a:ext cx="3130351" cy="286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1600"/>
              <a:t>объектов музейного города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8327806" y="1198520"/>
            <a:ext cx="1630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20+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843030" y="4710916"/>
            <a:ext cx="1896102" cy="335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Century Gothic"/>
              </a:rPr>
              <a:t>сотрудников</a:t>
            </a:r>
            <a:endParaRPr lang="ru-RU" sz="1600">
              <a:latin typeface="Century Gothic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423655" y="5282448"/>
            <a:ext cx="15088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170 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 flipH="0" flipV="0">
            <a:off x="985874" y="5980561"/>
            <a:ext cx="3293436" cy="286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1600"/>
              <a:t>точек общественного питания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9121107" y="2312094"/>
            <a:ext cx="1903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450+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8609277" y="2918698"/>
            <a:ext cx="2712407" cy="335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rgbClr val="000000"/>
                </a:solidFill>
                <a:latin typeface="Century Gothic"/>
              </a:rPr>
              <a:t>мероприятий в год</a:t>
            </a:r>
            <a:endParaRPr lang="ru-RU" sz="1600">
              <a:latin typeface="Century Gothic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9341127" y="3344757"/>
            <a:ext cx="1846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120+</a:t>
            </a:r>
            <a:endParaRPr/>
          </a:p>
        </p:txBody>
      </p:sp>
      <p:sp>
        <p:nvSpPr>
          <p:cNvPr id="40" name="TextBox 39"/>
          <p:cNvSpPr txBox="1"/>
          <p:nvPr/>
        </p:nvSpPr>
        <p:spPr bwMode="auto">
          <a:xfrm>
            <a:off x="8358769" y="3935346"/>
            <a:ext cx="2382523" cy="335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rgbClr val="000000"/>
                </a:solidFill>
                <a:latin typeface="Century Gothic"/>
              </a:rPr>
              <a:t>волонтёров</a:t>
            </a:r>
            <a:endParaRPr lang="ru-RU" sz="1600">
              <a:latin typeface="Century Gothic"/>
            </a:endParaRPr>
          </a:p>
        </p:txBody>
      </p:sp>
      <p:sp>
        <p:nvSpPr>
          <p:cNvPr id="43" name="Дуга 42"/>
          <p:cNvSpPr/>
          <p:nvPr/>
        </p:nvSpPr>
        <p:spPr bwMode="auto">
          <a:xfrm>
            <a:off x="3720715" y="1540764"/>
            <a:ext cx="4699718" cy="4699718"/>
          </a:xfrm>
          <a:prstGeom prst="arc">
            <a:avLst>
              <a:gd name="adj1" fmla="val 16498566"/>
              <a:gd name="adj2" fmla="val 16423175"/>
            </a:avLst>
          </a:prstGeom>
          <a:ln w="19050">
            <a:solidFill>
              <a:srgbClr val="F1334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 bwMode="auto">
          <a:xfrm>
            <a:off x="7233386" y="17848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 bwMode="auto">
          <a:xfrm>
            <a:off x="4540806" y="17848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 bwMode="auto">
          <a:xfrm>
            <a:off x="3738999" y="2797168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 bwMode="auto">
          <a:xfrm>
            <a:off x="3599044" y="4224458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 bwMode="auto">
          <a:xfrm>
            <a:off x="7586560" y="53656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TextBox 59"/>
          <p:cNvSpPr txBox="1"/>
          <p:nvPr/>
        </p:nvSpPr>
        <p:spPr bwMode="auto">
          <a:xfrm>
            <a:off x="8454100" y="5454265"/>
            <a:ext cx="1630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20+</a:t>
            </a:r>
            <a:endParaRPr/>
          </a:p>
        </p:txBody>
      </p:sp>
      <p:sp>
        <p:nvSpPr>
          <p:cNvPr id="61" name="TextBox 60"/>
          <p:cNvSpPr txBox="1"/>
          <p:nvPr/>
        </p:nvSpPr>
        <p:spPr bwMode="auto">
          <a:xfrm flipH="0" flipV="0">
            <a:off x="7886612" y="6085302"/>
            <a:ext cx="3556951" cy="286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1600"/>
              <a:t>инклюзивных программ и сервисов</a:t>
            </a:r>
            <a:endParaRPr/>
          </a:p>
        </p:txBody>
      </p:sp>
      <p:sp>
        <p:nvSpPr>
          <p:cNvPr id="69" name="Овал 68"/>
          <p:cNvSpPr/>
          <p:nvPr/>
        </p:nvSpPr>
        <p:spPr bwMode="auto">
          <a:xfrm>
            <a:off x="4234425" y="53656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 bwMode="auto">
          <a:xfrm>
            <a:off x="8268592" y="3783089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 bwMode="auto">
          <a:xfrm>
            <a:off x="8042000" y="2797168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4" name="Picture 2" descr="Фонтан «Золотой колос» на ВДНХ"/>
          <p:cNvPicPr>
            <a:picLocks noChangeAspect="1" noChangeArrowheads="1"/>
          </p:cNvPicPr>
          <p:nvPr/>
        </p:nvPicPr>
        <p:blipFill>
          <a:blip r:embed="rId2"/>
          <a:srcRect l="27241" t="16438" r="21658" b="6831"/>
          <a:stretch/>
        </p:blipFill>
        <p:spPr bwMode="auto">
          <a:xfrm>
            <a:off x="4136894" y="2008369"/>
            <a:ext cx="3845188" cy="3845188"/>
          </a:xfrm>
          <a:prstGeom prst="ellipse">
            <a:avLst/>
          </a:prstGeom>
          <a:noFill/>
          <a:ln w="38100">
            <a:solidFill>
              <a:srgbClr val="F13340"/>
            </a:solidFill>
          </a:ln>
        </p:spPr>
      </p:pic>
      <p:sp>
        <p:nvSpPr>
          <p:cNvPr id="77" name="Овал 76"/>
          <p:cNvSpPr/>
          <p:nvPr/>
        </p:nvSpPr>
        <p:spPr bwMode="auto">
          <a:xfrm>
            <a:off x="3809961" y="2864535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 bwMode="auto">
          <a:xfrm>
            <a:off x="4611768" y="1859219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 bwMode="auto">
          <a:xfrm>
            <a:off x="3676099" y="4291824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 bwMode="auto">
          <a:xfrm>
            <a:off x="4306333" y="5439056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Овал 80"/>
          <p:cNvSpPr/>
          <p:nvPr/>
        </p:nvSpPr>
        <p:spPr bwMode="auto">
          <a:xfrm>
            <a:off x="7657520" y="5439056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 bwMode="auto">
          <a:xfrm>
            <a:off x="8335846" y="3831257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 bwMode="auto">
          <a:xfrm>
            <a:off x="8112962" y="2864535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 bwMode="auto">
          <a:xfrm>
            <a:off x="7304348" y="1846150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TextBox 40"/>
          <p:cNvSpPr txBox="1"/>
          <p:nvPr/>
        </p:nvSpPr>
        <p:spPr bwMode="auto">
          <a:xfrm>
            <a:off x="8349831" y="4854099"/>
            <a:ext cx="3746452" cy="481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1600"/>
              <a:t>капитальных строений, из них 49 - памятники культурного наследия</a:t>
            </a:r>
            <a:endParaRPr/>
          </a:p>
        </p:txBody>
      </p:sp>
      <p:sp>
        <p:nvSpPr>
          <p:cNvPr id="44" name="Овал 43"/>
          <p:cNvSpPr/>
          <p:nvPr/>
        </p:nvSpPr>
        <p:spPr bwMode="auto">
          <a:xfrm>
            <a:off x="8015749" y="4845804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 bwMode="auto">
          <a:xfrm>
            <a:off x="8073854" y="4911930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TextBox 45"/>
          <p:cNvSpPr txBox="1"/>
          <p:nvPr/>
        </p:nvSpPr>
        <p:spPr bwMode="auto">
          <a:xfrm>
            <a:off x="8979271" y="4266455"/>
            <a:ext cx="1630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5400" b="1" i="0">
                <a:solidFill>
                  <a:srgbClr val="FA4444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4400" b="0"/>
              <a:t>500+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 bwMode="auto">
          <a:xfrm>
            <a:off x="-2105262" y="-147469"/>
            <a:ext cx="16208257" cy="7152937"/>
            <a:chOff x="-1780831" y="-45428"/>
            <a:chExt cx="16208257" cy="7152937"/>
          </a:xfrm>
        </p:grpSpPr>
        <p:sp>
          <p:nvSpPr>
            <p:cNvPr id="19" name="AutoShape 4"/>
            <p:cNvSpPr/>
            <p:nvPr/>
          </p:nvSpPr>
          <p:spPr bwMode="auto">
            <a:xfrm>
              <a:off x="5224914" y="-45428"/>
              <a:ext cx="9202512" cy="7107509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</p:spPr>
          <p:txBody>
            <a:bodyPr/>
            <a:lstStyle/>
            <a:p>
              <a:pPr>
                <a:defRPr/>
              </a:pPr>
              <a:endParaRPr lang="ru-RU" sz="1200">
                <a:solidFill>
                  <a:schemeClr val="bg1"/>
                </a:solidFill>
                <a:latin typeface="Century Gothic"/>
              </a:endParaRPr>
            </a:p>
          </p:txBody>
        </p:sp>
        <p:sp>
          <p:nvSpPr>
            <p:cNvPr id="18" name="AutoShape 4"/>
            <p:cNvSpPr/>
            <p:nvPr/>
          </p:nvSpPr>
          <p:spPr bwMode="auto">
            <a:xfrm>
              <a:off x="-1780831" y="0"/>
              <a:ext cx="8795651" cy="7107509"/>
            </a:xfrm>
            <a:prstGeom prst="parallelogram">
              <a:avLst>
                <a:gd name="adj" fmla="val 25000"/>
              </a:avLst>
            </a:prstGeom>
            <a:solidFill>
              <a:srgbClr val="F13340"/>
            </a:solidFill>
          </p:spPr>
          <p:txBody>
            <a:bodyPr/>
            <a:lstStyle/>
            <a:p>
              <a:pPr>
                <a:defRPr/>
              </a:pPr>
              <a:endParaRPr lang="ru-RU" sz="12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5" name="Шестиугольник 24"/>
          <p:cNvSpPr/>
          <p:nvPr/>
        </p:nvSpPr>
        <p:spPr bwMode="auto">
          <a:xfrm>
            <a:off x="4076816" y="2045026"/>
            <a:ext cx="3741555" cy="26917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D6DCEC"/>
          </a:solidFill>
          <a:ln w="38100">
            <a:solidFill>
              <a:srgbClr val="E6E6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бъект 3"/>
          <p:cNvSpPr>
            <a:spLocks noGrp="1"/>
          </p:cNvSpPr>
          <p:nvPr>
            <p:ph sz="half" idx="4294967295"/>
          </p:nvPr>
        </p:nvSpPr>
        <p:spPr bwMode="auto">
          <a:xfrm>
            <a:off x="303676" y="1034352"/>
            <a:ext cx="3986211" cy="4277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800" b="1" cap="all">
                <a:solidFill>
                  <a:schemeClr val="bg1"/>
                </a:solidFill>
                <a:latin typeface="Arial"/>
                <a:cs typeface="Arial"/>
              </a:rPr>
              <a:t>Определить перечень факторов, которые влияют на удержание персонала для каждой из групп 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19001" y="3100408"/>
            <a:ext cx="3891187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ru-RU" b="1" cap="all">
                <a:solidFill>
                  <a:schemeClr val="bg1"/>
                </a:solidFill>
                <a:latin typeface="Arial"/>
                <a:cs typeface="Arial"/>
              </a:rPr>
              <a:t>Провести анализ факторов, влияющих на удержание персонала для каждой группы  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19427" y="5070782"/>
            <a:ext cx="3717222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>
                <a:solidFill>
                  <a:schemeClr val="bg1"/>
                </a:solidFill>
                <a:latin typeface="Arial"/>
                <a:cs typeface="Arial"/>
              </a:rPr>
              <a:t>На основе анализа определить перечень </a:t>
            </a:r>
            <a:r>
              <a:rPr lang="en-US" b="1" cap="all">
                <a:solidFill>
                  <a:schemeClr val="bg1"/>
                </a:solidFill>
                <a:latin typeface="Arial"/>
                <a:cs typeface="Arial"/>
              </a:rPr>
              <a:t>HR</a:t>
            </a:r>
            <a:r>
              <a:rPr lang="ru-RU" b="1" cap="all">
                <a:solidFill>
                  <a:schemeClr val="bg1"/>
                </a:solidFill>
                <a:latin typeface="Arial"/>
                <a:cs typeface="Arial"/>
              </a:rPr>
              <a:t>-метрик, которые должны анализироваться на постоянной основе</a:t>
            </a:r>
            <a:endParaRPr/>
          </a:p>
          <a:p>
            <a:pPr algn="r">
              <a:lnSpc>
                <a:spcPct val="80000"/>
              </a:lnSpc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55464" y="5118204"/>
            <a:ext cx="38642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>
                <a:solidFill>
                  <a:srgbClr val="F13340"/>
                </a:solidFill>
                <a:latin typeface="Arial"/>
                <a:cs typeface="Arial"/>
              </a:rPr>
              <a:t>Предложить новые форматы работы с персоналом, способствующие удержанию персонала</a:t>
            </a:r>
            <a:endParaRPr/>
          </a:p>
        </p:txBody>
      </p:sp>
      <p:pic>
        <p:nvPicPr>
          <p:cNvPr id="42" name="Рисунок 41" descr="Улыбающееся лицо без заливки"/>
          <p:cNvPicPr/>
          <p:nvPr/>
        </p:nvPicPr>
        <p:blipFill>
          <a:blip r:embed="rId3"/>
          <a:stretch/>
        </p:blipFill>
        <p:spPr bwMode="auto">
          <a:xfrm>
            <a:off x="4379627" y="457418"/>
            <a:ext cx="914400" cy="914400"/>
          </a:xfrm>
          <a:prstGeom prst="rect">
            <a:avLst/>
          </a:prstGeom>
        </p:spPr>
      </p:pic>
      <p:sp>
        <p:nvSpPr>
          <p:cNvPr id="10" name="Шестиугольник 9"/>
          <p:cNvSpPr/>
          <p:nvPr/>
        </p:nvSpPr>
        <p:spPr bwMode="auto">
          <a:xfrm>
            <a:off x="3843271" y="2206480"/>
            <a:ext cx="3768607" cy="239497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8100">
            <a:solidFill>
              <a:srgbClr val="E6E6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Текст 2"/>
          <p:cNvSpPr txBox="1"/>
          <p:nvPr/>
        </p:nvSpPr>
        <p:spPr bwMode="auto">
          <a:xfrm>
            <a:off x="3858320" y="3115491"/>
            <a:ext cx="3867066" cy="14627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0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0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46">
              <a:lnSpc>
                <a:spcPct val="70000"/>
              </a:lnSpc>
              <a:spcBef>
                <a:spcPts val="0"/>
              </a:spcBef>
              <a:buNone/>
              <a:defRPr/>
            </a:pPr>
            <a:r>
              <a:rPr lang="ru-RU" sz="2800" b="1">
                <a:latin typeface="Arial"/>
                <a:cs typeface="Arial"/>
              </a:rPr>
              <a:t>Основные задачи </a:t>
            </a:r>
            <a:endParaRPr/>
          </a:p>
          <a:p>
            <a:pPr marL="0" indent="0" algn="ctr" defTabSz="914446">
              <a:lnSpc>
                <a:spcPct val="70000"/>
              </a:lnSpc>
              <a:spcBef>
                <a:spcPts val="0"/>
              </a:spcBef>
              <a:buNone/>
              <a:defRPr/>
            </a:pPr>
            <a:r>
              <a:rPr lang="ru-RU" sz="2800" b="1">
                <a:latin typeface="Arial"/>
                <a:cs typeface="Arial"/>
              </a:rPr>
              <a:t>кейса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611878" y="869176"/>
            <a:ext cx="35684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cap="all">
              <a:solidFill>
                <a:srgbClr val="F1334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 cap="all">
                <a:solidFill>
                  <a:srgbClr val="F13340"/>
                </a:solidFill>
                <a:latin typeface="Arial"/>
                <a:cs typeface="Arial"/>
              </a:rPr>
              <a:t>Разработать ряд мероприятий, способствующих удержанию персонала для каждой группы</a:t>
            </a:r>
            <a:endParaRPr/>
          </a:p>
          <a:p>
            <a:pPr marL="342900" indent="-342900">
              <a:buFont typeface="Wingdings"/>
              <a:buChar char="q"/>
              <a:defRPr/>
            </a:pPr>
            <a:endParaRPr lang="ru-RU" b="1" cap="all">
              <a:solidFill>
                <a:srgbClr val="F13340"/>
              </a:solidFill>
              <a:latin typeface="Arial"/>
              <a:cs typeface="Arial"/>
            </a:endParaRPr>
          </a:p>
        </p:txBody>
      </p:sp>
      <p:pic>
        <p:nvPicPr>
          <p:cNvPr id="27" name="Рисунок 26" descr="Лампочка и шестеренка"/>
          <p:cNvPicPr/>
          <p:nvPr/>
        </p:nvPicPr>
        <p:blipFill>
          <a:blip r:embed="rId4"/>
          <a:stretch/>
        </p:blipFill>
        <p:spPr bwMode="auto">
          <a:xfrm>
            <a:off x="11115965" y="5295809"/>
            <a:ext cx="914400" cy="914400"/>
          </a:xfrm>
          <a:prstGeom prst="rect">
            <a:avLst/>
          </a:prstGeom>
        </p:spPr>
      </p:pic>
      <p:pic>
        <p:nvPicPr>
          <p:cNvPr id="20" name="Рисунок 19" descr="Улыбающееся лицо без заливки"/>
          <p:cNvPicPr/>
          <p:nvPr/>
        </p:nvPicPr>
        <p:blipFill>
          <a:blip r:embed="rId3"/>
          <a:stretch/>
        </p:blipFill>
        <p:spPr bwMode="auto">
          <a:xfrm>
            <a:off x="3117050" y="2423458"/>
            <a:ext cx="914400" cy="914400"/>
          </a:xfrm>
          <a:prstGeom prst="rect">
            <a:avLst/>
          </a:prstGeom>
        </p:spPr>
      </p:pic>
      <p:pic>
        <p:nvPicPr>
          <p:cNvPr id="21" name="Рисунок 20" descr="Улыбающееся лицо без заливки"/>
          <p:cNvPicPr/>
          <p:nvPr/>
        </p:nvPicPr>
        <p:blipFill>
          <a:blip r:embed="rId3"/>
          <a:stretch/>
        </p:blipFill>
        <p:spPr bwMode="auto">
          <a:xfrm>
            <a:off x="4297077" y="4731364"/>
            <a:ext cx="914400" cy="914400"/>
          </a:xfrm>
          <a:prstGeom prst="rect">
            <a:avLst/>
          </a:prstGeom>
        </p:spPr>
      </p:pic>
      <p:pic>
        <p:nvPicPr>
          <p:cNvPr id="22" name="Рисунок 21" descr="Лампочка и шестеренка"/>
          <p:cNvPicPr/>
          <p:nvPr/>
        </p:nvPicPr>
        <p:blipFill>
          <a:blip r:embed="rId4"/>
          <a:stretch/>
        </p:blipFill>
        <p:spPr bwMode="auto">
          <a:xfrm>
            <a:off x="11064904" y="1307650"/>
            <a:ext cx="914400" cy="914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-25273" y="441382"/>
            <a:ext cx="1062334" cy="62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 cap="all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8998" y="2497436"/>
            <a:ext cx="1062334" cy="62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 cap="all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9961" y="4454277"/>
            <a:ext cx="1062334" cy="62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 cap="all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846969" y="571110"/>
            <a:ext cx="1062334" cy="62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 cap="all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880341" y="4670009"/>
            <a:ext cx="1062334" cy="62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 cap="all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 bwMode="auto">
          <a:xfrm>
            <a:off x="-6572" y="-1769"/>
            <a:ext cx="12192000" cy="6858000"/>
          </a:xfrm>
          <a:prstGeom prst="rect">
            <a:avLst/>
          </a:prstGeom>
          <a:solidFill>
            <a:srgbClr val="D6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28795" y="-1978615"/>
            <a:ext cx="12134410" cy="12134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>
                <a:latin typeface="Arial"/>
                <a:cs typeface="Arial"/>
              </a:rPr>
              <a:t>точек общественного питания</a:t>
            </a:r>
            <a:endParaRPr/>
          </a:p>
        </p:txBody>
      </p:sp>
      <p:sp>
        <p:nvSpPr>
          <p:cNvPr id="9" name="CustomShape 1"/>
          <p:cNvSpPr/>
          <p:nvPr/>
        </p:nvSpPr>
        <p:spPr bwMode="auto">
          <a:xfrm>
            <a:off x="1600200" y="215074"/>
            <a:ext cx="9330267" cy="585788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defRPr/>
            </a:pPr>
            <a:r>
              <a:rPr lang="ru-RU" sz="2800" b="1">
                <a:latin typeface="Arial"/>
                <a:ea typeface="VDNH 100"/>
                <a:cs typeface="Arial"/>
              </a:rPr>
              <a:t>Требования к выполнению кейса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3960" y="3531580"/>
            <a:ext cx="3107791" cy="6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Указание причин выбора факторов для каждой группы персонала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3" name="Дуга 42"/>
          <p:cNvSpPr/>
          <p:nvPr/>
        </p:nvSpPr>
        <p:spPr bwMode="auto">
          <a:xfrm>
            <a:off x="3720715" y="1540764"/>
            <a:ext cx="4699718" cy="4699718"/>
          </a:xfrm>
          <a:prstGeom prst="arc">
            <a:avLst>
              <a:gd name="adj1" fmla="val 16498566"/>
              <a:gd name="adj2" fmla="val 16423175"/>
            </a:avLst>
          </a:prstGeom>
          <a:ln w="19050">
            <a:solidFill>
              <a:srgbClr val="F1334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45" name="Овал 44"/>
          <p:cNvSpPr/>
          <p:nvPr/>
        </p:nvSpPr>
        <p:spPr bwMode="auto">
          <a:xfrm>
            <a:off x="7168157" y="17848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49" name="Овал 48"/>
          <p:cNvSpPr/>
          <p:nvPr/>
        </p:nvSpPr>
        <p:spPr bwMode="auto">
          <a:xfrm>
            <a:off x="4540806" y="17848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3438945" y="3661924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53" name="Овал 52"/>
          <p:cNvSpPr/>
          <p:nvPr/>
        </p:nvSpPr>
        <p:spPr bwMode="auto">
          <a:xfrm>
            <a:off x="4110015" y="53656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74" name="Овал 73"/>
          <p:cNvSpPr/>
          <p:nvPr/>
        </p:nvSpPr>
        <p:spPr bwMode="auto">
          <a:xfrm>
            <a:off x="7535707" y="5365653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75" name="Овал 74"/>
          <p:cNvSpPr/>
          <p:nvPr/>
        </p:nvSpPr>
        <p:spPr bwMode="auto">
          <a:xfrm>
            <a:off x="8230591" y="3666985"/>
            <a:ext cx="371015" cy="352214"/>
          </a:xfrm>
          <a:prstGeom prst="ellipse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pic>
        <p:nvPicPr>
          <p:cNvPr id="3074" name="Picture 2" descr="Фонтан «Золотой колос» на ВДНХ"/>
          <p:cNvPicPr>
            <a:picLocks noChangeAspect="1" noChangeArrowheads="1"/>
          </p:cNvPicPr>
          <p:nvPr/>
        </p:nvPicPr>
        <p:blipFill>
          <a:blip r:embed="rId2"/>
          <a:srcRect l="27241" t="16438" r="21658" b="6831"/>
          <a:stretch/>
        </p:blipFill>
        <p:spPr bwMode="auto">
          <a:xfrm>
            <a:off x="4136894" y="2008369"/>
            <a:ext cx="3845188" cy="3845188"/>
          </a:xfrm>
          <a:prstGeom prst="ellipse">
            <a:avLst/>
          </a:prstGeom>
          <a:noFill/>
          <a:ln w="38100">
            <a:solidFill>
              <a:srgbClr val="F13340"/>
            </a:solidFill>
          </a:ln>
        </p:spPr>
      </p:pic>
      <p:sp>
        <p:nvSpPr>
          <p:cNvPr id="77" name="Овал 76"/>
          <p:cNvSpPr/>
          <p:nvPr/>
        </p:nvSpPr>
        <p:spPr bwMode="auto">
          <a:xfrm>
            <a:off x="3521394" y="3727017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78" name="Овал 77"/>
          <p:cNvSpPr/>
          <p:nvPr/>
        </p:nvSpPr>
        <p:spPr bwMode="auto">
          <a:xfrm>
            <a:off x="4611768" y="1859219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79" name="Овал 78"/>
          <p:cNvSpPr/>
          <p:nvPr/>
        </p:nvSpPr>
        <p:spPr bwMode="auto">
          <a:xfrm>
            <a:off x="4180976" y="5431703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2" name="Овал 81"/>
          <p:cNvSpPr/>
          <p:nvPr/>
        </p:nvSpPr>
        <p:spPr bwMode="auto">
          <a:xfrm>
            <a:off x="7601730" y="5433795"/>
            <a:ext cx="229093" cy="2167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3" name="Овал 82"/>
          <p:cNvSpPr/>
          <p:nvPr/>
        </p:nvSpPr>
        <p:spPr bwMode="auto">
          <a:xfrm>
            <a:off x="8301553" y="3734351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4" name="Овал 83"/>
          <p:cNvSpPr/>
          <p:nvPr/>
        </p:nvSpPr>
        <p:spPr bwMode="auto">
          <a:xfrm>
            <a:off x="7239119" y="1846150"/>
            <a:ext cx="229093" cy="21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788882" y="1500532"/>
            <a:ext cx="4052337" cy="87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Не менее 5 факторов для каждой группы персонала </a:t>
            </a:r>
            <a:endParaRPr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(исключить фактор монетарного вознаграждения)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866093" y="5374165"/>
            <a:ext cx="3315240" cy="48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Расчетные данные и </a:t>
            </a: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инфографические</a:t>
            </a: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 материалы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7982082" y="1426534"/>
            <a:ext cx="3962205" cy="1262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Анализ факторов на основе исследований фактических причин оттока персонала и статистического анализа</a:t>
            </a:r>
            <a:endParaRPr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(в разрезе разнообразных возрастных, временных, гендерных и иных данных)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8645213" y="3548646"/>
            <a:ext cx="2705844" cy="6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Для </a:t>
            </a: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HR-</a:t>
            </a: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метрик указать периодичность и формат анализа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8112710" y="5301860"/>
            <a:ext cx="3238347" cy="87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Предложенные мероприятия реальны для реализации</a:t>
            </a:r>
            <a:endParaRPr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/>
                </a:solidFill>
                <a:latin typeface="Arial"/>
                <a:cs typeface="Arial"/>
              </a:rPr>
              <a:t>(с учетом финансовых возможностей ВДНХ)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" name="Google Shape;884;p39"/>
          <p:cNvSpPr/>
          <p:nvPr/>
        </p:nvSpPr>
        <p:spPr bwMode="auto">
          <a:xfrm>
            <a:off x="5178425" y="-1213643"/>
            <a:ext cx="7315200" cy="3216007"/>
          </a:xfrm>
          <a:prstGeom prst="ellipse">
            <a:avLst/>
          </a:prstGeom>
          <a:solidFill>
            <a:srgbClr val="FF4F4F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2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7" name="Google Shape;887;p39"/>
          <p:cNvSpPr/>
          <p:nvPr/>
        </p:nvSpPr>
        <p:spPr bwMode="auto">
          <a:xfrm>
            <a:off x="-1823034" y="-1534470"/>
            <a:ext cx="7750967" cy="9702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2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8" name="Google Shape;888;p39"/>
          <p:cNvSpPr txBox="1"/>
          <p:nvPr/>
        </p:nvSpPr>
        <p:spPr bwMode="auto">
          <a:xfrm>
            <a:off x="446521" y="1403880"/>
            <a:ext cx="4445000" cy="30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70000"/>
              </a:lnSpc>
              <a:buClr>
                <a:schemeClr val="lt1"/>
              </a:buClr>
              <a:buSzPts val="6000"/>
              <a:defRPr/>
            </a:pPr>
            <a:r>
              <a:rPr lang="ru-RU" sz="2400" b="1">
                <a:solidFill>
                  <a:srgbClr val="FF0000"/>
                </a:solidFill>
                <a:latin typeface="Arial"/>
                <a:cs typeface="Arial"/>
              </a:rPr>
              <a:t>Источники информации</a:t>
            </a:r>
            <a:endParaRPr sz="24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93" name="Google Shape;893;p39"/>
          <p:cNvSpPr txBox="1"/>
          <p:nvPr/>
        </p:nvSpPr>
        <p:spPr bwMode="auto">
          <a:xfrm>
            <a:off x="5927933" y="394361"/>
            <a:ext cx="6091242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8800"/>
              <a:defRPr/>
            </a:pPr>
            <a:r>
              <a:rPr lang="ru-RU" sz="2800" b="1">
                <a:solidFill>
                  <a:schemeClr val="dk1"/>
                </a:solidFill>
                <a:latin typeface="Arial"/>
                <a:ea typeface="Century Gothic"/>
                <a:cs typeface="Arial"/>
              </a:rPr>
              <a:t>Пути успешного решения кейса </a:t>
            </a:r>
            <a:endParaRPr sz="2800" b="1">
              <a:latin typeface="Arial"/>
              <a:cs typeface="Arial"/>
            </a:endParaRPr>
          </a:p>
        </p:txBody>
      </p:sp>
      <p:sp>
        <p:nvSpPr>
          <p:cNvPr id="899" name="Google Shape;899;p39"/>
          <p:cNvSpPr txBox="1"/>
          <p:nvPr/>
        </p:nvSpPr>
        <p:spPr bwMode="auto">
          <a:xfrm>
            <a:off x="1029790" y="2002365"/>
            <a:ext cx="4284259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>
                <a:solidFill>
                  <a:schemeClr val="dk1"/>
                </a:solidFill>
                <a:latin typeface="Arial"/>
                <a:cs typeface="Arial"/>
              </a:rPr>
              <a:t>Данные на основе проведенных исследований и опросов</a:t>
            </a:r>
            <a:endParaRPr>
              <a:latin typeface="Arial"/>
              <a:cs typeface="Arial"/>
            </a:endParaRPr>
          </a:p>
        </p:txBody>
      </p:sp>
      <p:sp>
        <p:nvSpPr>
          <p:cNvPr id="900" name="Google Shape;900;p39"/>
          <p:cNvSpPr txBox="1"/>
          <p:nvPr/>
        </p:nvSpPr>
        <p:spPr bwMode="auto">
          <a:xfrm>
            <a:off x="1016822" y="2979689"/>
            <a:ext cx="4035125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>
                <a:solidFill>
                  <a:schemeClr val="dk1"/>
                </a:solidFill>
                <a:latin typeface="Arial"/>
                <a:cs typeface="Arial"/>
              </a:rPr>
              <a:t>Данные, полученные от ВДНХ, в соответствии с вашим запросом</a:t>
            </a:r>
            <a:endParaRPr>
              <a:latin typeface="Arial"/>
              <a:cs typeface="Arial"/>
            </a:endParaRPr>
          </a:p>
        </p:txBody>
      </p:sp>
      <p:sp>
        <p:nvSpPr>
          <p:cNvPr id="901" name="Google Shape;901;p39"/>
          <p:cNvSpPr txBox="1"/>
          <p:nvPr/>
        </p:nvSpPr>
        <p:spPr bwMode="auto">
          <a:xfrm>
            <a:off x="1035724" y="3970219"/>
            <a:ext cx="3957542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>
                <a:solidFill>
                  <a:schemeClr val="dk1"/>
                </a:solidFill>
                <a:latin typeface="Arial"/>
                <a:cs typeface="Arial"/>
              </a:rPr>
              <a:t>Открытые данные из Интернет-ресурсов</a:t>
            </a:r>
            <a:endParaRPr>
              <a:latin typeface="Arial"/>
              <a:cs typeface="Arial"/>
            </a:endParaRPr>
          </a:p>
        </p:txBody>
      </p:sp>
      <p:sp>
        <p:nvSpPr>
          <p:cNvPr id="4" name="Google Shape;901;p39"/>
          <p:cNvSpPr txBox="1"/>
          <p:nvPr/>
        </p:nvSpPr>
        <p:spPr bwMode="auto">
          <a:xfrm>
            <a:off x="1016822" y="4948448"/>
            <a:ext cx="3957542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2400"/>
              <a:defRPr/>
            </a:pPr>
            <a:r>
              <a:rPr lang="ru-RU">
                <a:solidFill>
                  <a:schemeClr val="dk1"/>
                </a:solidFill>
                <a:latin typeface="Arial"/>
                <a:cs typeface="Arial"/>
              </a:rPr>
              <a:t>Собственные обоснованные предпосылки и предложения</a:t>
            </a:r>
            <a:endParaRPr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564819" y="2176092"/>
            <a:ext cx="314243" cy="314243"/>
          </a:xfrm>
          <a:prstGeom prst="ellipse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4" name="Овал 23"/>
          <p:cNvSpPr/>
          <p:nvPr/>
        </p:nvSpPr>
        <p:spPr bwMode="auto">
          <a:xfrm>
            <a:off x="564818" y="3127134"/>
            <a:ext cx="314243" cy="314243"/>
          </a:xfrm>
          <a:prstGeom prst="ellipse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5" name="Овал 24"/>
          <p:cNvSpPr/>
          <p:nvPr/>
        </p:nvSpPr>
        <p:spPr bwMode="auto">
          <a:xfrm>
            <a:off x="564816" y="5076217"/>
            <a:ext cx="314243" cy="314243"/>
          </a:xfrm>
          <a:prstGeom prst="ellipse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6" name="Овал 25"/>
          <p:cNvSpPr/>
          <p:nvPr/>
        </p:nvSpPr>
        <p:spPr bwMode="auto">
          <a:xfrm>
            <a:off x="564817" y="4131981"/>
            <a:ext cx="314243" cy="314243"/>
          </a:xfrm>
          <a:prstGeom prst="ellipse">
            <a:avLst/>
          </a:prstGeom>
          <a:solidFill>
            <a:srgbClr val="F13340"/>
          </a:solidFill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/>
          </a:p>
        </p:txBody>
      </p:sp>
      <p:pic>
        <p:nvPicPr>
          <p:cNvPr id="17" name="Рисунок 16" descr="Лампочка и шестеренка"/>
          <p:cNvPicPr/>
          <p:nvPr/>
        </p:nvPicPr>
        <p:blipFill>
          <a:blip r:embed="rId3"/>
          <a:stretch/>
        </p:blipFill>
        <p:spPr bwMode="auto">
          <a:xfrm>
            <a:off x="5971218" y="2110650"/>
            <a:ext cx="914400" cy="914400"/>
          </a:xfrm>
          <a:prstGeom prst="rect">
            <a:avLst/>
          </a:prstGeom>
        </p:spPr>
      </p:pic>
      <p:sp>
        <p:nvSpPr>
          <p:cNvPr id="3" name="Google Shape;891;p39"/>
          <p:cNvSpPr txBox="1"/>
          <p:nvPr/>
        </p:nvSpPr>
        <p:spPr bwMode="auto">
          <a:xfrm>
            <a:off x="6885618" y="5826430"/>
            <a:ext cx="4366223" cy="19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Составить опросник для каждой группы персонала  </a:t>
            </a:r>
            <a:endParaRPr sz="900"/>
          </a:p>
        </p:txBody>
      </p:sp>
      <p:sp>
        <p:nvSpPr>
          <p:cNvPr id="5" name="Google Shape;895;p39"/>
          <p:cNvSpPr txBox="1"/>
          <p:nvPr/>
        </p:nvSpPr>
        <p:spPr bwMode="auto">
          <a:xfrm>
            <a:off x="7132701" y="2216753"/>
            <a:ext cx="4886474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4400"/>
              <a:defRPr/>
            </a:pPr>
            <a:r>
              <a:rPr lang="ru-RU" sz="2200">
                <a:solidFill>
                  <a:schemeClr val="dk1"/>
                </a:solidFill>
                <a:latin typeface="Century Gothic"/>
              </a:rPr>
              <a:t>Для успешного решения кейса рекомендуем:</a:t>
            </a:r>
            <a:endParaRPr sz="900"/>
          </a:p>
        </p:txBody>
      </p:sp>
      <p:sp>
        <p:nvSpPr>
          <p:cNvPr id="6" name="Google Shape;891;p39"/>
          <p:cNvSpPr txBox="1"/>
          <p:nvPr/>
        </p:nvSpPr>
        <p:spPr bwMode="auto">
          <a:xfrm>
            <a:off x="6912648" y="4115413"/>
            <a:ext cx="4785644" cy="48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Проанализировать лучшие российские и международные практики по адаптации и удержанию персонала  и предложить наиболее подходящие для ВДНХ</a:t>
            </a:r>
            <a:endParaRPr sz="900"/>
          </a:p>
        </p:txBody>
      </p:sp>
      <p:sp>
        <p:nvSpPr>
          <p:cNvPr id="7" name="Google Shape;891;p39"/>
          <p:cNvSpPr txBox="1"/>
          <p:nvPr/>
        </p:nvSpPr>
        <p:spPr bwMode="auto">
          <a:xfrm>
            <a:off x="6912648" y="3237941"/>
            <a:ext cx="4729366" cy="73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Сформировать перечень необходимых статистических данных, которые сможет представить ВДНХ для проведения вами анализа </a:t>
            </a:r>
            <a:endParaRPr/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(ВДНХ не сможет предоставить данные, которые относятся к  конфиденциальной информации)</a:t>
            </a:r>
            <a:endParaRPr sz="1000"/>
          </a:p>
        </p:txBody>
      </p:sp>
      <p:sp>
        <p:nvSpPr>
          <p:cNvPr id="8" name="Google Shape;891;p39"/>
          <p:cNvSpPr txBox="1"/>
          <p:nvPr/>
        </p:nvSpPr>
        <p:spPr bwMode="auto">
          <a:xfrm>
            <a:off x="6675907" y="4217357"/>
            <a:ext cx="4785644" cy="108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endParaRPr lang="ru-RU" sz="1200">
              <a:solidFill>
                <a:schemeClr val="dk1"/>
              </a:solidFill>
              <a:latin typeface="Century Gothic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</a:rPr>
              <a:t>Использовать различные методы и инструменты анализа: факторный анализ, инструменты нормирования, анкетирования и др.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sz="1200">
              <a:solidFill>
                <a:schemeClr val="dk1"/>
              </a:solidFill>
              <a:latin typeface="Century Gothic"/>
            </a:endParaRPr>
          </a:p>
          <a:p>
            <a:pPr>
              <a:lnSpc>
                <a:spcPct val="80000"/>
              </a:lnSpc>
              <a:defRPr/>
            </a:pPr>
            <a:r>
              <a:rPr lang="ru-RU" sz="1200">
                <a:solidFill>
                  <a:schemeClr val="dk1"/>
                </a:solidFill>
                <a:latin typeface="Century Gothic"/>
              </a:rPr>
              <a:t>На примере одного подразделения провести анализ загруженности персонала,  причин переработок </a:t>
            </a:r>
            <a:endParaRPr/>
          </a:p>
        </p:txBody>
      </p:sp>
      <p:pic>
        <p:nvPicPr>
          <p:cNvPr id="9" name="Picture 2" descr="https://embassylife.ru/wp-content/uploads/2022/05/%D0%B2%D0%BE%D1%81%D0%BA%D0%BB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58963" y="3429000"/>
            <a:ext cx="361653" cy="36165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6950735" y="6195874"/>
            <a:ext cx="37490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i="1">
                <a:solidFill>
                  <a:srgbClr val="F13340"/>
                </a:solidFill>
                <a:latin typeface="Arial"/>
                <a:cs typeface="Arial"/>
              </a:rPr>
              <a:t>Командную работу </a:t>
            </a:r>
            <a:endParaRPr/>
          </a:p>
          <a:p>
            <a:pPr>
              <a:lnSpc>
                <a:spcPct val="80000"/>
              </a:lnSpc>
              <a:defRPr/>
            </a:pPr>
            <a:r>
              <a:rPr lang="ru-RU" i="1">
                <a:solidFill>
                  <a:srgbClr val="F13340"/>
                </a:solidFill>
                <a:latin typeface="Arial"/>
                <a:cs typeface="Arial"/>
              </a:rPr>
              <a:t>и нацеленность на результат</a:t>
            </a:r>
            <a:endParaRPr/>
          </a:p>
        </p:txBody>
      </p:sp>
      <p:pic>
        <p:nvPicPr>
          <p:cNvPr id="11" name="Рисунок 10" descr="Чоканье"/>
          <p:cNvPicPr/>
          <p:nvPr/>
        </p:nvPicPr>
        <p:blipFill>
          <a:blip r:embed="rId5"/>
          <a:stretch/>
        </p:blipFill>
        <p:spPr bwMode="auto">
          <a:xfrm>
            <a:off x="5638800" y="6006439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Блок-схема: данные 14"/>
          <p:cNvSpPr/>
          <p:nvPr/>
        </p:nvSpPr>
        <p:spPr bwMode="auto">
          <a:xfrm>
            <a:off x="-3921281" y="2404967"/>
            <a:ext cx="18922384" cy="6895977"/>
          </a:xfrm>
          <a:prstGeom prst="flowChartInputOutput">
            <a:avLst/>
          </a:prstGeom>
          <a:solidFill>
            <a:srgbClr val="D6DCEC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524442" y="837951"/>
            <a:ext cx="1516421" cy="2297587"/>
          </a:xfrm>
          <a:prstGeom prst="rect">
            <a:avLst/>
          </a:prstGeom>
          <a:noFill/>
          <a:ln w="38100">
            <a:solidFill>
              <a:srgbClr val="F1334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Arial"/>
              <a:cs typeface="Arial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-19925" y="252084"/>
            <a:ext cx="1219199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5pPr>
            <a:lvl6pPr marL="25146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6pPr>
            <a:lvl7pPr marL="29718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7pPr>
            <a:lvl8pPr marL="34290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8pPr>
            <a:lvl9pPr marL="38862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9pPr>
          </a:lstStyle>
          <a:p>
            <a:pPr algn="ctr">
              <a:defRPr/>
            </a:pPr>
            <a:r>
              <a:rPr lang="ru-RU" sz="2000" b="1" cap="all">
                <a:solidFill>
                  <a:srgbClr val="F13340"/>
                </a:solidFill>
                <a:latin typeface="Arial"/>
                <a:ea typeface="+mn-ea"/>
                <a:cs typeface="Arial"/>
              </a:rPr>
              <a:t>КОНТАКТЫ ДЛЯ ВЗАИМОДЕЙСТВИЯ ПО КЕЙСУ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48613" y="3211258"/>
            <a:ext cx="41731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latin typeface="Arial"/>
                <a:cs typeface="Arial"/>
              </a:rPr>
              <a:t>Светлана Агеева</a:t>
            </a:r>
            <a:endParaRPr/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Начальник </a:t>
            </a:r>
            <a:endParaRPr/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Отдела по работе с </a:t>
            </a:r>
            <a:r>
              <a:rPr lang="ru-RU" sz="2000">
                <a:latin typeface="Arial"/>
                <a:cs typeface="Arial"/>
              </a:rPr>
              <a:t>персоналом</a:t>
            </a:r>
            <a:endParaRPr lang="ru-RU" sz="2000">
              <a:latin typeface="Arial"/>
              <a:cs typeface="Arial"/>
            </a:endParaRPr>
          </a:p>
          <a:p>
            <a:pPr algn="ctr">
              <a:defRPr/>
            </a:pPr>
            <a:endParaRPr lang="ru-RU" sz="2000">
              <a:latin typeface="Arial"/>
              <a:cs typeface="Arial"/>
            </a:endParaRPr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тел.: +7(916) 985-65-60</a:t>
            </a:r>
            <a:endParaRPr/>
          </a:p>
          <a:p>
            <a:pPr algn="ctr">
              <a:defRPr/>
            </a:pPr>
            <a:r>
              <a:rPr lang="en-US" sz="2000">
                <a:latin typeface="Arial"/>
                <a:cs typeface="Arial"/>
              </a:rPr>
              <a:t>e-mail</a:t>
            </a:r>
            <a:r>
              <a:rPr lang="ru-RU" sz="2000">
                <a:latin typeface="Arial"/>
                <a:cs typeface="Arial"/>
              </a:rPr>
              <a:t>:</a:t>
            </a:r>
            <a:r>
              <a:rPr lang="en-US" sz="2000">
                <a:latin typeface="Arial"/>
                <a:cs typeface="Arial"/>
              </a:rPr>
              <a:t> sageeva@vdnh.ru</a:t>
            </a:r>
            <a:endParaRPr lang="ru-RU" sz="20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29840" y="943770"/>
            <a:ext cx="1610710" cy="2208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6896195" y="837950"/>
            <a:ext cx="1516421" cy="2297587"/>
          </a:xfrm>
          <a:prstGeom prst="rect">
            <a:avLst/>
          </a:prstGeom>
          <a:noFill/>
          <a:ln w="38100">
            <a:solidFill>
              <a:srgbClr val="F1334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933057" y="3187761"/>
            <a:ext cx="40393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>
                <a:latin typeface="Arial"/>
                <a:cs typeface="Arial"/>
              </a:rPr>
              <a:t>Дмитрий Анастасьин</a:t>
            </a:r>
            <a:endParaRPr/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Главный экономист по труду </a:t>
            </a:r>
            <a:endParaRPr/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Отдела по работе с </a:t>
            </a:r>
            <a:r>
              <a:rPr lang="ru-RU" sz="2000">
                <a:latin typeface="Arial"/>
                <a:cs typeface="Arial"/>
              </a:rPr>
              <a:t>персоналом</a:t>
            </a:r>
            <a:endParaRPr lang="ru-RU" sz="2000">
              <a:latin typeface="Arial"/>
              <a:cs typeface="Arial"/>
            </a:endParaRPr>
          </a:p>
          <a:p>
            <a:pPr algn="ctr">
              <a:defRPr/>
            </a:pPr>
            <a:endParaRPr lang="ru-RU" sz="2000">
              <a:latin typeface="Arial"/>
              <a:cs typeface="Arial"/>
            </a:endParaRPr>
          </a:p>
          <a:p>
            <a:pPr algn="ctr">
              <a:defRPr/>
            </a:pPr>
            <a:r>
              <a:rPr lang="ru-RU" sz="2000">
                <a:latin typeface="Arial"/>
                <a:cs typeface="Arial"/>
              </a:rPr>
              <a:t>тел.: +7(977) 331-53-62</a:t>
            </a:r>
            <a:endParaRPr lang="ru-RU" sz="2000">
              <a:highlight>
                <a:srgbClr val="FFFF00"/>
              </a:highligh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>
                <a:latin typeface="Arial"/>
                <a:cs typeface="Arial"/>
              </a:rPr>
              <a:t>e-mail</a:t>
            </a:r>
            <a:r>
              <a:rPr lang="ru-RU" sz="2000">
                <a:latin typeface="Arial"/>
                <a:cs typeface="Arial"/>
              </a:rPr>
              <a:t>:</a:t>
            </a:r>
            <a:r>
              <a:rPr lang="en-US" sz="2000">
                <a:latin typeface="Arial"/>
                <a:cs typeface="Arial"/>
              </a:rPr>
              <a:t> danastasin@vdnh.ru</a:t>
            </a:r>
            <a:endParaRPr lang="ru-RU" sz="2000">
              <a:latin typeface="Arial"/>
              <a:cs typeface="Arial"/>
            </a:endParaRPr>
          </a:p>
        </p:txBody>
      </p:sp>
      <p:pic>
        <p:nvPicPr>
          <p:cNvPr id="2050" name="Picture 2" descr="https://portal/contacts/photo/%D0%90%D0%BD%D0%B0%D1%81%D1%82%D0%B0%D1%81%D1%8C%D0%B8%D0%BD%20%D0%94%D0%BC%D0%B8%D1%82%D1%80%D0%B8%D0%B9%20%D0%90%D0%BB%D0%B5%D0%BA%D1%81%D0%B0%D0%BD%D0%B4%D1%80%D0%BE%D0%B2%D0%B8%D1%87.jpg"/>
          <p:cNvPicPr>
            <a:picLocks noChangeAspect="1" noChangeArrowheads="1"/>
          </p:cNvPicPr>
          <p:nvPr/>
        </p:nvPicPr>
        <p:blipFill>
          <a:blip r:embed="rId3"/>
          <a:srcRect l="4682" t="677" r="10057" b="12573"/>
          <a:stretch/>
        </p:blipFill>
        <p:spPr bwMode="auto">
          <a:xfrm>
            <a:off x="6990955" y="916275"/>
            <a:ext cx="1635853" cy="2211802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99884" y="322365"/>
            <a:ext cx="574442" cy="6121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 l="41972" t="49543" r="44061" b="25626"/>
          <a:stretch/>
        </p:blipFill>
        <p:spPr bwMode="auto">
          <a:xfrm>
            <a:off x="1683713" y="5150250"/>
            <a:ext cx="1702965" cy="1702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rcRect l="42041" t="49663" r="44060" b="25750"/>
          <a:stretch/>
        </p:blipFill>
        <p:spPr bwMode="auto">
          <a:xfrm>
            <a:off x="7105423" y="5126753"/>
            <a:ext cx="1694578" cy="1686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887;p39"/>
          <p:cNvSpPr/>
          <p:nvPr/>
        </p:nvSpPr>
        <p:spPr bwMode="auto">
          <a:xfrm>
            <a:off x="230659" y="-370702"/>
            <a:ext cx="11198745" cy="77321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2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192788" y="1581978"/>
            <a:ext cx="106664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2650">
              <a:solidFill>
                <a:srgbClr val="F73340"/>
              </a:solidFill>
              <a:latin typeface="VDNH Bold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564161" y="222478"/>
            <a:ext cx="110231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650">
                <a:solidFill>
                  <a:srgbClr val="F73340"/>
                </a:solidFill>
                <a:latin typeface="VDNH Bold"/>
              </a:rPr>
              <a:t>ЖДЕМ ТЕБЯ В КОМАНДЕ ВДНХ!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3669" t="8057" r="13885" b="7147"/>
          <a:stretch/>
        </p:blipFill>
        <p:spPr bwMode="auto">
          <a:xfrm>
            <a:off x="1192788" y="582543"/>
            <a:ext cx="9531501" cy="6275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886;p39"/>
          <p:cNvSpPr/>
          <p:nvPr/>
        </p:nvSpPr>
        <p:spPr bwMode="auto">
          <a:xfrm>
            <a:off x="5035839" y="5527053"/>
            <a:ext cx="445294" cy="446088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Google Shape;886;p39"/>
          <p:cNvSpPr/>
          <p:nvPr/>
        </p:nvSpPr>
        <p:spPr bwMode="auto">
          <a:xfrm>
            <a:off x="5035839" y="4641824"/>
            <a:ext cx="445294" cy="446088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886;p39"/>
          <p:cNvSpPr/>
          <p:nvPr/>
        </p:nvSpPr>
        <p:spPr bwMode="auto">
          <a:xfrm>
            <a:off x="5035839" y="3771233"/>
            <a:ext cx="445294" cy="446088"/>
          </a:xfrm>
          <a:prstGeom prst="ellipse">
            <a:avLst/>
          </a:prstGeom>
          <a:solidFill>
            <a:srgbClr val="E83B4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AutoShape 2"/>
          <p:cNvSpPr/>
          <p:nvPr/>
        </p:nvSpPr>
        <p:spPr bwMode="auto">
          <a:xfrm>
            <a:off x="321276" y="107093"/>
            <a:ext cx="11508717" cy="2886840"/>
          </a:xfrm>
          <a:prstGeom prst="rect">
            <a:avLst/>
          </a:prstGeom>
          <a:solidFill>
            <a:srgbClr val="F13340"/>
          </a:solidFill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4589" y="5875058"/>
            <a:ext cx="574442" cy="612179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/>
          <a:srcRect l="5020" t="-513" r="4162" b="-1"/>
          <a:stretch/>
        </p:blipFill>
        <p:spPr bwMode="auto">
          <a:xfrm>
            <a:off x="2100379" y="215532"/>
            <a:ext cx="8426449" cy="310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6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891376" y="3614627"/>
            <a:ext cx="734219" cy="73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6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891376" y="4473642"/>
            <a:ext cx="734219" cy="73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96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891376" y="5382988"/>
            <a:ext cx="734219" cy="73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92;p39"/>
          <p:cNvSpPr txBox="1"/>
          <p:nvPr/>
        </p:nvSpPr>
        <p:spPr bwMode="auto">
          <a:xfrm>
            <a:off x="6138989" y="3914777"/>
            <a:ext cx="5962395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Более </a:t>
            </a:r>
            <a:r>
              <a:rPr lang="ru-RU" sz="3200">
                <a:solidFill>
                  <a:srgbClr val="F13340"/>
                </a:solidFill>
                <a:latin typeface="Century Gothic"/>
                <a:ea typeface="Century Gothic"/>
                <a:cs typeface="Century Gothic"/>
              </a:rPr>
              <a:t>40+</a:t>
            </a: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 департаментов</a:t>
            </a:r>
            <a:endParaRPr sz="3200"/>
          </a:p>
        </p:txBody>
      </p:sp>
      <p:sp>
        <p:nvSpPr>
          <p:cNvPr id="19" name="Google Shape;892;p39"/>
          <p:cNvSpPr txBox="1"/>
          <p:nvPr/>
        </p:nvSpPr>
        <p:spPr bwMode="auto">
          <a:xfrm>
            <a:off x="6138988" y="4639455"/>
            <a:ext cx="4998569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Более </a:t>
            </a:r>
            <a:r>
              <a:rPr lang="ru-RU" sz="3200">
                <a:solidFill>
                  <a:srgbClr val="F13340"/>
                </a:solidFill>
                <a:latin typeface="Century Gothic"/>
                <a:ea typeface="Century Gothic"/>
                <a:cs typeface="Century Gothic"/>
              </a:rPr>
              <a:t>35+ </a:t>
            </a: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управлений </a:t>
            </a:r>
            <a:endParaRPr sz="3200"/>
          </a:p>
        </p:txBody>
      </p:sp>
      <p:sp>
        <p:nvSpPr>
          <p:cNvPr id="20" name="Google Shape;892;p39"/>
          <p:cNvSpPr txBox="1"/>
          <p:nvPr/>
        </p:nvSpPr>
        <p:spPr bwMode="auto">
          <a:xfrm>
            <a:off x="6196653" y="5450263"/>
            <a:ext cx="4743196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  <a:defRPr/>
            </a:pP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Более </a:t>
            </a:r>
            <a:r>
              <a:rPr lang="ru-RU" sz="3200">
                <a:solidFill>
                  <a:srgbClr val="F13340"/>
                </a:solidFill>
                <a:latin typeface="Century Gothic"/>
                <a:ea typeface="Century Gothic"/>
                <a:cs typeface="Century Gothic"/>
              </a:rPr>
              <a:t>50+</a:t>
            </a:r>
            <a:r>
              <a:rPr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 отделов</a:t>
            </a:r>
            <a:endParaRPr sz="32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839861" y="4130643"/>
            <a:ext cx="23663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F13340"/>
                </a:solidFill>
                <a:latin typeface="Century Gothic"/>
                <a:ea typeface="VDNH 100"/>
                <a:cs typeface="VDNH 100"/>
              </a:rPr>
              <a:t>ВДНХ </a:t>
            </a:r>
            <a:endParaRPr/>
          </a:p>
          <a:p>
            <a:pPr algn="ctr">
              <a:defRPr/>
            </a:pPr>
            <a:r>
              <a:rPr lang="ru-RU" sz="3200">
                <a:solidFill>
                  <a:srgbClr val="F13340"/>
                </a:solidFill>
                <a:latin typeface="Century Gothic"/>
                <a:ea typeface="VDNH 100"/>
                <a:cs typeface="VDNH 100"/>
              </a:rPr>
              <a:t>структура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араллелограмм 29"/>
          <p:cNvSpPr/>
          <p:nvPr/>
        </p:nvSpPr>
        <p:spPr bwMode="auto">
          <a:xfrm>
            <a:off x="-897498" y="509728"/>
            <a:ext cx="6993498" cy="857423"/>
          </a:xfrm>
          <a:prstGeom prst="parallelogram">
            <a:avLst>
              <a:gd name="adj" fmla="val 99059"/>
            </a:avLst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Roboto"/>
              <a:ea typeface="Roboto"/>
            </a:endParaRPr>
          </a:p>
        </p:txBody>
      </p:sp>
      <p:sp>
        <p:nvSpPr>
          <p:cNvPr id="3" name="Стрелка: вверх 2"/>
          <p:cNvSpPr/>
          <p:nvPr/>
        </p:nvSpPr>
        <p:spPr bwMode="auto">
          <a:xfrm>
            <a:off x="3551786" y="2035345"/>
            <a:ext cx="5106022" cy="5655628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solidFill>
              <a:srgbClr val="F1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 rot="19087914">
            <a:off x="4422492" y="3272201"/>
            <a:ext cx="914400" cy="28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 flipH="1">
            <a:off x="5027354" y="2975072"/>
            <a:ext cx="826851" cy="778213"/>
          </a:xfrm>
          <a:prstGeom prst="line">
            <a:avLst/>
          </a:prstGeom>
          <a:ln>
            <a:solidFill>
              <a:srgbClr val="D6D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6986503" y="4737916"/>
            <a:ext cx="1" cy="1828801"/>
          </a:xfrm>
          <a:prstGeom prst="line">
            <a:avLst/>
          </a:prstGeom>
          <a:ln>
            <a:solidFill>
              <a:srgbClr val="D6D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 bwMode="auto">
          <a:xfrm rot="16199998">
            <a:off x="6874010" y="5128783"/>
            <a:ext cx="914400" cy="28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: вверх 9"/>
          <p:cNvSpPr/>
          <p:nvPr/>
        </p:nvSpPr>
        <p:spPr bwMode="auto">
          <a:xfrm>
            <a:off x="3055628" y="1771465"/>
            <a:ext cx="6098339" cy="6103684"/>
          </a:xfrm>
          <a:prstGeom prst="upArrow">
            <a:avLst>
              <a:gd name="adj1" fmla="val 50000"/>
              <a:gd name="adj2" fmla="val 50000"/>
            </a:avLst>
          </a:prstGeom>
          <a:noFill/>
          <a:ln w="76200">
            <a:solidFill>
              <a:srgbClr val="D6D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-2089560" y="822966"/>
            <a:ext cx="9858443" cy="48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20"/>
              </a:lnSpc>
              <a:defRPr/>
            </a:pPr>
            <a:r>
              <a:rPr lang="ru-RU" sz="4800" spc="57">
                <a:solidFill>
                  <a:schemeClr val="bg1"/>
                </a:solidFill>
                <a:latin typeface="Century Gothic"/>
                <a:ea typeface="Roboto"/>
              </a:rPr>
              <a:t>Миссия ВДНХ</a:t>
            </a:r>
            <a:endParaRPr lang="en-US" sz="4800" spc="57">
              <a:solidFill>
                <a:schemeClr val="bg1"/>
              </a:solidFill>
              <a:latin typeface="Century Gothic"/>
              <a:ea typeface="Roboto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 rot="16199998">
            <a:off x="4111654" y="5942779"/>
            <a:ext cx="1449419" cy="133079"/>
          </a:xfrm>
          <a:prstGeom prst="rect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 rot="13474580">
            <a:off x="6976962" y="3557991"/>
            <a:ext cx="1449419" cy="133079"/>
          </a:xfrm>
          <a:prstGeom prst="rect">
            <a:avLst/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>
            <a:off x="262647" y="3902432"/>
            <a:ext cx="4220736" cy="0"/>
          </a:xfrm>
          <a:prstGeom prst="line">
            <a:avLst/>
          </a:prstGeom>
          <a:ln w="28575">
            <a:solidFill>
              <a:srgbClr val="F13340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9"/>
          <p:cNvSpPr txBox="1"/>
          <p:nvPr/>
        </p:nvSpPr>
        <p:spPr bwMode="auto">
          <a:xfrm>
            <a:off x="7783103" y="5173456"/>
            <a:ext cx="2450465" cy="701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r">
              <a:lnSpc>
                <a:spcPct val="80000"/>
              </a:lnSpc>
              <a:spcBef>
                <a:spcPts val="95"/>
              </a:spcBef>
              <a:defRPr/>
            </a:pPr>
            <a:r>
              <a:rPr lang="ru-RU" sz="2800" cap="all" spc="-75">
                <a:solidFill>
                  <a:srgbClr val="F13340"/>
                </a:solidFill>
                <a:latin typeface="Century Gothic"/>
                <a:cs typeface="Tahoma"/>
              </a:rPr>
              <a:t>Сохраняем наследие</a:t>
            </a:r>
            <a:endParaRPr sz="2800" cap="all" spc="-75">
              <a:solidFill>
                <a:srgbClr val="F13340"/>
              </a:solidFill>
              <a:latin typeface="Century Gothic"/>
              <a:cs typeface="Tahoma"/>
            </a:endParaRPr>
          </a:p>
        </p:txBody>
      </p:sp>
      <p:pic>
        <p:nvPicPr>
          <p:cNvPr id="18" name="Рисунок 17" descr="Суд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33568" y="4333714"/>
            <a:ext cx="1679484" cy="1679484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6417702" y="2562108"/>
            <a:ext cx="4054128" cy="18416"/>
          </a:xfrm>
          <a:prstGeom prst="line">
            <a:avLst/>
          </a:prstGeom>
          <a:ln w="28575">
            <a:solidFill>
              <a:srgbClr val="F13340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1"/>
          <p:cNvSpPr txBox="1"/>
          <p:nvPr/>
        </p:nvSpPr>
        <p:spPr bwMode="auto">
          <a:xfrm>
            <a:off x="6111402" y="1684544"/>
            <a:ext cx="2785620" cy="701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sz="2800" cap="small" spc="-75">
                <a:solidFill>
                  <a:srgbClr val="F13340"/>
                </a:solidFill>
                <a:latin typeface="Century Gothic"/>
                <a:cs typeface="Tahoma"/>
              </a:rPr>
              <a:t>CO3ИДAEM </a:t>
            </a:r>
            <a:endParaRPr lang="ru-RU" sz="2800" cap="small" spc="-75">
              <a:solidFill>
                <a:srgbClr val="F13340"/>
              </a:solidFill>
              <a:latin typeface="Century Gothic"/>
              <a:cs typeface="Tahoma"/>
            </a:endParaRPr>
          </a:p>
          <a:p>
            <a:pPr algn="r">
              <a:lnSpc>
                <a:spcPct val="80000"/>
              </a:lnSpc>
              <a:defRPr/>
            </a:pPr>
            <a:r>
              <a:rPr sz="2800" cap="small" spc="-75">
                <a:solidFill>
                  <a:srgbClr val="F13340"/>
                </a:solidFill>
                <a:latin typeface="Century Gothic"/>
                <a:cs typeface="Tahoma"/>
              </a:rPr>
              <a:t>ДЛЯ ЛЮДEЙ</a:t>
            </a:r>
            <a:endParaRPr/>
          </a:p>
        </p:txBody>
      </p:sp>
      <p:pic>
        <p:nvPicPr>
          <p:cNvPr id="21" name="Рисунок 20" descr="Фрагменты головоломки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9753" y="766343"/>
            <a:ext cx="1824128" cy="1824128"/>
          </a:xfrm>
          <a:prstGeom prst="rect">
            <a:avLst/>
          </a:prstGeom>
        </p:spPr>
      </p:pic>
      <p:sp>
        <p:nvSpPr>
          <p:cNvPr id="26" name="object 14"/>
          <p:cNvSpPr txBox="1"/>
          <p:nvPr/>
        </p:nvSpPr>
        <p:spPr bwMode="auto">
          <a:xfrm flipH="0" flipV="0">
            <a:off x="1602904" y="2955566"/>
            <a:ext cx="2571714" cy="695176"/>
          </a:xfrm>
          <a:prstGeom prst="rect">
            <a:avLst/>
          </a:prstGeom>
          <a:noFill/>
        </p:spPr>
        <p:txBody>
          <a:bodyPr vert="horz" wrap="square" lIns="0" tIns="12064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95"/>
              </a:spcBef>
              <a:defRPr/>
            </a:pPr>
            <a:r>
              <a:rPr sz="2800" cap="small" spc="-75">
                <a:solidFill>
                  <a:srgbClr val="F13340"/>
                </a:solidFill>
                <a:latin typeface="Century Gothic"/>
                <a:cs typeface="Tahoma"/>
              </a:rPr>
              <a:t>ДAPИM BПEЧATЛEHИЯ</a:t>
            </a:r>
            <a:endParaRPr/>
          </a:p>
        </p:txBody>
      </p:sp>
      <p:pic>
        <p:nvPicPr>
          <p:cNvPr id="27" name="Рисунок 26" descr="Сердц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931" y="2207438"/>
            <a:ext cx="1722101" cy="1722101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>
            <a:cxnSpLocks/>
          </p:cNvCxnSpPr>
          <p:nvPr/>
        </p:nvCxnSpPr>
        <p:spPr bwMode="auto">
          <a:xfrm>
            <a:off x="7473461" y="6013198"/>
            <a:ext cx="4213950" cy="0"/>
          </a:xfrm>
          <a:prstGeom prst="line">
            <a:avLst/>
          </a:prstGeom>
          <a:ln w="28575">
            <a:solidFill>
              <a:srgbClr val="F13340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ject 4"/>
          <p:cNvPicPr/>
          <p:nvPr/>
        </p:nvPicPr>
        <p:blipFill>
          <a:blip r:embed="rId5"/>
          <a:srcRect l="2461" t="6818" r="5811" b="-6817"/>
          <a:stretch/>
        </p:blipFill>
        <p:spPr bwMode="auto">
          <a:xfrm>
            <a:off x="4052596" y="2425317"/>
            <a:ext cx="4086807" cy="6841236"/>
          </a:xfrm>
          <a:prstGeom prst="upArrow">
            <a:avLst>
              <a:gd name="adj1" fmla="val 50000"/>
              <a:gd name="adj2" fmla="val 50000"/>
            </a:avLst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4589" y="5875058"/>
            <a:ext cx="574442" cy="612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Picture 17"/>
          <p:cNvPicPr>
            <a:picLocks noChangeAspect="1"/>
          </p:cNvPicPr>
          <p:nvPr/>
        </p:nvPicPr>
        <p:blipFill>
          <a:blip r:embed="rId2"/>
          <a:srcRect l="0" t="4728" r="0" b="47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AutoShape 2"/>
          <p:cNvSpPr/>
          <p:nvPr/>
        </p:nvSpPr>
        <p:spPr bwMode="auto">
          <a:xfrm>
            <a:off x="0" y="-15154"/>
            <a:ext cx="12192001" cy="71289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/>
          <a:p>
            <a:pPr>
              <a:defRPr/>
            </a:pPr>
            <a:endParaRPr lang="ru-RU" sz="2400">
              <a:solidFill>
                <a:srgbClr val="F13340"/>
              </a:solidFill>
            </a:endParaRPr>
          </a:p>
        </p:txBody>
      </p:sp>
      <p:sp>
        <p:nvSpPr>
          <p:cNvPr id="44" name="Стрелка: пятиугольник 43"/>
          <p:cNvSpPr/>
          <p:nvPr/>
        </p:nvSpPr>
        <p:spPr bwMode="auto">
          <a:xfrm>
            <a:off x="165100" y="368300"/>
            <a:ext cx="6858000" cy="1587500"/>
          </a:xfrm>
          <a:prstGeom prst="homePlate">
            <a:avLst>
              <a:gd name="adj" fmla="val 50000"/>
            </a:avLst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0" name="Группа 59"/>
          <p:cNvGrpSpPr/>
          <p:nvPr/>
        </p:nvGrpSpPr>
        <p:grpSpPr bwMode="auto">
          <a:xfrm rot="2787527">
            <a:off x="627418" y="2985822"/>
            <a:ext cx="466920" cy="466920"/>
            <a:chOff x="980186" y="2947880"/>
            <a:chExt cx="769441" cy="769441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1270281" y="3237975"/>
              <a:ext cx="189250" cy="189250"/>
            </a:xfrm>
            <a:prstGeom prst="rect">
              <a:avLst/>
            </a:prstGeom>
            <a:solidFill>
              <a:srgbClr val="E83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 bwMode="auto">
            <a:xfrm>
              <a:off x="1112038" y="3079732"/>
              <a:ext cx="505736" cy="505736"/>
            </a:xfrm>
            <a:prstGeom prst="rect">
              <a:avLst/>
            </a:prstGeom>
            <a:noFill/>
            <a:ln>
              <a:solidFill>
                <a:srgbClr val="9B74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 bwMode="auto">
            <a:xfrm>
              <a:off x="980186" y="2947880"/>
              <a:ext cx="769441" cy="769441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 bwMode="auto">
          <a:xfrm>
            <a:off x="1238250" y="3429000"/>
            <a:ext cx="3280908" cy="48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b="0" i="0">
                <a:solidFill>
                  <a:schemeClr val="bg1"/>
                </a:solidFill>
                <a:latin typeface="Century Gothic"/>
              </a:rPr>
              <a:t>любимое местом отдыха </a:t>
            </a:r>
            <a:endParaRPr/>
          </a:p>
          <a:p>
            <a:pPr>
              <a:lnSpc>
                <a:spcPct val="80000"/>
              </a:lnSpc>
              <a:defRPr/>
            </a:pPr>
            <a:r>
              <a:rPr lang="ru-RU" sz="1600" b="0" i="0">
                <a:solidFill>
                  <a:schemeClr val="bg1"/>
                </a:solidFill>
                <a:latin typeface="Century Gothic"/>
              </a:rPr>
              <a:t>и прогулок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5270500" y="3429000"/>
            <a:ext cx="3265715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 i="0"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самое рекомендуемое место для посещения 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5181600" y="2878138"/>
            <a:ext cx="2712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800" b="0" i="0">
                <a:solidFill>
                  <a:srgbClr val="00000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2600">
                <a:solidFill>
                  <a:schemeClr val="bg1"/>
                </a:solidFill>
              </a:rPr>
              <a:t>Для туристов </a:t>
            </a:r>
            <a:endParaRPr/>
          </a:p>
        </p:txBody>
      </p:sp>
      <p:sp>
        <p:nvSpPr>
          <p:cNvPr id="36" name="TextBox 35"/>
          <p:cNvSpPr txBox="1"/>
          <p:nvPr/>
        </p:nvSpPr>
        <p:spPr bwMode="auto">
          <a:xfrm>
            <a:off x="3072083" y="5537053"/>
            <a:ext cx="3814635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 i="0">
                <a:solidFill>
                  <a:srgbClr val="F1334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визитная карточка города </a:t>
            </a:r>
            <a:endParaRPr/>
          </a:p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и домашняя площадка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3072084" y="4686598"/>
            <a:ext cx="35567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600" b="0" i="0">
                <a:solidFill>
                  <a:schemeClr val="bg1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Для правительства Москвы </a:t>
            </a:r>
            <a:endParaRPr/>
          </a:p>
        </p:txBody>
      </p:sp>
      <p:sp>
        <p:nvSpPr>
          <p:cNvPr id="74" name="TextBox 73"/>
          <p:cNvSpPr txBox="1"/>
          <p:nvPr/>
        </p:nvSpPr>
        <p:spPr bwMode="auto">
          <a:xfrm>
            <a:off x="8998417" y="3428267"/>
            <a:ext cx="3280908" cy="686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 i="0">
                <a:solidFill>
                  <a:srgbClr val="F1334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удобная экспозиционная площадка и надежный партнер</a:t>
            </a:r>
            <a:endParaRPr/>
          </a:p>
        </p:txBody>
      </p:sp>
      <p:sp>
        <p:nvSpPr>
          <p:cNvPr id="75" name="TextBox 74"/>
          <p:cNvSpPr txBox="1"/>
          <p:nvPr/>
        </p:nvSpPr>
        <p:spPr bwMode="auto">
          <a:xfrm>
            <a:off x="8994549" y="2905779"/>
            <a:ext cx="30196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0" i="0">
                <a:solidFill>
                  <a:schemeClr val="bg1"/>
                </a:solidFill>
                <a:latin typeface="Century Gothic"/>
              </a:rPr>
              <a:t>Для </a:t>
            </a:r>
            <a:r>
              <a:rPr lang="ru-RU" sz="2600">
                <a:solidFill>
                  <a:schemeClr val="bg1"/>
                </a:solidFill>
                <a:latin typeface="Century Gothic"/>
              </a:rPr>
              <a:t>бизнеса</a:t>
            </a:r>
            <a:endParaRPr lang="ru-RU" sz="260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7373156" y="5534280"/>
            <a:ext cx="3265715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 i="0">
                <a:solidFill>
                  <a:srgbClr val="F13340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удобная площадка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для реализации проектов</a:t>
            </a:r>
            <a:endParaRPr/>
          </a:p>
        </p:txBody>
      </p:sp>
      <p:sp>
        <p:nvSpPr>
          <p:cNvPr id="77" name="TextBox 76"/>
          <p:cNvSpPr txBox="1"/>
          <p:nvPr/>
        </p:nvSpPr>
        <p:spPr bwMode="auto">
          <a:xfrm>
            <a:off x="7370125" y="4657980"/>
            <a:ext cx="40526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600" b="0" i="0">
                <a:solidFill>
                  <a:schemeClr val="bg1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Для государственных служб </a:t>
            </a:r>
            <a:endParaRPr/>
          </a:p>
        </p:txBody>
      </p:sp>
      <p:cxnSp>
        <p:nvCxnSpPr>
          <p:cNvPr id="3" name="Прямая со стрелкой 2"/>
          <p:cNvCxnSpPr>
            <a:cxnSpLocks/>
          </p:cNvCxnSpPr>
          <p:nvPr/>
        </p:nvCxnSpPr>
        <p:spPr bwMode="auto">
          <a:xfrm flipH="1">
            <a:off x="7975600" y="0"/>
            <a:ext cx="3284583" cy="2552700"/>
          </a:xfrm>
          <a:prstGeom prst="straightConnector1">
            <a:avLst/>
          </a:prstGeom>
          <a:ln>
            <a:solidFill>
              <a:srgbClr val="F1334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</p:cNvCxnSpPr>
          <p:nvPr/>
        </p:nvCxnSpPr>
        <p:spPr bwMode="auto">
          <a:xfrm flipV="1">
            <a:off x="87085" y="5549900"/>
            <a:ext cx="1741715" cy="1308101"/>
          </a:xfrm>
          <a:prstGeom prst="straightConnector1">
            <a:avLst/>
          </a:prstGeom>
          <a:ln>
            <a:solidFill>
              <a:srgbClr val="F1334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 bwMode="auto">
          <a:xfrm rot="2787527">
            <a:off x="4473670" y="2979255"/>
            <a:ext cx="466920" cy="466920"/>
            <a:chOff x="980186" y="2947880"/>
            <a:chExt cx="769441" cy="769441"/>
          </a:xfrm>
        </p:grpSpPr>
        <p:sp>
          <p:nvSpPr>
            <p:cNvPr id="42" name="Прямоугольник 41"/>
            <p:cNvSpPr/>
            <p:nvPr/>
          </p:nvSpPr>
          <p:spPr bwMode="auto">
            <a:xfrm>
              <a:off x="1270281" y="3237975"/>
              <a:ext cx="189250" cy="189250"/>
            </a:xfrm>
            <a:prstGeom prst="rect">
              <a:avLst/>
            </a:prstGeom>
            <a:solidFill>
              <a:srgbClr val="E83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1112038" y="3079732"/>
              <a:ext cx="505736" cy="505736"/>
            </a:xfrm>
            <a:prstGeom prst="rect">
              <a:avLst/>
            </a:prstGeom>
            <a:noFill/>
            <a:ln>
              <a:solidFill>
                <a:srgbClr val="9B74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980186" y="2947880"/>
              <a:ext cx="769441" cy="769441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 bwMode="auto">
          <a:xfrm rot="2787527">
            <a:off x="2417665" y="4737147"/>
            <a:ext cx="466920" cy="466920"/>
            <a:chOff x="980186" y="2947880"/>
            <a:chExt cx="769441" cy="769441"/>
          </a:xfrm>
        </p:grpSpPr>
        <p:sp>
          <p:nvSpPr>
            <p:cNvPr id="55" name="Прямоугольник 54"/>
            <p:cNvSpPr/>
            <p:nvPr/>
          </p:nvSpPr>
          <p:spPr bwMode="auto">
            <a:xfrm>
              <a:off x="1270281" y="3237975"/>
              <a:ext cx="189250" cy="189250"/>
            </a:xfrm>
            <a:prstGeom prst="rect">
              <a:avLst/>
            </a:prstGeom>
            <a:solidFill>
              <a:srgbClr val="E83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1112038" y="3079732"/>
              <a:ext cx="505736" cy="505736"/>
            </a:xfrm>
            <a:prstGeom prst="rect">
              <a:avLst/>
            </a:prstGeom>
            <a:noFill/>
            <a:ln>
              <a:solidFill>
                <a:srgbClr val="9B74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980186" y="2947880"/>
              <a:ext cx="769441" cy="769441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 bwMode="auto">
          <a:xfrm rot="2787527">
            <a:off x="6699649" y="4727449"/>
            <a:ext cx="466920" cy="466920"/>
            <a:chOff x="980186" y="2947880"/>
            <a:chExt cx="769441" cy="769441"/>
          </a:xfrm>
        </p:grpSpPr>
        <p:sp>
          <p:nvSpPr>
            <p:cNvPr id="85" name="Прямоугольник 84"/>
            <p:cNvSpPr/>
            <p:nvPr/>
          </p:nvSpPr>
          <p:spPr bwMode="auto">
            <a:xfrm>
              <a:off x="1270281" y="3237975"/>
              <a:ext cx="189250" cy="189250"/>
            </a:xfrm>
            <a:prstGeom prst="rect">
              <a:avLst/>
            </a:prstGeom>
            <a:solidFill>
              <a:srgbClr val="E83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1112038" y="3079732"/>
              <a:ext cx="505736" cy="505736"/>
            </a:xfrm>
            <a:prstGeom prst="rect">
              <a:avLst/>
            </a:prstGeom>
            <a:noFill/>
            <a:ln>
              <a:solidFill>
                <a:srgbClr val="9B74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 bwMode="auto">
            <a:xfrm>
              <a:off x="980186" y="2947880"/>
              <a:ext cx="769441" cy="769441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 bwMode="auto">
          <a:xfrm rot="2787527">
            <a:off x="8319923" y="2957926"/>
            <a:ext cx="466920" cy="466920"/>
            <a:chOff x="980186" y="2947880"/>
            <a:chExt cx="769441" cy="769441"/>
          </a:xfrm>
        </p:grpSpPr>
        <p:sp>
          <p:nvSpPr>
            <p:cNvPr id="94" name="Прямоугольник 93"/>
            <p:cNvSpPr/>
            <p:nvPr/>
          </p:nvSpPr>
          <p:spPr bwMode="auto">
            <a:xfrm>
              <a:off x="1270281" y="3237975"/>
              <a:ext cx="189250" cy="189250"/>
            </a:xfrm>
            <a:prstGeom prst="rect">
              <a:avLst/>
            </a:prstGeom>
            <a:solidFill>
              <a:srgbClr val="E83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1112038" y="3079732"/>
              <a:ext cx="505736" cy="505736"/>
            </a:xfrm>
            <a:prstGeom prst="rect">
              <a:avLst/>
            </a:prstGeom>
            <a:noFill/>
            <a:ln>
              <a:solidFill>
                <a:srgbClr val="9B74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980186" y="2947880"/>
              <a:ext cx="769441" cy="769441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6" name="Стрелка: пятиугольник 5"/>
          <p:cNvSpPr/>
          <p:nvPr/>
        </p:nvSpPr>
        <p:spPr bwMode="auto">
          <a:xfrm>
            <a:off x="0" y="368300"/>
            <a:ext cx="6858000" cy="1587500"/>
          </a:xfrm>
          <a:prstGeom prst="homePlat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 bwMode="auto">
          <a:xfrm flipH="0" flipV="0">
            <a:off x="451226" y="584199"/>
            <a:ext cx="6285746" cy="11707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80000"/>
              </a:lnSpc>
              <a:defRPr/>
            </a:pPr>
            <a:r>
              <a:rPr lang="ru-RU" sz="4800" i="0">
                <a:solidFill>
                  <a:srgbClr val="F13340"/>
                </a:solidFill>
                <a:latin typeface="Century Gothic"/>
              </a:rPr>
              <a:t>СТРАТЕГИЧЕСК</a:t>
            </a:r>
            <a:r>
              <a:rPr lang="ru-RU" sz="4800">
                <a:solidFill>
                  <a:srgbClr val="F13340"/>
                </a:solidFill>
                <a:latin typeface="Century Gothic"/>
              </a:rPr>
              <a:t>АЯ</a:t>
            </a:r>
            <a:br>
              <a:rPr lang="ru-RU" sz="4800">
                <a:solidFill>
                  <a:srgbClr val="F13340"/>
                </a:solidFill>
                <a:latin typeface="Century Gothic"/>
              </a:rPr>
            </a:br>
            <a:r>
              <a:rPr lang="ru-RU" sz="4800" i="0">
                <a:solidFill>
                  <a:srgbClr val="F13340"/>
                </a:solidFill>
                <a:latin typeface="Century Gothic"/>
              </a:rPr>
              <a:t>ЦЕЛЬ ВДНХ</a:t>
            </a:r>
            <a:endParaRPr lang="en-US" sz="4800" spc="57">
              <a:solidFill>
                <a:srgbClr val="F13340"/>
              </a:solidFill>
              <a:latin typeface="Century Gothic"/>
              <a:ea typeface="Roboto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270099" y="2878089"/>
            <a:ext cx="30196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0" i="0">
                <a:solidFill>
                  <a:schemeClr val="bg1"/>
                </a:solidFill>
                <a:latin typeface="Century Gothic"/>
              </a:rPr>
              <a:t>Для москвичей </a:t>
            </a:r>
            <a:endParaRPr lang="ru-RU" sz="2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 bwMode="auto">
          <a:xfrm>
            <a:off x="9387101" y="0"/>
            <a:ext cx="2804899" cy="6858000"/>
          </a:xfrm>
          <a:custGeom>
            <a:avLst/>
            <a:gdLst/>
            <a:ahLst/>
            <a:cxnLst/>
            <a:rect l="l" t="t" r="r" b="b"/>
            <a:pathLst>
              <a:path w="5683250" h="2397759" fill="norm" stroke="1" extrusionOk="0">
                <a:moveTo>
                  <a:pt x="5682996" y="0"/>
                </a:moveTo>
                <a:lnTo>
                  <a:pt x="0" y="0"/>
                </a:lnTo>
                <a:lnTo>
                  <a:pt x="0" y="2397252"/>
                </a:lnTo>
                <a:lnTo>
                  <a:pt x="5682996" y="2397252"/>
                </a:lnTo>
                <a:lnTo>
                  <a:pt x="5682996" y="0"/>
                </a:lnTo>
                <a:close/>
              </a:path>
            </a:pathLst>
          </a:custGeom>
          <a:solidFill>
            <a:srgbClr val="F1334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7"/>
          <p:cNvSpPr txBox="1"/>
          <p:nvPr/>
        </p:nvSpPr>
        <p:spPr bwMode="auto">
          <a:xfrm>
            <a:off x="422176" y="504535"/>
            <a:ext cx="1135125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200" cap="all">
                <a:solidFill>
                  <a:srgbClr val="F13340"/>
                </a:solidFill>
                <a:latin typeface="Century Gothic"/>
              </a:rPr>
              <a:t>ПPИOPИTETHЫE HAПPABЛEHИЯ PA3BИTИЯ</a:t>
            </a:r>
            <a:endParaRPr/>
          </a:p>
        </p:txBody>
      </p:sp>
      <p:sp>
        <p:nvSpPr>
          <p:cNvPr id="12" name="object 10"/>
          <p:cNvSpPr txBox="1"/>
          <p:nvPr/>
        </p:nvSpPr>
        <p:spPr bwMode="auto">
          <a:xfrm>
            <a:off x="1641907" y="3490915"/>
            <a:ext cx="177868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600" b="1" spc="-75">
                <a:solidFill>
                  <a:srgbClr val="252525"/>
                </a:solidFill>
                <a:latin typeface="Century Gothic"/>
                <a:cs typeface="Tahoma"/>
              </a:rPr>
              <a:t>B</a:t>
            </a:r>
            <a:r>
              <a:rPr sz="1600" b="1" spc="-65">
                <a:solidFill>
                  <a:srgbClr val="252525"/>
                </a:solidFill>
                <a:latin typeface="Century Gothic"/>
                <a:cs typeface="Tahoma"/>
              </a:rPr>
              <a:t>Д</a:t>
            </a:r>
            <a:r>
              <a:rPr sz="1600" b="1" spc="-90">
                <a:solidFill>
                  <a:srgbClr val="252525"/>
                </a:solidFill>
                <a:latin typeface="Century Gothic"/>
                <a:cs typeface="Tahoma"/>
              </a:rPr>
              <a:t>H</a:t>
            </a:r>
            <a:r>
              <a:rPr sz="1600" b="1" spc="-40">
                <a:solidFill>
                  <a:srgbClr val="252525"/>
                </a:solidFill>
                <a:latin typeface="Century Gothic"/>
                <a:cs typeface="Tahoma"/>
              </a:rPr>
              <a:t>X </a:t>
            </a:r>
            <a:r>
              <a:rPr sz="1600" b="1" spc="-100">
                <a:solidFill>
                  <a:srgbClr val="252525"/>
                </a:solidFill>
                <a:latin typeface="Century Gothic"/>
                <a:cs typeface="Tahoma"/>
              </a:rPr>
              <a:t>П</a:t>
            </a:r>
            <a:r>
              <a:rPr sz="1600" b="1" spc="-65">
                <a:solidFill>
                  <a:srgbClr val="252525"/>
                </a:solidFill>
                <a:latin typeface="Century Gothic"/>
                <a:cs typeface="Tahoma"/>
              </a:rPr>
              <a:t>A</a:t>
            </a:r>
            <a:r>
              <a:rPr sz="1600" b="1" spc="-75">
                <a:solidFill>
                  <a:srgbClr val="252525"/>
                </a:solidFill>
                <a:latin typeface="Century Gothic"/>
                <a:cs typeface="Tahoma"/>
              </a:rPr>
              <a:t>P</a:t>
            </a:r>
            <a:r>
              <a:rPr sz="1600" b="1" spc="-60">
                <a:solidFill>
                  <a:srgbClr val="252525"/>
                </a:solidFill>
                <a:latin typeface="Century Gothic"/>
                <a:cs typeface="Tahoma"/>
              </a:rPr>
              <a:t>K</a:t>
            </a:r>
            <a:r>
              <a:rPr sz="1600" b="1" spc="-80">
                <a:solidFill>
                  <a:srgbClr val="252525"/>
                </a:solidFill>
                <a:latin typeface="Century Gothic"/>
                <a:cs typeface="Tahoma"/>
              </a:rPr>
              <a:t>O</a:t>
            </a:r>
            <a:r>
              <a:rPr sz="1600" b="1" spc="-70">
                <a:solidFill>
                  <a:srgbClr val="252525"/>
                </a:solidFill>
                <a:latin typeface="Century Gothic"/>
                <a:cs typeface="Tahoma"/>
              </a:rPr>
              <a:t>B</a:t>
            </a:r>
            <a:r>
              <a:rPr sz="1600" b="1" spc="-65">
                <a:solidFill>
                  <a:srgbClr val="252525"/>
                </a:solidFill>
                <a:latin typeface="Century Gothic"/>
                <a:cs typeface="Tahoma"/>
              </a:rPr>
              <a:t>A</a:t>
            </a:r>
            <a:r>
              <a:rPr sz="1600" b="1" spc="-110">
                <a:solidFill>
                  <a:srgbClr val="252525"/>
                </a:solidFill>
                <a:latin typeface="Century Gothic"/>
                <a:cs typeface="Tahoma"/>
              </a:rPr>
              <a:t>Я</a:t>
            </a:r>
            <a:endParaRPr sz="1600">
              <a:latin typeface="Century Gothic"/>
              <a:cs typeface="Tahoma"/>
            </a:endParaRPr>
          </a:p>
        </p:txBody>
      </p:sp>
      <p:pic>
        <p:nvPicPr>
          <p:cNvPr id="13" name="object 11"/>
          <p:cNvPicPr/>
          <p:nvPr/>
        </p:nvPicPr>
        <p:blipFill>
          <a:blip r:embed="rId2"/>
          <a:stretch/>
        </p:blipFill>
        <p:spPr bwMode="auto">
          <a:xfrm>
            <a:off x="587085" y="3522986"/>
            <a:ext cx="936915" cy="914869"/>
          </a:xfrm>
          <a:prstGeom prst="rect">
            <a:avLst/>
          </a:prstGeom>
        </p:spPr>
      </p:pic>
      <p:sp>
        <p:nvSpPr>
          <p:cNvPr id="14" name="object 12"/>
          <p:cNvSpPr txBox="1"/>
          <p:nvPr/>
        </p:nvSpPr>
        <p:spPr bwMode="auto">
          <a:xfrm>
            <a:off x="5739059" y="1766611"/>
            <a:ext cx="1717039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/>
              <a:t>BДHX 3HAHИE</a:t>
            </a:r>
            <a:endParaRPr/>
          </a:p>
          <a:p>
            <a:pPr>
              <a:defRPr/>
            </a:pPr>
            <a:endParaRPr/>
          </a:p>
        </p:txBody>
      </p:sp>
      <p:pic>
        <p:nvPicPr>
          <p:cNvPr id="15" name="object 13"/>
          <p:cNvPicPr/>
          <p:nvPr/>
        </p:nvPicPr>
        <p:blipFill>
          <a:blip r:embed="rId3"/>
          <a:stretch/>
        </p:blipFill>
        <p:spPr bwMode="auto">
          <a:xfrm>
            <a:off x="4668839" y="1788144"/>
            <a:ext cx="925584" cy="908910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 bwMode="auto">
          <a:xfrm flipH="0" flipV="0">
            <a:off x="1641906" y="5258137"/>
            <a:ext cx="2761312" cy="257534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/>
              <a:t>BДHX PA3BЛEKATEЛbHAЯ</a:t>
            </a:r>
            <a:endParaRPr/>
          </a:p>
        </p:txBody>
      </p:sp>
      <p:sp>
        <p:nvSpPr>
          <p:cNvPr id="17" name="object 15"/>
          <p:cNvSpPr txBox="1"/>
          <p:nvPr/>
        </p:nvSpPr>
        <p:spPr bwMode="auto">
          <a:xfrm>
            <a:off x="10165867" y="2787591"/>
            <a:ext cx="133413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 b="0">
                <a:solidFill>
                  <a:schemeClr val="bg1"/>
                </a:solidFill>
              </a:rPr>
              <a:t>BДHX 3KCПO</a:t>
            </a:r>
            <a:endParaRPr/>
          </a:p>
        </p:txBody>
      </p:sp>
      <p:sp>
        <p:nvSpPr>
          <p:cNvPr id="18" name="object 16"/>
          <p:cNvSpPr txBox="1"/>
          <p:nvPr/>
        </p:nvSpPr>
        <p:spPr bwMode="auto">
          <a:xfrm>
            <a:off x="5693902" y="3490915"/>
            <a:ext cx="198991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/>
              <a:t>BДHX CПOPTИBHAЯ</a:t>
            </a:r>
            <a:endParaRPr/>
          </a:p>
        </p:txBody>
      </p:sp>
      <p:sp>
        <p:nvSpPr>
          <p:cNvPr id="20" name="object 18"/>
          <p:cNvSpPr txBox="1"/>
          <p:nvPr/>
        </p:nvSpPr>
        <p:spPr bwMode="auto">
          <a:xfrm>
            <a:off x="9635468" y="4491262"/>
            <a:ext cx="23949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 algn="ctr">
              <a:defRPr/>
            </a:pPr>
            <a:r>
              <a:rPr b="0">
                <a:solidFill>
                  <a:schemeClr val="bg1"/>
                </a:solidFill>
              </a:rPr>
              <a:t>BДHX ГACTPOHOMИЧECKAЯ</a:t>
            </a:r>
            <a:endParaRPr/>
          </a:p>
        </p:txBody>
      </p:sp>
      <p:sp>
        <p:nvSpPr>
          <p:cNvPr id="21" name="object 19"/>
          <p:cNvSpPr txBox="1"/>
          <p:nvPr/>
        </p:nvSpPr>
        <p:spPr bwMode="auto">
          <a:xfrm flipH="0" flipV="0">
            <a:off x="5693901" y="5279961"/>
            <a:ext cx="2576467" cy="257534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/>
              <a:t>BДHX TPAHCПOPTHAЯ</a:t>
            </a:r>
            <a:endParaRPr/>
          </a:p>
        </p:txBody>
      </p:sp>
      <p:sp>
        <p:nvSpPr>
          <p:cNvPr id="22" name="object 20"/>
          <p:cNvSpPr txBox="1"/>
          <p:nvPr/>
        </p:nvSpPr>
        <p:spPr bwMode="auto">
          <a:xfrm>
            <a:off x="10003612" y="6214588"/>
            <a:ext cx="172960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 b="0">
                <a:solidFill>
                  <a:schemeClr val="bg1"/>
                </a:solidFill>
              </a:rPr>
              <a:t>BДHX CEPBИCHAЯ</a:t>
            </a:r>
            <a:endParaRPr/>
          </a:p>
        </p:txBody>
      </p:sp>
      <p:pic>
        <p:nvPicPr>
          <p:cNvPr id="26" name="object 24"/>
          <p:cNvPicPr/>
          <p:nvPr/>
        </p:nvPicPr>
        <p:blipFill>
          <a:blip r:embed="rId4"/>
          <a:stretch/>
        </p:blipFill>
        <p:spPr bwMode="auto">
          <a:xfrm>
            <a:off x="10325035" y="3505535"/>
            <a:ext cx="874697" cy="913157"/>
          </a:xfrm>
          <a:prstGeom prst="rect">
            <a:avLst/>
          </a:prstGeom>
        </p:spPr>
      </p:pic>
      <p:pic>
        <p:nvPicPr>
          <p:cNvPr id="10" name="object 8"/>
          <p:cNvPicPr/>
          <p:nvPr/>
        </p:nvPicPr>
        <p:blipFill>
          <a:blip r:embed="rId5"/>
          <a:stretch/>
        </p:blipFill>
        <p:spPr bwMode="auto">
          <a:xfrm>
            <a:off x="598416" y="1773238"/>
            <a:ext cx="925584" cy="907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67717" y="3520375"/>
            <a:ext cx="923458" cy="916898"/>
          </a:xfrm>
          <a:prstGeom prst="rect">
            <a:avLst/>
          </a:prstGeom>
        </p:spPr>
      </p:pic>
      <p:pic>
        <p:nvPicPr>
          <p:cNvPr id="29" name="object 5"/>
          <p:cNvPicPr/>
          <p:nvPr/>
        </p:nvPicPr>
        <p:blipFill>
          <a:blip r:embed="rId7"/>
          <a:stretch/>
        </p:blipFill>
        <p:spPr bwMode="auto">
          <a:xfrm>
            <a:off x="4666637" y="5281912"/>
            <a:ext cx="925584" cy="847426"/>
          </a:xfrm>
          <a:prstGeom prst="rect">
            <a:avLst/>
          </a:prstGeom>
        </p:spPr>
      </p:pic>
      <p:pic>
        <p:nvPicPr>
          <p:cNvPr id="30" name="object 25"/>
          <p:cNvPicPr/>
          <p:nvPr/>
        </p:nvPicPr>
        <p:blipFill>
          <a:blip r:embed="rId8"/>
          <a:stretch/>
        </p:blipFill>
        <p:spPr bwMode="auto">
          <a:xfrm>
            <a:off x="581602" y="5279962"/>
            <a:ext cx="936625" cy="8493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1589379" y="2050054"/>
            <a:ext cx="23560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050" b="0" i="0">
                <a:solidFill>
                  <a:srgbClr val="222222"/>
                </a:solidFill>
                <a:latin typeface="Century Gothic"/>
              </a:rPr>
              <a:t>Комплекс музеев различной тематической направленности, выставочные пространства, объекты архитектурного наследия</a:t>
            </a:r>
            <a:endParaRPr lang="ru-RU" sz="1050">
              <a:latin typeface="Century Gothic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670850" y="1759198"/>
            <a:ext cx="713740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5"/>
              </a:spcBef>
              <a:defRPr sz="1600" b="1" spc="-75">
                <a:solidFill>
                  <a:srgbClr val="252525"/>
                </a:solidFill>
                <a:latin typeface="Century Gothic"/>
                <a:cs typeface="Tahoma"/>
              </a:defRPr>
            </a:lvl1pPr>
          </a:lstStyle>
          <a:p>
            <a:pPr>
              <a:defRPr/>
            </a:pPr>
            <a:r>
              <a:rPr lang="ru-RU"/>
              <a:t>ВДНХ МУЗЕЙНАЯ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1587479" y="3808840"/>
            <a:ext cx="2501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100" b="0" i="0">
                <a:solidFill>
                  <a:srgbClr val="222222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 sz="1050"/>
              <a:t>Комфортное место рекреации </a:t>
            </a:r>
            <a:endParaRPr/>
          </a:p>
          <a:p>
            <a:pPr>
              <a:defRPr/>
            </a:pPr>
            <a:r>
              <a:rPr lang="ru-RU" sz="1050"/>
              <a:t>и активного отдыха. ВДНХ Парковая - это 700 гектар зеленой территории ВДНХ, парка Останкино и Ботанического сада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1573033" y="5540557"/>
            <a:ext cx="2053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050" b="0" i="0">
                <a:solidFill>
                  <a:srgbClr val="222222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Indoor и outdoor площадки для проведения досуга и массовых мероприятий, непрерывная событийная повестка</a:t>
            </a:r>
            <a:endParaRPr/>
          </a:p>
        </p:txBody>
      </p:sp>
      <p:sp>
        <p:nvSpPr>
          <p:cNvPr id="39" name="TextBox 38"/>
          <p:cNvSpPr txBox="1"/>
          <p:nvPr/>
        </p:nvSpPr>
        <p:spPr bwMode="auto">
          <a:xfrm>
            <a:off x="5666927" y="2079221"/>
            <a:ext cx="217035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050" b="0" i="0">
                <a:solidFill>
                  <a:srgbClr val="222222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Культурно-просветительская и профориентационная деятельность</a:t>
            </a:r>
            <a:endParaRPr/>
          </a:p>
        </p:txBody>
      </p:sp>
      <p:pic>
        <p:nvPicPr>
          <p:cNvPr id="40" name="object 22"/>
          <p:cNvPicPr/>
          <p:nvPr/>
        </p:nvPicPr>
        <p:blipFill>
          <a:blip r:embed="rId9"/>
          <a:stretch/>
        </p:blipFill>
        <p:spPr bwMode="auto">
          <a:xfrm>
            <a:off x="10322425" y="5279961"/>
            <a:ext cx="907550" cy="878655"/>
          </a:xfrm>
          <a:prstGeom prst="rect">
            <a:avLst/>
          </a:prstGeom>
        </p:spPr>
      </p:pic>
      <p:pic>
        <p:nvPicPr>
          <p:cNvPr id="41" name="object 23"/>
          <p:cNvPicPr/>
          <p:nvPr/>
        </p:nvPicPr>
        <p:blipFill>
          <a:blip r:embed="rId10"/>
          <a:stretch/>
        </p:blipFill>
        <p:spPr bwMode="auto">
          <a:xfrm>
            <a:off x="10305667" y="1773238"/>
            <a:ext cx="924105" cy="89926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 bwMode="auto">
          <a:xfrm>
            <a:off x="5605549" y="3814704"/>
            <a:ext cx="2274342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050" b="0" i="0">
                <a:solidFill>
                  <a:srgbClr val="222222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Доступные объекты для занятия спортом, активного отдыха и проведения спортивных мероприятий</a:t>
            </a:r>
            <a:endParaRPr/>
          </a:p>
        </p:txBody>
      </p:sp>
      <p:sp>
        <p:nvSpPr>
          <p:cNvPr id="45" name="TextBox 44"/>
          <p:cNvSpPr txBox="1"/>
          <p:nvPr/>
        </p:nvSpPr>
        <p:spPr bwMode="auto">
          <a:xfrm>
            <a:off x="5643392" y="5605190"/>
            <a:ext cx="239902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050" b="0" i="0">
                <a:solidFill>
                  <a:srgbClr val="222222"/>
                </a:solidFill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Доступные объекты для занятия спортом, активного отдыха и проведения спортивных мероприятий</a:t>
            </a:r>
            <a:endParaRPr/>
          </a:p>
        </p:txBody>
      </p:sp>
      <p:sp>
        <p:nvSpPr>
          <p:cNvPr id="19" name="object 17"/>
          <p:cNvSpPr txBox="1"/>
          <p:nvPr/>
        </p:nvSpPr>
        <p:spPr bwMode="auto">
          <a:xfrm>
            <a:off x="8363382" y="467345"/>
            <a:ext cx="4848023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pc="-165">
                <a:solidFill>
                  <a:schemeClr val="bg1"/>
                </a:solidFill>
                <a:latin typeface="Century Gothic"/>
                <a:cs typeface="Tahoma"/>
              </a:rPr>
              <a:t>Вспомогательные</a:t>
            </a:r>
            <a:endParaRPr lang="en-US" spc="-60">
              <a:solidFill>
                <a:schemeClr val="bg1"/>
              </a:solidFill>
              <a:latin typeface="Century Gothic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pc="-175">
                <a:solidFill>
                  <a:schemeClr val="bg1"/>
                </a:solidFill>
                <a:latin typeface="Century Gothic"/>
                <a:cs typeface="Tahoma"/>
              </a:rPr>
              <a:t>направления развития</a:t>
            </a:r>
            <a:endParaRPr lang="ru-RU">
              <a:solidFill>
                <a:schemeClr val="bg1"/>
              </a:solidFill>
              <a:latin typeface="Century Gothic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rcRect l="0" t="0" r="50000" b="1010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AutoShape 2"/>
          <p:cNvSpPr/>
          <p:nvPr/>
        </p:nvSpPr>
        <p:spPr bwMode="auto">
          <a:xfrm>
            <a:off x="6725265" y="0"/>
            <a:ext cx="5466736" cy="6858000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/>
          <a:lstStyle/>
          <a:p>
            <a:pPr>
              <a:defRPr/>
            </a:pPr>
            <a:endParaRPr lang="ru-RU">
              <a:solidFill>
                <a:srgbClr val="F13340"/>
              </a:solidFill>
            </a:endParaRPr>
          </a:p>
        </p:txBody>
      </p:sp>
      <p:sp>
        <p:nvSpPr>
          <p:cNvPr id="6" name="Стрелка: пятиугольник 5"/>
          <p:cNvSpPr/>
          <p:nvPr/>
        </p:nvSpPr>
        <p:spPr bwMode="auto">
          <a:xfrm>
            <a:off x="619432" y="0"/>
            <a:ext cx="7403690" cy="6858000"/>
          </a:xfrm>
          <a:prstGeom prst="homePlate">
            <a:avLst>
              <a:gd name="adj" fmla="val 17500"/>
            </a:avLst>
          </a:prstGeom>
          <a:solidFill>
            <a:srgbClr val="F1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: пятиугольник 6"/>
          <p:cNvSpPr/>
          <p:nvPr/>
        </p:nvSpPr>
        <p:spPr bwMode="auto">
          <a:xfrm>
            <a:off x="-353962" y="0"/>
            <a:ext cx="8012061" cy="6858000"/>
          </a:xfrm>
          <a:prstGeom prst="homePlate">
            <a:avLst>
              <a:gd name="adj" fmla="val 17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197975" y="3012161"/>
            <a:ext cx="7298458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80000"/>
              </a:lnSpc>
              <a:defRPr/>
            </a:pPr>
            <a:r>
              <a:rPr lang="ru-RU" sz="4800" i="0">
                <a:solidFill>
                  <a:srgbClr val="F13340"/>
                </a:solidFill>
                <a:latin typeface="Century Gothic"/>
              </a:rPr>
              <a:t>Работа со студентами</a:t>
            </a:r>
            <a:endParaRPr lang="en-US" sz="4800" spc="57">
              <a:solidFill>
                <a:srgbClr val="F13340"/>
              </a:solidFill>
              <a:latin typeface="Century Gothic"/>
              <a:ea typeface="Roboto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4589" y="5875058"/>
            <a:ext cx="574442" cy="612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Блок-схема: данные 14"/>
          <p:cNvSpPr/>
          <p:nvPr/>
        </p:nvSpPr>
        <p:spPr bwMode="auto">
          <a:xfrm>
            <a:off x="545285" y="-37978"/>
            <a:ext cx="18922384" cy="6895977"/>
          </a:xfrm>
          <a:prstGeom prst="flowChartInputOutput">
            <a:avLst/>
          </a:prstGeom>
          <a:solidFill>
            <a:srgbClr val="D6DCEC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631895" y="1939498"/>
            <a:ext cx="1516421" cy="2297587"/>
          </a:xfrm>
          <a:prstGeom prst="rect">
            <a:avLst/>
          </a:prstGeom>
          <a:noFill/>
          <a:ln w="38100">
            <a:solidFill>
              <a:srgbClr val="F1334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Century Gothic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384456" y="339840"/>
            <a:ext cx="121919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5pPr>
            <a:lvl6pPr marL="25146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6pPr>
            <a:lvl7pPr marL="29718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7pPr>
            <a:lvl8pPr marL="34290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8pPr>
            <a:lvl9pPr marL="3886200" indent="-228600" defTabSz="584200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Helvetica Light"/>
                <a:ea typeface="ArialUnicodeMS"/>
                <a:cs typeface="ArialUnicodeMS"/>
              </a:defRPr>
            </a:lvl9pPr>
          </a:lstStyle>
          <a:p>
            <a:pPr algn="ctr">
              <a:defRPr/>
            </a:pPr>
            <a:r>
              <a:rPr lang="ru-RU" cap="all">
                <a:solidFill>
                  <a:srgbClr val="F13340"/>
                </a:solidFill>
                <a:latin typeface="Century Gothic"/>
                <a:ea typeface="+mn-ea"/>
                <a:cs typeface="+mn-cs"/>
              </a:rPr>
              <a:t>Кто знает о студентах все?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25994" y="2042646"/>
            <a:ext cx="1541382" cy="2315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5198" y="6146697"/>
            <a:ext cx="574442" cy="612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168821" y="993420"/>
            <a:ext cx="1102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cap="all">
                <a:solidFill>
                  <a:srgbClr val="F13340"/>
                </a:solidFill>
                <a:latin typeface="Century Gothic"/>
              </a:rPr>
              <a:t>КОНТАКТНЫЕ ДАННЫЕ КУРАТОРА ПРАКТИКИ</a:t>
            </a:r>
            <a:endParaRPr/>
          </a:p>
        </p:txBody>
      </p:sp>
      <p:sp>
        <p:nvSpPr>
          <p:cNvPr id="12" name="Subtitle 2"/>
          <p:cNvSpPr txBox="1"/>
          <p:nvPr/>
        </p:nvSpPr>
        <p:spPr bwMode="auto">
          <a:xfrm>
            <a:off x="3773949" y="1842846"/>
            <a:ext cx="8540365" cy="281270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54305" indent="-154305" algn="l" defTabSz="617220">
              <a:lnSpc>
                <a:spcPct val="90000"/>
              </a:lnSpc>
              <a:spcBef>
                <a:spcPts val="675"/>
              </a:spcBef>
              <a:buFont typeface="Arial"/>
              <a:buChar char="•"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291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152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13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874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735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96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57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3185" indent="-154305" algn="l" defTabSz="617220">
              <a:lnSpc>
                <a:spcPct val="90000"/>
              </a:lnSpc>
              <a:spcBef>
                <a:spcPts val="338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ru-RU" sz="9600" b="1">
              <a:ln/>
              <a:solidFill>
                <a:srgbClr val="C00000"/>
              </a:solidFill>
              <a:ea typeface="+mj-ea"/>
              <a:cs typeface="+mj-cs"/>
            </a:endParaRPr>
          </a:p>
          <a:p>
            <a:pPr marL="0" indent="0" algn="ctr" defTabSz="914400">
              <a:buNone/>
              <a:defRPr/>
            </a:pPr>
            <a:r>
              <a:rPr lang="ru-RU" sz="8000" b="1">
                <a:latin typeface="Arial"/>
                <a:cs typeface="Arial"/>
              </a:rPr>
              <a:t>Лактюшина Мария Николаевна</a:t>
            </a:r>
            <a:endParaRPr/>
          </a:p>
          <a:p>
            <a:pPr marL="0" indent="0" algn="ctr" defTabSz="914400">
              <a:buNone/>
              <a:defRPr/>
            </a:pPr>
            <a:endParaRPr lang="ru-RU" sz="8000">
              <a:latin typeface="Arial"/>
              <a:cs typeface="Arial"/>
            </a:endParaRPr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Ведущий специалист 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по работе с персоналом 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(взаимодействие с вузами, 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прохождение практики и стажировки)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 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+7 968 717 19 19 (звонки, </a:t>
            </a:r>
            <a:r>
              <a:rPr lang="en-US" sz="8000">
                <a:latin typeface="Arial"/>
                <a:cs typeface="Arial"/>
              </a:rPr>
              <a:t>watsapp</a:t>
            </a:r>
            <a:r>
              <a:rPr lang="ru-RU" sz="8000">
                <a:latin typeface="Arial"/>
                <a:cs typeface="Arial"/>
              </a:rPr>
              <a:t>)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Тел.8 (495) 974-34-35 </a:t>
            </a:r>
            <a:r>
              <a:rPr lang="ru-RU" sz="8000">
                <a:latin typeface="Arial"/>
                <a:cs typeface="Arial"/>
              </a:rPr>
              <a:t>внутр</a:t>
            </a:r>
            <a:r>
              <a:rPr lang="ru-RU" sz="8000">
                <a:latin typeface="Arial"/>
                <a:cs typeface="Arial"/>
              </a:rPr>
              <a:t>. 14-81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 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Эл. Почта: mlaktushina@vdnh.ru</a:t>
            </a:r>
            <a:endParaRPr/>
          </a:p>
          <a:p>
            <a:pPr marL="0" indent="0" algn="ctr" defTabSz="914400">
              <a:buNone/>
              <a:defRPr/>
            </a:pPr>
            <a:r>
              <a:rPr lang="ru-RU" sz="8000">
                <a:latin typeface="Arial"/>
                <a:cs typeface="Arial"/>
              </a:rPr>
              <a:t> </a:t>
            </a:r>
            <a:endParaRPr/>
          </a:p>
          <a:p>
            <a:pPr>
              <a:defRPr/>
            </a:pPr>
            <a:endParaRPr lang="en-GB" sz="25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41963" t="40341" r="44000" b="35221"/>
          <a:stretch/>
        </p:blipFill>
        <p:spPr bwMode="auto">
          <a:xfrm>
            <a:off x="2741008" y="4735813"/>
            <a:ext cx="1711354" cy="1675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0" name="Google Shape;410;p16"/>
          <p:cNvSpPr/>
          <p:nvPr/>
        </p:nvSpPr>
        <p:spPr bwMode="auto">
          <a:xfrm>
            <a:off x="47625" y="3136106"/>
            <a:ext cx="10276681" cy="2971800"/>
          </a:xfrm>
          <a:prstGeom prst="rightArrow">
            <a:avLst>
              <a:gd name="adj1" fmla="val 18477"/>
              <a:gd name="adj2" fmla="val 50000"/>
            </a:avLst>
          </a:prstGeom>
          <a:solidFill>
            <a:srgbClr val="D6DCE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1" name="Google Shape;411;p16"/>
          <p:cNvSpPr txBox="1"/>
          <p:nvPr/>
        </p:nvSpPr>
        <p:spPr bwMode="auto">
          <a:xfrm>
            <a:off x="327674" y="253084"/>
            <a:ext cx="1269076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8000"/>
              <a:defRPr/>
            </a:pPr>
            <a:r>
              <a:rPr lang="ru-RU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Карьерная стратегия по работе с молодежью в соответствии                   с личностно-профессиональными наклонностями</a:t>
            </a:r>
            <a:r>
              <a:rPr lang="ru-RU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 –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8000"/>
              <a:defRPr/>
            </a:pPr>
            <a:r>
              <a:rPr lang="ru-RU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СПЕЦИАЛИСТ БУДУЩЕГО, РАННЯЯ ПРОФОРИЕНТАЦИЯ</a:t>
            </a:r>
            <a:endParaRPr/>
          </a:p>
        </p:txBody>
      </p:sp>
      <p:sp>
        <p:nvSpPr>
          <p:cNvPr id="412" name="Google Shape;412;p16"/>
          <p:cNvSpPr txBox="1"/>
          <p:nvPr/>
        </p:nvSpPr>
        <p:spPr bwMode="auto">
          <a:xfrm>
            <a:off x="574675" y="3091656"/>
            <a:ext cx="6098381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4400"/>
              <a:defRPr/>
            </a:pPr>
            <a:r>
              <a:rPr lang="ru-RU" sz="2200">
                <a:solidFill>
                  <a:schemeClr val="dk2"/>
                </a:solidFill>
                <a:latin typeface="Century Gothic"/>
                <a:ea typeface="Century Gothic"/>
                <a:cs typeface="Century Gothic"/>
              </a:rPr>
              <a:t>Школа</a:t>
            </a:r>
            <a:endParaRPr sz="900"/>
          </a:p>
        </p:txBody>
      </p:sp>
      <p:sp>
        <p:nvSpPr>
          <p:cNvPr id="413" name="Google Shape;413;p16"/>
          <p:cNvSpPr txBox="1"/>
          <p:nvPr/>
        </p:nvSpPr>
        <p:spPr bwMode="auto">
          <a:xfrm>
            <a:off x="1850230" y="3091656"/>
            <a:ext cx="6099175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4400"/>
              <a:defRPr/>
            </a:pPr>
            <a:r>
              <a:rPr lang="ru-RU" sz="2200">
                <a:solidFill>
                  <a:schemeClr val="dk2"/>
                </a:solidFill>
                <a:latin typeface="Century Gothic"/>
                <a:ea typeface="Century Gothic"/>
                <a:cs typeface="Century Gothic"/>
              </a:rPr>
              <a:t>Колледж</a:t>
            </a:r>
            <a:endParaRPr sz="900"/>
          </a:p>
        </p:txBody>
      </p:sp>
      <p:sp>
        <p:nvSpPr>
          <p:cNvPr id="414" name="Google Shape;414;p16"/>
          <p:cNvSpPr/>
          <p:nvPr/>
        </p:nvSpPr>
        <p:spPr bwMode="auto">
          <a:xfrm>
            <a:off x="425450" y="4362450"/>
            <a:ext cx="8321675" cy="338931"/>
          </a:xfrm>
          <a:prstGeom prst="rightArrow">
            <a:avLst>
              <a:gd name="adj1" fmla="val 21160"/>
              <a:gd name="adj2" fmla="val 50000"/>
            </a:avLst>
          </a:prstGeom>
          <a:solidFill>
            <a:srgbClr val="F73340"/>
          </a:solidFill>
          <a:ln w="25400" cap="flat" cmpd="sng">
            <a:solidFill>
              <a:srgbClr val="50AB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5" name="Google Shape;415;p16"/>
          <p:cNvSpPr/>
          <p:nvPr/>
        </p:nvSpPr>
        <p:spPr bwMode="auto">
          <a:xfrm>
            <a:off x="2197100" y="4317206"/>
            <a:ext cx="394494" cy="384175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6" name="Google Shape;416;p16"/>
          <p:cNvSpPr/>
          <p:nvPr/>
        </p:nvSpPr>
        <p:spPr bwMode="auto">
          <a:xfrm>
            <a:off x="869156" y="4317206"/>
            <a:ext cx="394494" cy="384175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7" name="Google Shape;417;p16"/>
          <p:cNvSpPr/>
          <p:nvPr/>
        </p:nvSpPr>
        <p:spPr bwMode="auto">
          <a:xfrm>
            <a:off x="3596481" y="4317206"/>
            <a:ext cx="394494" cy="384175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8" name="Google Shape;418;p16"/>
          <p:cNvSpPr/>
          <p:nvPr/>
        </p:nvSpPr>
        <p:spPr bwMode="auto">
          <a:xfrm>
            <a:off x="6899275" y="4362450"/>
            <a:ext cx="394494" cy="384175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9" name="Google Shape;419;p16"/>
          <p:cNvSpPr txBox="1"/>
          <p:nvPr/>
        </p:nvSpPr>
        <p:spPr bwMode="auto">
          <a:xfrm>
            <a:off x="3428206" y="3075781"/>
            <a:ext cx="6099175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4400"/>
              <a:defRPr/>
            </a:pPr>
            <a:r>
              <a:rPr lang="ru-RU" sz="2200">
                <a:solidFill>
                  <a:schemeClr val="dk2"/>
                </a:solidFill>
                <a:latin typeface="Century Gothic"/>
                <a:ea typeface="Century Gothic"/>
                <a:cs typeface="Century Gothic"/>
              </a:rPr>
              <a:t>ВУЗ</a:t>
            </a:r>
            <a:endParaRPr sz="900"/>
          </a:p>
        </p:txBody>
      </p:sp>
      <p:sp>
        <p:nvSpPr>
          <p:cNvPr id="420" name="Google Shape;420;p16"/>
          <p:cNvSpPr txBox="1"/>
          <p:nvPr/>
        </p:nvSpPr>
        <p:spPr bwMode="auto">
          <a:xfrm>
            <a:off x="6001544" y="2763044"/>
            <a:ext cx="2584450" cy="106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4400"/>
              <a:defRPr/>
            </a:pPr>
            <a:r>
              <a:rPr lang="ru-RU" sz="2200">
                <a:solidFill>
                  <a:schemeClr val="dk2"/>
                </a:solidFill>
                <a:latin typeface="Century Gothic"/>
                <a:ea typeface="Century Gothic"/>
                <a:cs typeface="Century Gothic"/>
              </a:rPr>
              <a:t>Компания-социальный партнер проекта</a:t>
            </a:r>
            <a:endParaRPr sz="900"/>
          </a:p>
        </p:txBody>
      </p:sp>
      <p:sp>
        <p:nvSpPr>
          <p:cNvPr id="421" name="Google Shape;421;p16"/>
          <p:cNvSpPr/>
          <p:nvPr/>
        </p:nvSpPr>
        <p:spPr bwMode="auto">
          <a:xfrm>
            <a:off x="5185569" y="4354513"/>
            <a:ext cx="394494" cy="384175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defRPr/>
            </a:pPr>
            <a:endParaRPr sz="1000">
              <a:solidFill>
                <a:srgbClr val="252D3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2" name="Google Shape;422;p16"/>
          <p:cNvSpPr txBox="1"/>
          <p:nvPr/>
        </p:nvSpPr>
        <p:spPr bwMode="auto">
          <a:xfrm>
            <a:off x="4090988" y="2771775"/>
            <a:ext cx="2584450" cy="106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4400"/>
              <a:defRPr/>
            </a:pPr>
            <a:r>
              <a:rPr lang="ru-RU" sz="2200">
                <a:solidFill>
                  <a:schemeClr val="dk2"/>
                </a:solidFill>
                <a:latin typeface="Century Gothic"/>
                <a:ea typeface="Century Gothic"/>
                <a:cs typeface="Century Gothic"/>
              </a:rPr>
              <a:t>Социальные центры для молодежи</a:t>
            </a:r>
            <a:endParaRPr sz="900"/>
          </a:p>
        </p:txBody>
      </p:sp>
      <p:sp>
        <p:nvSpPr>
          <p:cNvPr id="423" name="Google Shape;423;p16"/>
          <p:cNvSpPr txBox="1"/>
          <p:nvPr/>
        </p:nvSpPr>
        <p:spPr bwMode="auto">
          <a:xfrm>
            <a:off x="199628" y="2225427"/>
            <a:ext cx="10366375" cy="2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73340"/>
              </a:buClr>
              <a:buSzPts val="3000"/>
              <a:defRPr/>
            </a:pPr>
            <a:r>
              <a:rPr lang="ru-RU" sz="1500" b="1">
                <a:solidFill>
                  <a:srgbClr val="F73340"/>
                </a:solidFill>
                <a:latin typeface="Century Gothic"/>
                <a:ea typeface="Century Gothic"/>
                <a:cs typeface="Century Gothic"/>
              </a:rPr>
              <a:t>Получение практических знаний и профессиональных навыков на протяжении всего цикла:</a:t>
            </a:r>
            <a:endParaRPr sz="900"/>
          </a:p>
        </p:txBody>
      </p:sp>
      <p:sp>
        <p:nvSpPr>
          <p:cNvPr id="424" name="Google Shape;424;p16"/>
          <p:cNvSpPr txBox="1"/>
          <p:nvPr/>
        </p:nvSpPr>
        <p:spPr bwMode="auto">
          <a:xfrm>
            <a:off x="10256838" y="5425281"/>
            <a:ext cx="2228850" cy="2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1"/>
              </a:buClr>
              <a:buSzPts val="3000"/>
              <a:defRPr/>
            </a:pPr>
            <a:r>
              <a:rPr lang="ru-RU" sz="15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ТРУДОУСТРОЙСТВО</a:t>
            </a:r>
            <a:endParaRPr sz="900"/>
          </a:p>
        </p:txBody>
      </p:sp>
      <p:pic>
        <p:nvPicPr>
          <p:cNvPr id="425" name="Google Shape;425;p16"/>
          <p:cNvPicPr/>
          <p:nvPr/>
        </p:nvPicPr>
        <p:blipFill>
          <a:blip r:embed="rId2">
            <a:alphaModFix/>
          </a:blip>
          <a:srcRect l="24203" t="10386" r="36447" b="12512"/>
          <a:stretch/>
        </p:blipFill>
        <p:spPr bwMode="auto">
          <a:xfrm>
            <a:off x="10445750" y="1712119"/>
            <a:ext cx="1600994" cy="176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6"/>
          <p:cNvPicPr/>
          <p:nvPr/>
        </p:nvPicPr>
        <p:blipFill>
          <a:blip r:embed="rId3">
            <a:alphaModFix/>
          </a:blip>
          <a:srcRect l="19203" t="7486" r="32319" b="10579"/>
          <a:stretch/>
        </p:blipFill>
        <p:spPr bwMode="auto">
          <a:xfrm>
            <a:off x="10477500" y="3734594"/>
            <a:ext cx="1630363" cy="15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6"/>
          <p:cNvPicPr/>
          <p:nvPr/>
        </p:nvPicPr>
        <p:blipFill>
          <a:blip r:embed="rId4">
            <a:alphaModFix/>
          </a:blip>
          <a:srcRect l="81268" t="38948" r="14601" b="52125"/>
          <a:stretch/>
        </p:blipFill>
        <p:spPr bwMode="auto">
          <a:xfrm>
            <a:off x="707231" y="5453856"/>
            <a:ext cx="1112838" cy="135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6"/>
          <p:cNvPicPr/>
          <p:nvPr/>
        </p:nvPicPr>
        <p:blipFill>
          <a:blip r:embed="rId4">
            <a:alphaModFix/>
          </a:blip>
          <a:srcRect l="81268" t="38948" r="14601" b="52125"/>
          <a:stretch/>
        </p:blipFill>
        <p:spPr bwMode="auto">
          <a:xfrm>
            <a:off x="3563938" y="5425281"/>
            <a:ext cx="1113631" cy="135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/>
          <p:nvPr/>
        </p:nvPicPr>
        <p:blipFill>
          <a:blip r:embed="rId4">
            <a:alphaModFix/>
          </a:blip>
          <a:srcRect l="81268" t="38948" r="14601" b="52125"/>
          <a:stretch/>
        </p:blipFill>
        <p:spPr bwMode="auto">
          <a:xfrm>
            <a:off x="5134769" y="5425281"/>
            <a:ext cx="1112838" cy="135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6"/>
          <p:cNvPicPr/>
          <p:nvPr/>
        </p:nvPicPr>
        <p:blipFill>
          <a:blip r:embed="rId4">
            <a:alphaModFix/>
          </a:blip>
          <a:srcRect l="81268" t="38948" r="14601" b="52125"/>
          <a:stretch/>
        </p:blipFill>
        <p:spPr bwMode="auto">
          <a:xfrm>
            <a:off x="6772275" y="5439569"/>
            <a:ext cx="1112838" cy="135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6"/>
          <p:cNvPicPr/>
          <p:nvPr/>
        </p:nvPicPr>
        <p:blipFill>
          <a:blip r:embed="rId4">
            <a:alphaModFix/>
          </a:blip>
          <a:srcRect l="81268" t="38948" r="14601" b="52125"/>
          <a:stretch/>
        </p:blipFill>
        <p:spPr bwMode="auto">
          <a:xfrm>
            <a:off x="1993105" y="5425281"/>
            <a:ext cx="1113631" cy="1353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-658814" y="1542178"/>
            <a:ext cx="1358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buClr>
                <a:schemeClr val="dk1"/>
              </a:buClr>
              <a:buSzPts val="8000"/>
              <a:defRPr/>
            </a:pPr>
            <a:r>
              <a:rPr lang="ru-RU" sz="1500" b="1">
                <a:solidFill>
                  <a:srgbClr val="F73340"/>
                </a:solidFill>
                <a:latin typeface="Century Gothic"/>
                <a:ea typeface="Century Gothic"/>
                <a:cs typeface="Century Gothic"/>
              </a:rPr>
              <a:t>Цель - создание условий для реализации профессионального, трудового и предпринимательского потенциала молодежи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Широкоэкранный</PresentationFormat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Дарья</dc:creator>
  <cp:keywords/>
  <dc:description/>
  <dc:identifier/>
  <dc:language/>
  <cp:lastModifiedBy>Ирина Суслова</cp:lastModifiedBy>
  <cp:revision>108</cp:revision>
  <dcterms:created xsi:type="dcterms:W3CDTF">2022-06-29T19:09:08Z</dcterms:created>
  <dcterms:modified xsi:type="dcterms:W3CDTF">2024-02-28T17:47:24Z</dcterms:modified>
  <cp:category/>
  <cp:contentStatus/>
  <cp:version/>
</cp:coreProperties>
</file>