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4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6.xml" ContentType="application/vnd.openxmlformats-officedocument.presentationml.tags+xml"/>
  <Override PartName="/ppt/tags/tag9.xml" ContentType="application/vnd.openxmlformats-officedocument.presentationml.tags+xml"/>
  <Override PartName="/docProps/app.xml" ContentType="application/vnd.openxmlformats-officedocument.extended-propertie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10.xml" ContentType="application/vnd.openxmlformats-officedocument.presentationml.tags+xml"/>
  <Override PartName="/ppt/tags/tag13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431" r:id="rId2"/>
  </p:sldIdLst>
  <p:sldSz cx="9144000" cy="6858000" type="screen4x3"/>
  <p:notesSz cx="6723063" cy="9853613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9">
          <p15:clr>
            <a:srgbClr val="A4A3A4"/>
          </p15:clr>
        </p15:guide>
        <p15:guide id="2" orient="horz" pos="663">
          <p15:clr>
            <a:srgbClr val="A4A3A4"/>
          </p15:clr>
        </p15:guide>
        <p15:guide id="3" orient="horz" pos="3952">
          <p15:clr>
            <a:srgbClr val="A4A3A4"/>
          </p15:clr>
        </p15:guide>
        <p15:guide id="4" orient="horz" pos="3997">
          <p15:clr>
            <a:srgbClr val="A4A3A4"/>
          </p15:clr>
        </p15:guide>
        <p15:guide id="5" orient="horz" pos="2387">
          <p15:clr>
            <a:srgbClr val="A4A3A4"/>
          </p15:clr>
        </p15:guide>
        <p15:guide id="6" pos="5602">
          <p15:clr>
            <a:srgbClr val="A4A3A4"/>
          </p15:clr>
        </p15:guide>
        <p15:guide id="7" pos="2880">
          <p15:clr>
            <a:srgbClr val="A4A3A4"/>
          </p15:clr>
        </p15:guide>
        <p15:guide id="8" pos="3107">
          <p15:clr>
            <a:srgbClr val="A4A3A4"/>
          </p15:clr>
        </p15:guide>
        <p15:guide id="9" pos="181">
          <p15:clr>
            <a:srgbClr val="A4A3A4"/>
          </p15:clr>
        </p15:guide>
        <p15:guide id="10" pos="265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3">
          <p15:clr>
            <a:srgbClr val="A4A3A4"/>
          </p15:clr>
        </p15:guide>
        <p15:guide id="2" pos="211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99FFCC"/>
    <a:srgbClr val="00CC99"/>
    <a:srgbClr val="FF6600"/>
    <a:srgbClr val="FFDAC1"/>
    <a:srgbClr val="FCD8D8"/>
    <a:srgbClr val="6699FF"/>
    <a:srgbClr val="CCECFF"/>
    <a:srgbClr val="99CCFF"/>
    <a:srgbClr val="A5D8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84" autoAdjust="0"/>
  </p:normalViewPr>
  <p:slideViewPr>
    <p:cSldViewPr snapToObjects="1" showGuides="1">
      <p:cViewPr varScale="1">
        <p:scale>
          <a:sx n="67" d="100"/>
          <a:sy n="67" d="100"/>
        </p:scale>
        <p:origin x="1254" y="78"/>
      </p:cViewPr>
      <p:guideLst>
        <p:guide orient="horz" pos="709"/>
        <p:guide orient="horz" pos="663"/>
        <p:guide orient="horz" pos="3952"/>
        <p:guide orient="horz" pos="3997"/>
        <p:guide orient="horz" pos="2387"/>
        <p:guide pos="5602"/>
        <p:guide pos="2880"/>
        <p:guide pos="3107"/>
        <p:guide pos="181"/>
        <p:guide pos="265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53" d="100"/>
          <a:sy n="53" d="100"/>
        </p:scale>
        <p:origin x="-2880" y="-90"/>
      </p:cViewPr>
      <p:guideLst>
        <p:guide orient="horz" pos="3103"/>
        <p:guide pos="2117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tags" Target="tags/tag1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06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08413" y="0"/>
            <a:ext cx="291306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7102C-EE83-4D3E-89DE-B70F4F335D4A}" type="datetimeFigureOut">
              <a:rPr lang="ru-RU" smtClean="0"/>
              <a:t>08.11.2022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59900"/>
            <a:ext cx="2913063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08413" y="9359900"/>
            <a:ext cx="2913062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109DB-8FAC-4A38-935D-6BACB38AA7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04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8180" y="0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BDC06-C798-4816-8EA3-9A5A2772DEE7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22837" cy="3694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307" y="4680466"/>
            <a:ext cx="5378450" cy="44341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8180" y="9359222"/>
            <a:ext cx="2913327" cy="492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0C64A-7549-4A5B-BA86-C48073596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26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0" y="2205038"/>
            <a:ext cx="9144000" cy="18335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lIns="36000" tIns="36000" rIns="36000" bIns="36000" anchor="ctr"/>
          <a:lstStyle/>
          <a:p>
            <a:pPr algn="ctr">
              <a:lnSpc>
                <a:spcPct val="90000"/>
              </a:lnSpc>
              <a:defRPr/>
            </a:pPr>
            <a:endParaRPr lang="ru-RU" sz="1200" dirty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Текст 8"/>
          <p:cNvSpPr>
            <a:spLocks noGrp="1"/>
          </p:cNvSpPr>
          <p:nvPr>
            <p:ph type="body" sz="quarter" idx="11" hasCustomPrompt="1"/>
          </p:nvPr>
        </p:nvSpPr>
        <p:spPr>
          <a:xfrm>
            <a:off x="287338" y="3321051"/>
            <a:ext cx="8569138" cy="468312"/>
          </a:xfrm>
        </p:spPr>
        <p:txBody>
          <a:bodyPr/>
          <a:lstStyle>
            <a:lvl1pPr marL="0" indent="0" algn="ctr">
              <a:buNone/>
              <a:defRPr sz="1600" baseline="0"/>
            </a:lvl1pPr>
          </a:lstStyle>
          <a:p>
            <a:r>
              <a:rPr lang="ru-RU" sz="1800" dirty="0"/>
              <a:t>Дата </a:t>
            </a:r>
            <a:r>
              <a:rPr lang="en-US" sz="1800" dirty="0"/>
              <a:t>XX.XX.XX</a:t>
            </a:r>
            <a:endParaRPr lang="ru-RU" sz="1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 hasCustomPrompt="1"/>
          </p:nvPr>
        </p:nvSpPr>
        <p:spPr>
          <a:xfrm>
            <a:off x="287338" y="2276289"/>
            <a:ext cx="8569138" cy="828675"/>
          </a:xfrm>
        </p:spPr>
        <p:txBody>
          <a:bodyPr anchor="ctr"/>
          <a:lstStyle>
            <a:lvl1pPr marL="360363" indent="-360363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None/>
              <a:defRPr lang="ru-RU" sz="2000" b="1" kern="1200" dirty="0">
                <a:solidFill>
                  <a:srgbClr val="4D4D4D"/>
                </a:solidFill>
                <a:latin typeface="Arial" charset="0"/>
                <a:ea typeface="+mn-ea"/>
                <a:cs typeface="Arial" charset="0"/>
              </a:defRPr>
            </a:lvl1pPr>
            <a:lvl2pPr marL="455613" indent="0">
              <a:buNone/>
              <a:defRPr/>
            </a:lvl2pPr>
            <a:lvl3pPr marL="912813" indent="0">
              <a:buNone/>
              <a:defRPr/>
            </a:lvl3pPr>
            <a:lvl4pPr marL="1370013" indent="0">
              <a:buNone/>
              <a:defRPr/>
            </a:lvl4pPr>
            <a:lvl5pPr marL="1827213" indent="0">
              <a:buNone/>
              <a:defRPr/>
            </a:lvl5pPr>
          </a:lstStyle>
          <a:p>
            <a:pPr lvl="0"/>
            <a:r>
              <a:rPr lang="ru-RU" dirty="0"/>
              <a:t>Название проекта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0464E4-322D-4CDD-A4A3-9E6322B8C2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38" y="296652"/>
            <a:ext cx="1769598" cy="45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39608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8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0" y="3968800"/>
            <a:ext cx="4572000" cy="468312"/>
          </a:xfrm>
        </p:spPr>
        <p:txBody>
          <a:bodyPr/>
          <a:lstStyle>
            <a:lvl1pPr marL="0" indent="0" algn="r">
              <a:buNone/>
              <a:defRPr sz="1600" baseline="0"/>
            </a:lvl1pPr>
          </a:lstStyle>
          <a:p>
            <a:r>
              <a:rPr lang="ru-RU" sz="1800" dirty="0"/>
              <a:t>Дата </a:t>
            </a:r>
            <a:r>
              <a:rPr lang="en-US" sz="1800" dirty="0"/>
              <a:t>XX.XX.XX</a:t>
            </a:r>
            <a:endParaRPr lang="ru-RU" sz="1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0" y="2384041"/>
            <a:ext cx="4572000" cy="828675"/>
          </a:xfrm>
        </p:spPr>
        <p:txBody>
          <a:bodyPr anchor="ctr"/>
          <a:lstStyle>
            <a:lvl1pPr marL="360363" indent="-360363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None/>
              <a:defRPr lang="ru-RU" sz="2000" b="1" kern="1200" dirty="0">
                <a:solidFill>
                  <a:srgbClr val="4D4D4D"/>
                </a:solidFill>
                <a:latin typeface="Arial" charset="0"/>
                <a:ea typeface="+mn-ea"/>
                <a:cs typeface="Arial" charset="0"/>
              </a:defRPr>
            </a:lvl1pPr>
            <a:lvl2pPr marL="455613" indent="0">
              <a:buNone/>
              <a:defRPr/>
            </a:lvl2pPr>
            <a:lvl3pPr marL="912813" indent="0">
              <a:buNone/>
              <a:defRPr/>
            </a:lvl3pPr>
            <a:lvl4pPr marL="1370013" indent="0">
              <a:buNone/>
              <a:defRPr/>
            </a:lvl4pPr>
            <a:lvl5pPr marL="1827213" indent="0">
              <a:buNone/>
              <a:defRPr/>
            </a:lvl5pPr>
          </a:lstStyle>
          <a:p>
            <a:pPr lvl="0"/>
            <a:r>
              <a:rPr lang="ru-RU" dirty="0"/>
              <a:t>Название проекта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00" t="30931" r="17500" b="22974"/>
          <a:stretch/>
        </p:blipFill>
        <p:spPr bwMode="auto">
          <a:xfrm>
            <a:off x="287151" y="296652"/>
            <a:ext cx="1836577" cy="453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606746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  <p:custDataLst>
              <p:tags r:id="rId1"/>
            </p:custDataLst>
          </p:nvPr>
        </p:nvSpPr>
        <p:spPr bwMode="auto">
          <a:xfrm>
            <a:off x="8763204" y="6479687"/>
            <a:ext cx="380795" cy="23533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46800" tIns="45720" rIns="46800" bIns="45720" numCol="1" anchor="ctr" anchorCtr="1" compatLnSpc="1">
            <a:prstTxWarp prst="textNoShape">
              <a:avLst/>
            </a:prstTxWarp>
          </a:bodyPr>
          <a:lstStyle>
            <a:lvl1pPr algn="ctr">
              <a:defRPr lang="ru-RU" sz="1000" kern="1200">
                <a:solidFill>
                  <a:srgbClr val="7F7F7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fld id="{FF4C30BF-B512-1E4E-A3A0-3AB32AA5172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250825" y="6507661"/>
            <a:ext cx="7273925" cy="179387"/>
          </a:xfrm>
        </p:spPr>
        <p:txBody>
          <a:bodyPr anchor="ctr"/>
          <a:lstStyle>
            <a:lvl1pPr marL="0" indent="0">
              <a:buNone/>
              <a:defRPr lang="ru-RU" sz="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None/>
            </a:pPr>
            <a:r>
              <a:rPr lang="ru-RU" dirty="0"/>
              <a:t>Источник</a:t>
            </a:r>
            <a:r>
              <a:rPr lang="en-US" dirty="0"/>
              <a:t>/</a:t>
            </a:r>
            <a:r>
              <a:rPr lang="ru-RU" dirty="0"/>
              <a:t> </a:t>
            </a:r>
            <a:r>
              <a:rPr lang="ru-RU" dirty="0" err="1"/>
              <a:t>сноки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49362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31540" y="209550"/>
            <a:ext cx="8470780" cy="609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Oval 2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gray">
          <a:xfrm>
            <a:off x="71540" y="334309"/>
            <a:ext cx="360000" cy="360083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1200" b="1" dirty="0">
              <a:solidFill>
                <a:srgbClr val="FFFFFF"/>
              </a:solidFill>
              <a:ea typeface="ＭＳ Ｐゴシック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1"/>
          </p:nvPr>
        </p:nvSpPr>
        <p:spPr>
          <a:xfrm>
            <a:off x="71500" y="334239"/>
            <a:ext cx="360000" cy="360223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endParaRPr 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  <p:custDataLst>
              <p:tags r:id="rId2"/>
            </p:custDataLst>
          </p:nvPr>
        </p:nvSpPr>
        <p:spPr bwMode="auto">
          <a:xfrm>
            <a:off x="8763204" y="6479687"/>
            <a:ext cx="380795" cy="23533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46800" tIns="45720" rIns="46800" bIns="45720" numCol="1" anchor="ctr" anchorCtr="1" compatLnSpc="1">
            <a:prstTxWarp prst="textNoShape">
              <a:avLst/>
            </a:prstTxWarp>
          </a:bodyPr>
          <a:lstStyle>
            <a:lvl1pPr algn="ctr">
              <a:defRPr lang="ru-RU" sz="1000" kern="1200">
                <a:solidFill>
                  <a:srgbClr val="7F7F7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fld id="{FF4C30BF-B512-1E4E-A3A0-3AB32AA5172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Текст 8"/>
          <p:cNvSpPr>
            <a:spLocks noGrp="1"/>
          </p:cNvSpPr>
          <p:nvPr>
            <p:ph type="body" sz="quarter" idx="10" hasCustomPrompt="1"/>
          </p:nvPr>
        </p:nvSpPr>
        <p:spPr>
          <a:xfrm>
            <a:off x="250825" y="6507661"/>
            <a:ext cx="7273925" cy="179387"/>
          </a:xfrm>
        </p:spPr>
        <p:txBody>
          <a:bodyPr anchor="ctr"/>
          <a:lstStyle>
            <a:lvl1pPr marL="0" indent="0">
              <a:buNone/>
              <a:defRPr lang="ru-RU" sz="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None/>
            </a:pPr>
            <a:r>
              <a:rPr lang="ru-RU" dirty="0"/>
              <a:t>Источник</a:t>
            </a:r>
            <a:r>
              <a:rPr lang="en-US" dirty="0"/>
              <a:t>/</a:t>
            </a:r>
            <a:r>
              <a:rPr lang="ru-RU" dirty="0"/>
              <a:t> </a:t>
            </a:r>
            <a:r>
              <a:rPr lang="ru-RU" dirty="0" err="1"/>
              <a:t>сноки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00104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13" Type="http://schemas.openxmlformats.org/officeDocument/2006/relationships/tags" Target="../tags/tag9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12" Type="http://schemas.openxmlformats.org/officeDocument/2006/relationships/tags" Target="../tags/tag8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11" Type="http://schemas.openxmlformats.org/officeDocument/2006/relationships/tags" Target="../tags/tag7.xml"/><Relationship Id="rId5" Type="http://schemas.openxmlformats.org/officeDocument/2006/relationships/theme" Target="../theme/theme1.xml"/><Relationship Id="rId15" Type="http://schemas.openxmlformats.org/officeDocument/2006/relationships/image" Target="../media/image1.emf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5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3575630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14" imgW="270" imgH="270" progId="TCLayout.ActiveDocument.1">
                  <p:embed/>
                </p:oleObj>
              </mc:Choice>
              <mc:Fallback>
                <p:oleObj name="Слайд think-cell" r:id="rId1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>
            <a:extLst>
              <a:ext uri="{FF2B5EF4-FFF2-40B4-BE49-F238E27FC236}">
                <a16:creationId xmlns:a16="http://schemas.microsoft.com/office/drawing/2014/main" id="{8456F96A-5B80-4ACB-9FA4-8D4316D1D126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ru-RU" sz="2000" b="1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body" idx="1"/>
            <p:custDataLst>
              <p:tags r:id="rId8"/>
            </p:custDataLst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27" name="Line 7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0" y="6345324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lIns="594000" tIns="0" rIns="216000" bIns="0" anchor="ctr"/>
          <a:lstStyle/>
          <a:p>
            <a:pPr>
              <a:defRPr/>
            </a:pPr>
            <a:endParaRPr lang="ru-RU" dirty="0">
              <a:cs typeface="+mn-cs"/>
            </a:endParaRPr>
          </a:p>
        </p:txBody>
      </p:sp>
      <p:sp>
        <p:nvSpPr>
          <p:cNvPr id="1028" name="Line 8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0" y="1047750"/>
            <a:ext cx="9144000" cy="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</p:spPr>
        <p:txBody>
          <a:bodyPr lIns="594000" tIns="0" rIns="216000" bIns="0" anchor="ctr"/>
          <a:lstStyle/>
          <a:p>
            <a:pPr>
              <a:defRPr/>
            </a:pPr>
            <a:endParaRPr lang="ru-RU" dirty="0">
              <a:cs typeface="+mn-cs"/>
            </a:endParaRP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title"/>
            <p:custDataLst>
              <p:tags r:id="rId11"/>
            </p:custDataLst>
          </p:nvPr>
        </p:nvSpPr>
        <p:spPr bwMode="auto">
          <a:xfrm>
            <a:off x="251520" y="209550"/>
            <a:ext cx="865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cxnSp>
        <p:nvCxnSpPr>
          <p:cNvPr id="10" name="Straight Connector 2"/>
          <p:cNvCxnSpPr/>
          <p:nvPr userDrawn="1">
            <p:custDataLst>
              <p:tags r:id="rId12"/>
            </p:custDataLst>
          </p:nvPr>
        </p:nvCxnSpPr>
        <p:spPr>
          <a:xfrm>
            <a:off x="8748464" y="6453372"/>
            <a:ext cx="0" cy="288000"/>
          </a:xfrm>
          <a:prstGeom prst="line">
            <a:avLst/>
          </a:prstGeom>
          <a:ln w="9525" cmpd="sng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Rectangle 6"/>
          <p:cNvSpPr>
            <a:spLocks noGrp="1" noChangeArrowheads="1"/>
          </p:cNvSpPr>
          <p:nvPr>
            <p:ph type="sldNum" sz="quarter" idx="4"/>
            <p:custDataLst>
              <p:tags r:id="rId13"/>
            </p:custDataLst>
          </p:nvPr>
        </p:nvSpPr>
        <p:spPr bwMode="auto">
          <a:xfrm>
            <a:off x="8763204" y="6479705"/>
            <a:ext cx="380795" cy="23533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46800" tIns="45720" rIns="46800" bIns="45720" numCol="1" anchor="ctr" anchorCtr="1" compatLnSpc="1">
            <a:prstTxWarp prst="textNoShape">
              <a:avLst/>
            </a:prstTxWarp>
          </a:bodyPr>
          <a:lstStyle>
            <a:lvl1pPr algn="ctr">
              <a:defRPr lang="ru-RU" sz="1000" kern="1200">
                <a:solidFill>
                  <a:srgbClr val="7F7F7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fld id="{FF4C30BF-B512-1E4E-A3A0-3AB32AA51720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9817242-4A7B-4AA7-9798-FFEBFBED7061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360" y="6453336"/>
            <a:ext cx="1085336" cy="278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4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2" r:id="rId2"/>
    <p:sldLayoutId id="2147483667" r:id="rId3"/>
    <p:sldLayoutId id="2147483671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000000"/>
          </a:solidFill>
          <a:latin typeface="Arial" charset="0"/>
        </a:defRPr>
      </a:lvl9pPr>
    </p:titleStyle>
    <p:bodyStyle>
      <a:lvl1pPr marL="341313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■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■"/>
        <a:defRPr sz="1400">
          <a:solidFill>
            <a:srgbClr val="000000"/>
          </a:solidFill>
          <a:latin typeface="+mn-lt"/>
        </a:defRPr>
      </a:lvl2pPr>
      <a:lvl3pPr marL="114141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■"/>
        <a:defRPr sz="1200">
          <a:solidFill>
            <a:srgbClr val="000000"/>
          </a:solidFill>
          <a:latin typeface="+mn-lt"/>
        </a:defRPr>
      </a:lvl3pPr>
      <a:lvl4pPr marL="159861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4pPr>
      <a:lvl5pPr marL="205581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■"/>
        <a:defRPr sz="1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>
            <a:extLst>
              <a:ext uri="{FF2B5EF4-FFF2-40B4-BE49-F238E27FC236}">
                <a16:creationId xmlns:a16="http://schemas.microsoft.com/office/drawing/2014/main" id="{847B0FFD-56ED-4FDB-A601-3CF15469D09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3914160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421" imgH="423" progId="TCLayout.ActiveDocument.1">
                  <p:embed/>
                </p:oleObj>
              </mc:Choice>
              <mc:Fallback>
                <p:oleObj name="Слайд think-cell" r:id="rId4" imgW="421" imgH="42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 hidden="1">
            <a:extLst>
              <a:ext uri="{FF2B5EF4-FFF2-40B4-BE49-F238E27FC236}">
                <a16:creationId xmlns:a16="http://schemas.microsoft.com/office/drawing/2014/main" id="{C3D59A01-DAFF-42B9-AB00-A13BE89DCBA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ru-RU" sz="20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CCCB6-10D0-4A7B-B9B3-91B95D2C7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Кейс</a:t>
            </a:r>
            <a:r>
              <a:rPr lang="en-US"/>
              <a:t> SBS Consulting </a:t>
            </a:r>
            <a:r>
              <a:rPr lang="ru-RU" dirty="0"/>
              <a:t>– прогноз емкости рынка литий-ионных батарей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88F4D1FD-CBB3-4903-AB6E-24A4CE0A1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F4C30BF-B512-1E4E-A3A0-3AB32AA51720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78109E-F09A-4190-BD41-F35D3E7BDD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C36051-AC3F-4B12-AB81-BCC5C0F93777}"/>
              </a:ext>
            </a:extLst>
          </p:cNvPr>
          <p:cNvSpPr txBox="1"/>
          <p:nvPr/>
        </p:nvSpPr>
        <p:spPr>
          <a:xfrm>
            <a:off x="397565" y="1311965"/>
            <a:ext cx="8468139" cy="4847481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>
              <a:spcAft>
                <a:spcPts val="300"/>
              </a:spcAft>
            </a:pPr>
            <a:r>
              <a:rPr lang="ru-RU" sz="1200" dirty="0"/>
              <a:t>Описание 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200" dirty="0"/>
              <a:t>Мировой рынок литий-ионных батарей развивается за счет роста таких сегментов как электроника, </a:t>
            </a:r>
            <a:r>
              <a:rPr lang="ru-RU" sz="1200" dirty="0" err="1"/>
              <a:t>элекротранспорт</a:t>
            </a:r>
            <a:r>
              <a:rPr lang="ru-RU" sz="1200" dirty="0"/>
              <a:t> и электроэнергетика (прежде всего возобновляемые источники энергии).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200" dirty="0"/>
              <a:t>Данные, которые вам удалось собрать, указаны в таблице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ru-RU" sz="1200" dirty="0"/>
          </a:p>
          <a:p>
            <a:pPr>
              <a:spcAft>
                <a:spcPts val="300"/>
              </a:spcAft>
            </a:pPr>
            <a:endParaRPr lang="ru-RU" sz="1200" dirty="0"/>
          </a:p>
          <a:p>
            <a:pPr>
              <a:spcAft>
                <a:spcPts val="300"/>
              </a:spcAft>
            </a:pPr>
            <a:endParaRPr lang="ru-RU" sz="1200" dirty="0"/>
          </a:p>
          <a:p>
            <a:pPr>
              <a:spcAft>
                <a:spcPts val="300"/>
              </a:spcAft>
            </a:pPr>
            <a:r>
              <a:rPr lang="ru-RU" sz="1200" dirty="0"/>
              <a:t>Задание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200" dirty="0"/>
              <a:t>Сделать прогноз емкости мирового рынка литий-ионных аккумуляторов к 2030 г. </a:t>
            </a:r>
            <a:r>
              <a:rPr lang="ru-RU" sz="1200" b="1" u="sng" dirty="0"/>
              <a:t>в денежном выражении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200" dirty="0"/>
              <a:t>Для решения задачи критически важен поиск информации в интернете, однако советуем потратить на это не более 50% времени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ru-RU" sz="1200" dirty="0"/>
              <a:t>Обратите внимание, что важна не столько конкретная цифра, сколько </a:t>
            </a:r>
            <a:r>
              <a:rPr lang="ru-RU" sz="1200" b="1" u="sng" dirty="0"/>
              <a:t>обоснование логики расчета и прогноза. </a:t>
            </a:r>
            <a:r>
              <a:rPr lang="ru-RU" sz="1200" dirty="0"/>
              <a:t>Более ценно правильно описать логику расчета, не дав цифру, чем дать цифру, не описав логики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CA30F407-CDE9-486F-B393-04704CEF5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830896"/>
              </p:ext>
            </p:extLst>
          </p:nvPr>
        </p:nvGraphicFramePr>
        <p:xfrm>
          <a:off x="825000" y="2324100"/>
          <a:ext cx="74940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373324491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3043016188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96471205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4072363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975137377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26979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54892359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926926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Сегмент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2030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9654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Электротранспорт,</a:t>
                      </a:r>
                      <a:br>
                        <a:rPr lang="ru-RU" sz="1200" dirty="0"/>
                      </a:br>
                      <a:r>
                        <a:rPr lang="ru-RU" sz="1200" dirty="0"/>
                        <a:t>МВт*ч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159 429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67486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Электроэнергетика,</a:t>
                      </a:r>
                    </a:p>
                    <a:p>
                      <a:r>
                        <a:rPr lang="ru-RU" sz="1200" dirty="0"/>
                        <a:t>МВт*ч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15 390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02637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Прочие сектора, МВт*ч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66 857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724641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Всего, МВт*ч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241 676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3435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i="1" dirty="0"/>
                        <a:t>Цена, долл./кВт*ч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60678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690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133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&gt;&lt;key val=&quot;0&quot;/&gt;&lt;elem&gt;&lt;m_nPartnerID val=&quot;530&quot;/&gt;&lt;m_nIndex val=&quot;0&quot;/&gt;&lt;/elem&gt;&lt;key val=&quot;4&quot;/&gt;&lt;elem&gt;&lt;m_nPartnerID val=&quot;530&quot;/&gt;&lt;m_nIndex val=&quot;2&quot;/&gt;&lt;/elem&gt;&lt;/m_mapectfillschemeMRU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m_chDecimalSymbol17909&gt;,&lt;/m_chDecimalSymbol17909&gt;&lt;m_nGroupingDigits17909 val=&quot;3&quot;/&gt;&lt;m_chGroupingSymbol17909&gt;.&lt;/m_chGroupingSymbol17909&gt;&lt;/m_precDefault&gt;&lt;/CDefaultPrec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2rvDgjqkCw5PTzJEOTx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6RtEgmNUUS4ZKyVSeOE8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2rvDgjqkCw5PTzJEOTx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tSf4WWvSo2nH0UV.vjzO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ppxOjEBv.kOIfxd82_0V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MzlpPmCaEGFNY.XZJva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Kv4zbPT506ydNOMqaaql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GuXZcxDGUa7LoZv_AVq0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5nTmcl9UEOtHh2Se8mC5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EAMQwUagE2k4Bl0Nirpl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2rvDgjqkCw5PTzJEOTxQ"/>
</p:tagLst>
</file>

<file path=ppt/theme/theme1.xml><?xml version="1.0" encoding="utf-8"?>
<a:theme xmlns:a="http://schemas.openxmlformats.org/drawingml/2006/main" name="шаблон БР">
  <a:themeElements>
    <a:clrScheme name="SBS">
      <a:dk1>
        <a:srgbClr val="000000"/>
      </a:dk1>
      <a:lt1>
        <a:srgbClr val="FFFFFF"/>
      </a:lt1>
      <a:dk2>
        <a:srgbClr val="FF6600"/>
      </a:dk2>
      <a:lt2>
        <a:srgbClr val="B2B2B2"/>
      </a:lt2>
      <a:accent1>
        <a:srgbClr val="0E4D99"/>
      </a:accent1>
      <a:accent2>
        <a:srgbClr val="6699FF"/>
      </a:accent2>
      <a:accent3>
        <a:srgbClr val="99CCFF"/>
      </a:accent3>
      <a:accent4>
        <a:srgbClr val="CCECFF"/>
      </a:accent4>
      <a:accent5>
        <a:srgbClr val="B2B2B2"/>
      </a:accent5>
      <a:accent6>
        <a:srgbClr val="D9D9D9"/>
      </a:accent6>
      <a:hlink>
        <a:srgbClr val="99CCFF"/>
      </a:hlink>
      <a:folHlink>
        <a:srgbClr val="CCECFF"/>
      </a:folHlink>
    </a:clrScheme>
    <a:fontScheme name="шаблон БР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блон БР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Р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Р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Р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БР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9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DDDDD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10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9966"/>
        </a:accent1>
        <a:accent2>
          <a:srgbClr val="CCFFCC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B9E7B9"/>
        </a:accent6>
        <a:hlink>
          <a:srgbClr val="00CC99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1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12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CCFFFF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B9E7E7"/>
        </a:accent6>
        <a:hlink>
          <a:srgbClr val="99CC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1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08080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2DB9B9"/>
        </a:accent6>
        <a:hlink>
          <a:srgbClr val="99CCFF"/>
        </a:hlink>
        <a:folHlink>
          <a:srgbClr val="CC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14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2DB9B9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1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33FF"/>
        </a:accent1>
        <a:accent2>
          <a:srgbClr val="6699FF"/>
        </a:accent2>
        <a:accent3>
          <a:srgbClr val="FFFFFF"/>
        </a:accent3>
        <a:accent4>
          <a:srgbClr val="000000"/>
        </a:accent4>
        <a:accent5>
          <a:srgbClr val="ADADFF"/>
        </a:accent5>
        <a:accent6>
          <a:srgbClr val="5C8AE7"/>
        </a:accent6>
        <a:hlink>
          <a:srgbClr val="3399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БР 1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99CC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A017A25F7E53A4089203BA5DE63DE9E" ma:contentTypeVersion="14" ma:contentTypeDescription="Создание документа." ma:contentTypeScope="" ma:versionID="9c012760c96c600440f941aaea12b6bf">
  <xsd:schema xmlns:xsd="http://www.w3.org/2001/XMLSchema" xmlns:xs="http://www.w3.org/2001/XMLSchema" xmlns:p="http://schemas.microsoft.com/office/2006/metadata/properties" xmlns:ns2="6238382e-4070-49ac-b11d-bd944cbf24e7" xmlns:ns3="9424b7ac-1dc7-494e-a1c1-460a966d1c0d" targetNamespace="http://schemas.microsoft.com/office/2006/metadata/properties" ma:root="true" ma:fieldsID="e5fdf8bd87ff31d8298cc938d970d1b9" ns2:_="" ns3:_="">
    <xsd:import namespace="6238382e-4070-49ac-b11d-bd944cbf24e7"/>
    <xsd:import namespace="9424b7ac-1dc7-494e-a1c1-460a966d1c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38382e-4070-49ac-b11d-bd944cbf24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d1ba3fc3-fd59-42b6-a270-6448dafeb7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24b7ac-1dc7-494e-a1c1-460a966d1c0d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83d252e-9335-4b65-9ce4-c511a540ecc4}" ma:internalName="TaxCatchAll" ma:showField="CatchAllData" ma:web="9424b7ac-1dc7-494e-a1c1-460a966d1c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424b7ac-1dc7-494e-a1c1-460a966d1c0d" xsi:nil="true"/>
    <lcf76f155ced4ddcb4097134ff3c332f xmlns="6238382e-4070-49ac-b11d-bd944cbf24e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384320-7D49-4649-B203-7D8E8BD6BB3E}"/>
</file>

<file path=customXml/itemProps2.xml><?xml version="1.0" encoding="utf-8"?>
<ds:datastoreItem xmlns:ds="http://schemas.openxmlformats.org/officeDocument/2006/customXml" ds:itemID="{A601C875-8E8B-4ABD-A2CB-7A6B42987CFB}"/>
</file>

<file path=customXml/itemProps3.xml><?xml version="1.0" encoding="utf-8"?>
<ds:datastoreItem xmlns:ds="http://schemas.openxmlformats.org/officeDocument/2006/customXml" ds:itemID="{92AFDE56-A8B2-4934-A395-9B14FABB455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7108</TotalTime>
  <Words>166</Words>
  <Application>Microsoft Office PowerPoint</Application>
  <PresentationFormat>Экран (4:3)</PresentationFormat>
  <Paragraphs>46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шаблон БР</vt:lpstr>
      <vt:lpstr>Слайд think-cell</vt:lpstr>
      <vt:lpstr>Кейс SBS Consulting – прогноз емкости рынка литий-ионных батарей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Палитра стратегических бизнес решений</dc:title>
  <dc:creator>Anton</dc:creator>
  <cp:lastModifiedBy>Анастасия Усанова</cp:lastModifiedBy>
  <cp:revision>192</cp:revision>
  <cp:lastPrinted>2012-11-27T15:28:16Z</cp:lastPrinted>
  <dcterms:created xsi:type="dcterms:W3CDTF">2011-10-17T07:07:07Z</dcterms:created>
  <dcterms:modified xsi:type="dcterms:W3CDTF">2022-11-08T14:17:21Z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0x0101002A017A25F7E53A4089203BA5DE63DE9E</vt:lpwstr>
  </property>
</Properties>
</file>